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4" r:id="rId2"/>
    <p:sldId id="257" r:id="rId3"/>
    <p:sldId id="290" r:id="rId4"/>
    <p:sldId id="260" r:id="rId5"/>
    <p:sldId id="263" r:id="rId6"/>
    <p:sldId id="286" r:id="rId7"/>
    <p:sldId id="271" r:id="rId8"/>
    <p:sldId id="273" r:id="rId9"/>
    <p:sldId id="304" r:id="rId10"/>
    <p:sldId id="295" r:id="rId11"/>
    <p:sldId id="297" r:id="rId12"/>
    <p:sldId id="305" r:id="rId13"/>
    <p:sldId id="298" r:id="rId14"/>
    <p:sldId id="306" r:id="rId15"/>
    <p:sldId id="275" r:id="rId16"/>
    <p:sldId id="287" r:id="rId17"/>
    <p:sldId id="288" r:id="rId18"/>
    <p:sldId id="303" r:id="rId19"/>
    <p:sldId id="283" r:id="rId20"/>
    <p:sldId id="289" r:id="rId2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66513" autoAdjust="0"/>
  </p:normalViewPr>
  <p:slideViewPr>
    <p:cSldViewPr>
      <p:cViewPr varScale="1">
        <p:scale>
          <a:sx n="56" d="100"/>
          <a:sy n="56" d="100"/>
        </p:scale>
        <p:origin x="2141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666" cy="46481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828" y="0"/>
            <a:ext cx="3043666" cy="46481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4BDF13E-A325-4042-BC16-8C916FD4E74D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685"/>
            <a:ext cx="3043666" cy="46481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828" y="8842685"/>
            <a:ext cx="3043666" cy="464814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4428F48-60CD-4281-BB49-F3FF966B8E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157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76C32BD-0730-4641-8ED1-84C0EA8F3810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7000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F8D0497-8EF8-43A1-BF20-65D76FBEF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2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D0497-8EF8-43A1-BF20-65D76FBEF9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3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D0497-8EF8-43A1-BF20-65D76FBEF9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523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D0497-8EF8-43A1-BF20-65D76FBEF9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24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D0497-8EF8-43A1-BF20-65D76FBEF9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52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D0497-8EF8-43A1-BF20-65D76FBEF9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41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D0497-8EF8-43A1-BF20-65D76FBEF9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243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76DCC0-76E6-484F-A030-C5FC0DA01F5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265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84275" y="700088"/>
            <a:ext cx="4654550" cy="34909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598EEA-228E-40E7-B7F1-F3AB67AEE0F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3805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700088"/>
            <a:ext cx="46545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39E4D-27FA-4EA2-A61D-DC84EDAF4F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57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D0497-8EF8-43A1-BF20-65D76FBEF9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8270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285E81-1D45-4168-86B2-F5445B0802A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739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41C0E6-B5DC-41DE-9796-362C1B3DC04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274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D0497-8EF8-43A1-BF20-65D76FBEF9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84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dirty="0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C893E8-9A86-4F6B-8AE1-3505DB99843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638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947" indent="-228947">
              <a:buFont typeface="+mj-lt"/>
              <a:buAutoNum type="arabicPeriod"/>
              <a:defRPr/>
            </a:pPr>
            <a:endParaRPr lang="en-US" b="1" dirty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7D92BD-69E7-4CD8-B559-0E4B0591A9D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034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4275" y="700088"/>
            <a:ext cx="4654550" cy="34909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439E4D-27FA-4EA2-A61D-DC84EDAF4F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792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586BD51-8A25-4432-9783-62DB4A5E0C6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381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6D5085-310A-49BD-AD73-AD11753385B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84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D0497-8EF8-43A1-BF20-65D76FBEF9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36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D481-2BFD-4DC9-A04D-8C98ACA1FA9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FE9B-8B60-4B34-A023-F5A7FCBCF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D481-2BFD-4DC9-A04D-8C98ACA1FA9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FE9B-8B60-4B34-A023-F5A7FCBCF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4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D481-2BFD-4DC9-A04D-8C98ACA1FA9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FE9B-8B60-4B34-A023-F5A7FCBCF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7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638925"/>
            <a:ext cx="609600" cy="2190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7-</a:t>
            </a:r>
            <a:fld id="{8C3FCFCA-F983-42C4-922E-0BAFF76E3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</a:p>
        </p:txBody>
      </p:sp>
    </p:spTree>
    <p:extLst>
      <p:ext uri="{BB962C8B-B14F-4D97-AF65-F5344CB8AC3E}">
        <p14:creationId xmlns:p14="http://schemas.microsoft.com/office/powerpoint/2010/main" val="1974122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638925"/>
            <a:ext cx="609600" cy="2190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7-</a:t>
            </a:r>
            <a:fld id="{8C3FCFCA-F983-42C4-922E-0BAFF76E3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</a:p>
        </p:txBody>
      </p:sp>
    </p:spTree>
    <p:extLst>
      <p:ext uri="{BB962C8B-B14F-4D97-AF65-F5344CB8AC3E}">
        <p14:creationId xmlns:p14="http://schemas.microsoft.com/office/powerpoint/2010/main" val="1974122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638925"/>
            <a:ext cx="609600" cy="2190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7-</a:t>
            </a:r>
            <a:fld id="{8C3FCFCA-F983-42C4-922E-0BAFF76E3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</a:p>
        </p:txBody>
      </p:sp>
    </p:spTree>
    <p:extLst>
      <p:ext uri="{BB962C8B-B14F-4D97-AF65-F5344CB8AC3E}">
        <p14:creationId xmlns:p14="http://schemas.microsoft.com/office/powerpoint/2010/main" val="1974122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638925"/>
            <a:ext cx="609600" cy="2190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7-</a:t>
            </a:r>
            <a:fld id="{8C3FCFCA-F983-42C4-922E-0BAFF76E3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</a:p>
        </p:txBody>
      </p:sp>
    </p:spTree>
    <p:extLst>
      <p:ext uri="{BB962C8B-B14F-4D97-AF65-F5344CB8AC3E}">
        <p14:creationId xmlns:p14="http://schemas.microsoft.com/office/powerpoint/2010/main" val="1974122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638925"/>
            <a:ext cx="609600" cy="2190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7-</a:t>
            </a:r>
            <a:fld id="{8C3FCFCA-F983-42C4-922E-0BAFF76E3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</a:p>
        </p:txBody>
      </p:sp>
    </p:spTree>
    <p:extLst>
      <p:ext uri="{BB962C8B-B14F-4D97-AF65-F5344CB8AC3E}">
        <p14:creationId xmlns:p14="http://schemas.microsoft.com/office/powerpoint/2010/main" val="1974122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638925"/>
            <a:ext cx="609600" cy="2190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7-</a:t>
            </a:r>
            <a:fld id="{8C3FCFCA-F983-42C4-922E-0BAFF76E3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</a:p>
        </p:txBody>
      </p:sp>
    </p:spTree>
    <p:extLst>
      <p:ext uri="{BB962C8B-B14F-4D97-AF65-F5344CB8AC3E}">
        <p14:creationId xmlns:p14="http://schemas.microsoft.com/office/powerpoint/2010/main" val="1974122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638925"/>
            <a:ext cx="609600" cy="2190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7-</a:t>
            </a:r>
            <a:fld id="{8C3FCFCA-F983-42C4-922E-0BAFF76E3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</a:p>
        </p:txBody>
      </p:sp>
    </p:spTree>
    <p:extLst>
      <p:ext uri="{BB962C8B-B14F-4D97-AF65-F5344CB8AC3E}">
        <p14:creationId xmlns:p14="http://schemas.microsoft.com/office/powerpoint/2010/main" val="1974122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638925"/>
            <a:ext cx="609600" cy="2190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7-</a:t>
            </a:r>
            <a:fld id="{8C3FCFCA-F983-42C4-922E-0BAFF76E3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</a:p>
        </p:txBody>
      </p:sp>
    </p:spTree>
    <p:extLst>
      <p:ext uri="{BB962C8B-B14F-4D97-AF65-F5344CB8AC3E}">
        <p14:creationId xmlns:p14="http://schemas.microsoft.com/office/powerpoint/2010/main" val="1974122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D481-2BFD-4DC9-A04D-8C98ACA1FA9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FE9B-8B60-4B34-A023-F5A7FCBCF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35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382000" y="6638927"/>
            <a:ext cx="609600" cy="21907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1-</a:t>
            </a:r>
            <a:fld id="{A4FA8D46-3A89-4266-8ADD-BA9629ACDF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 dirty="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 © 2013 Pearson Education, Inc. publishing as Prentice Hall</a:t>
            </a:r>
          </a:p>
        </p:txBody>
      </p:sp>
    </p:spTree>
    <p:extLst>
      <p:ext uri="{BB962C8B-B14F-4D97-AF65-F5344CB8AC3E}">
        <p14:creationId xmlns:p14="http://schemas.microsoft.com/office/powerpoint/2010/main" val="186696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D481-2BFD-4DC9-A04D-8C98ACA1FA9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FE9B-8B60-4B34-A023-F5A7FCBCF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3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D481-2BFD-4DC9-A04D-8C98ACA1FA9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FE9B-8B60-4B34-A023-F5A7FCBCF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6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D481-2BFD-4DC9-A04D-8C98ACA1FA9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FE9B-8B60-4B34-A023-F5A7FCBCF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0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D481-2BFD-4DC9-A04D-8C98ACA1FA9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FE9B-8B60-4B34-A023-F5A7FCBCF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5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D481-2BFD-4DC9-A04D-8C98ACA1FA9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FE9B-8B60-4B34-A023-F5A7FCBCF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3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D481-2BFD-4DC9-A04D-8C98ACA1FA9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FE9B-8B60-4B34-A023-F5A7FCBCF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7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1D481-2BFD-4DC9-A04D-8C98ACA1FA9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AFE9B-8B60-4B34-A023-F5A7FCBCF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7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1D481-2BFD-4DC9-A04D-8C98ACA1FA94}" type="datetimeFigureOut">
              <a:rPr lang="en-US" smtClean="0"/>
              <a:t>9/20/2016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AFE9B-8B60-4B34-A023-F5A7FCBCF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6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6" r:id="rId14"/>
    <p:sldLayoutId id="2147483674" r:id="rId15"/>
    <p:sldLayoutId id="2147483676" r:id="rId16"/>
    <p:sldLayoutId id="2147483678" r:id="rId17"/>
    <p:sldLayoutId id="2147483679" r:id="rId18"/>
    <p:sldLayoutId id="2147483686" r:id="rId19"/>
    <p:sldLayoutId id="2147483687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://mattdsimpson.com/8-risks-associated-with-instant-messaging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HTgYHHKs0Zw" TargetMode="Externa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0377" y="0"/>
            <a:ext cx="61236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1143000"/>
            <a:ext cx="3200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</a:rPr>
              <a:t>Chapter 6</a:t>
            </a:r>
          </a:p>
          <a:p>
            <a:pPr algn="ctr"/>
            <a:endParaRPr lang="en-US" sz="3200" b="1" dirty="0">
              <a:latin typeface="Calibri" pitchFamily="34" charset="0"/>
            </a:endParaRPr>
          </a:p>
          <a:p>
            <a:pPr algn="ctr"/>
            <a:r>
              <a:rPr lang="en-US" sz="3200" b="1" dirty="0">
                <a:latin typeface="Calibri" pitchFamily="34" charset="0"/>
              </a:rPr>
              <a:t>Crafting Messages</a:t>
            </a:r>
          </a:p>
          <a:p>
            <a:pPr algn="ctr"/>
            <a:r>
              <a:rPr lang="en-US" sz="3200" b="1" dirty="0">
                <a:latin typeface="Calibri" pitchFamily="34" charset="0"/>
              </a:rPr>
              <a:t>for</a:t>
            </a:r>
          </a:p>
          <a:p>
            <a:pPr algn="ctr"/>
            <a:r>
              <a:rPr lang="en-US" sz="3200" b="1" dirty="0" smtClean="0">
                <a:latin typeface="Calibri" pitchFamily="34" charset="0"/>
              </a:rPr>
              <a:t>Electronic</a:t>
            </a:r>
            <a:br>
              <a:rPr lang="en-US" sz="3200" b="1" dirty="0" smtClean="0">
                <a:latin typeface="Calibri" pitchFamily="34" charset="0"/>
              </a:rPr>
            </a:br>
            <a:r>
              <a:rPr lang="en-US" sz="3200" b="1" dirty="0" smtClean="0">
                <a:latin typeface="Calibri" pitchFamily="34" charset="0"/>
              </a:rPr>
              <a:t>Media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382000" y="6324600"/>
            <a:ext cx="609600" cy="21907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6-</a:t>
            </a:r>
            <a:fld id="{B5A927DD-3892-40B8-86A1-5BEF9ED245FF}" type="slidenum">
              <a:rPr lang="en-US" b="1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69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7200" y="1981200"/>
            <a:ext cx="8229600" cy="4191000"/>
            <a:chOff x="457200" y="1981200"/>
            <a:chExt cx="8229600" cy="4191000"/>
          </a:xfrm>
        </p:grpSpPr>
        <p:sp>
          <p:nvSpPr>
            <p:cNvPr id="3" name="Rectangle 2"/>
            <p:cNvSpPr/>
            <p:nvPr/>
          </p:nvSpPr>
          <p:spPr bwMode="auto">
            <a:xfrm>
              <a:off x="457200" y="1981200"/>
              <a:ext cx="1600200" cy="4191000"/>
            </a:xfrm>
            <a:prstGeom prst="rect">
              <a:avLst/>
            </a:prstGeom>
            <a:solidFill>
              <a:srgbClr val="00A86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 rot="16200000">
              <a:off x="-413990" y="3722758"/>
              <a:ext cx="3342582" cy="707886"/>
            </a:xfrm>
            <a:prstGeom prst="rect">
              <a:avLst/>
            </a:prstGeom>
            <a:solidFill>
              <a:srgbClr val="00A86D"/>
            </a:solidFill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Disadvantages</a:t>
              </a:r>
              <a:endParaRPr lang="en-US" sz="40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2057400" y="1981200"/>
              <a:ext cx="6629400" cy="1397000"/>
            </a:xfrm>
            <a:prstGeom prst="rect">
              <a:avLst/>
            </a:prstGeom>
            <a:solidFill>
              <a:srgbClr val="F8F8F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4000" dirty="0" smtClean="0">
                  <a:latin typeface="Candara" panose="020E0502030303020204" pitchFamily="34" charset="0"/>
                </a:rPr>
                <a:t> </a:t>
              </a:r>
              <a:r>
                <a:rPr lang="en-US" sz="4000" dirty="0" smtClean="0">
                  <a:latin typeface="Candara"/>
                </a:rPr>
                <a:t>•</a:t>
              </a:r>
              <a:r>
                <a:rPr lang="en-US" sz="4000" dirty="0" smtClean="0">
                  <a:latin typeface="Candara" panose="020E0502030303020204" pitchFamily="34" charset="0"/>
                </a:rPr>
                <a:t>Availability of </a:t>
              </a: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</a:rPr>
                <a:t>Alternatives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057400" y="3378200"/>
              <a:ext cx="6629400" cy="1397000"/>
            </a:xfrm>
            <a:prstGeom prst="rect">
              <a:avLst/>
            </a:prstGeom>
            <a:solidFill>
              <a:srgbClr val="F8F8F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</a:rPr>
                <a:t> </a:t>
              </a: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/>
                </a:rPr>
                <a:t>•</a:t>
              </a: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</a:rPr>
                <a:t>Indiscriminate Use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057400" y="4775200"/>
              <a:ext cx="6629400" cy="1397000"/>
            </a:xfrm>
            <a:prstGeom prst="rect">
              <a:avLst/>
            </a:prstGeom>
            <a:solidFill>
              <a:srgbClr val="F8F8F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</a:rPr>
                <a:t> </a:t>
              </a: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/>
                </a:rPr>
                <a:t>•</a:t>
              </a: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</a:rPr>
                <a:t>Low-Value Messages</a:t>
              </a:r>
            </a:p>
          </p:txBody>
        </p:sp>
      </p:grpSp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53400" y="6400800"/>
            <a:ext cx="609600" cy="2190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6-10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57200" y="2009633"/>
            <a:ext cx="1600200" cy="4191000"/>
          </a:xfrm>
          <a:prstGeom prst="rect">
            <a:avLst/>
          </a:prstGeom>
          <a:solidFill>
            <a:srgbClr val="00A86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anose="020E0502030303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215188" y="3874301"/>
            <a:ext cx="2084225" cy="461665"/>
          </a:xfrm>
          <a:prstGeom prst="rect">
            <a:avLst/>
          </a:prstGeom>
          <a:solidFill>
            <a:srgbClr val="00A86D"/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Disadvantages</a:t>
            </a:r>
            <a:endParaRPr lang="en-US" sz="2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2009633"/>
            <a:ext cx="6629400" cy="1397000"/>
          </a:xfrm>
          <a:prstGeom prst="rect">
            <a:avLst/>
          </a:prstGeom>
          <a:solidFill>
            <a:srgbClr val="F8F8F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400" dirty="0" smtClean="0">
                <a:latin typeface="Candara" panose="020E0502030303020204" pitchFamily="34" charset="0"/>
              </a:rPr>
              <a:t>Availability of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Alternatives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2057400" y="3406633"/>
            <a:ext cx="6629400" cy="1397000"/>
          </a:xfrm>
          <a:prstGeom prst="rect">
            <a:avLst/>
          </a:prstGeom>
          <a:solidFill>
            <a:srgbClr val="F8F8F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Indiscriminate Use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2057400" y="4803633"/>
            <a:ext cx="6629400" cy="1397000"/>
          </a:xfrm>
          <a:prstGeom prst="rect">
            <a:avLst/>
          </a:prstGeom>
          <a:solidFill>
            <a:srgbClr val="F8F8F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Low-Value Messages</a:t>
            </a:r>
          </a:p>
        </p:txBody>
      </p:sp>
      <p:sp>
        <p:nvSpPr>
          <p:cNvPr id="16" name="Title 5"/>
          <p:cNvSpPr txBox="1">
            <a:spLocks/>
          </p:cNvSpPr>
          <p:nvPr/>
        </p:nvSpPr>
        <p:spPr>
          <a:xfrm>
            <a:off x="533400" y="496817"/>
            <a:ext cx="8229600" cy="722383"/>
          </a:xfrm>
          <a:prstGeom prst="rect">
            <a:avLst/>
          </a:prstGeom>
          <a:solidFill>
            <a:srgbClr val="CC33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Using Email in the Workplace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370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453788" y="411707"/>
            <a:ext cx="8229600" cy="807493"/>
          </a:xfrm>
          <a:prstGeom prst="rect">
            <a:avLst/>
          </a:prstGeom>
          <a:solidFill>
            <a:srgbClr val="CC33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Using Email in the Workplace</a:t>
            </a:r>
            <a:endParaRPr lang="en-US" sz="3600" dirty="0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432179" y="1905000"/>
            <a:ext cx="4114800" cy="4191000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432179" y="1905000"/>
            <a:ext cx="1600200" cy="4191000"/>
          </a:xfrm>
          <a:prstGeom prst="rect">
            <a:avLst/>
          </a:prstGeom>
          <a:solidFill>
            <a:srgbClr val="00B5C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370793" y="3769668"/>
            <a:ext cx="1722972" cy="461665"/>
          </a:xfrm>
          <a:prstGeom prst="rect">
            <a:avLst/>
          </a:prstGeom>
          <a:solidFill>
            <a:srgbClr val="00B5C6"/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Advantages</a:t>
            </a:r>
            <a:endParaRPr lang="en-US" sz="2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032379" y="1905000"/>
            <a:ext cx="6629400" cy="1397000"/>
          </a:xfrm>
          <a:prstGeom prst="rect">
            <a:avLst/>
          </a:prstGeom>
          <a:solidFill>
            <a:srgbClr val="F8F8F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Accessing Messages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032379" y="3302000"/>
            <a:ext cx="6629400" cy="1397000"/>
          </a:xfrm>
          <a:prstGeom prst="rect">
            <a:avLst/>
          </a:prstGeom>
          <a:solidFill>
            <a:srgbClr val="F8F8F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Sending Messages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2032379" y="4699000"/>
            <a:ext cx="6629400" cy="1397000"/>
          </a:xfrm>
          <a:prstGeom prst="rect">
            <a:avLst/>
          </a:prstGeom>
          <a:solidFill>
            <a:srgbClr val="F8F8F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rPr>
              <a:t>Scheduling Messages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53400" y="6400800"/>
            <a:ext cx="609600" cy="2190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6-11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71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457200" y="1959591"/>
            <a:ext cx="4114800" cy="4191000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57200" y="1959591"/>
            <a:ext cx="1600200" cy="4191000"/>
          </a:xfrm>
          <a:prstGeom prst="rect">
            <a:avLst/>
          </a:prstGeom>
          <a:solidFill>
            <a:srgbClr val="00B5C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395814" y="3824259"/>
            <a:ext cx="1722972" cy="461665"/>
          </a:xfrm>
          <a:prstGeom prst="rect">
            <a:avLst/>
          </a:prstGeom>
          <a:solidFill>
            <a:srgbClr val="00B5C6"/>
          </a:solidFill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Advantages</a:t>
            </a:r>
            <a:endParaRPr lang="en-US" sz="2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057400" y="1959591"/>
            <a:ext cx="6629400" cy="1397000"/>
          </a:xfrm>
          <a:prstGeom prst="rect">
            <a:avLst/>
          </a:prstGeom>
          <a:solidFill>
            <a:srgbClr val="F8F8F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lvl="0" indent="-34290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Analyzing the Situation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057400" y="3356591"/>
            <a:ext cx="6629400" cy="1397000"/>
          </a:xfrm>
          <a:prstGeom prst="rect">
            <a:avLst/>
          </a:prstGeom>
          <a:solidFill>
            <a:srgbClr val="F8F8F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lvl="0" indent="-34290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Gathering Information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2057400" y="4753591"/>
            <a:ext cx="6629400" cy="1397000"/>
          </a:xfrm>
          <a:prstGeom prst="rect">
            <a:avLst/>
          </a:prstGeom>
          <a:solidFill>
            <a:srgbClr val="F8F8F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lvl="0" indent="-342900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Organizing the Message</a:t>
            </a:r>
          </a:p>
        </p:txBody>
      </p:sp>
      <p:sp>
        <p:nvSpPr>
          <p:cNvPr id="9" name="Title 5"/>
          <p:cNvSpPr txBox="1">
            <a:spLocks/>
          </p:cNvSpPr>
          <p:nvPr/>
        </p:nvSpPr>
        <p:spPr>
          <a:xfrm>
            <a:off x="457200" y="575101"/>
            <a:ext cx="8229600" cy="762000"/>
          </a:xfrm>
          <a:prstGeom prst="rect">
            <a:avLst/>
          </a:prstGeom>
          <a:solidFill>
            <a:srgbClr val="CC33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Planning Email Messages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958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376934" y="4191001"/>
            <a:ext cx="503371" cy="479583"/>
          </a:xfrm>
          <a:custGeom>
            <a:avLst/>
            <a:gdLst>
              <a:gd name="connsiteX0" fmla="*/ 0 w 503371"/>
              <a:gd name="connsiteY0" fmla="*/ 0 h 479583"/>
              <a:gd name="connsiteX1" fmla="*/ 251685 w 503371"/>
              <a:gd name="connsiteY1" fmla="*/ 0 h 479583"/>
              <a:gd name="connsiteX2" fmla="*/ 251685 w 503371"/>
              <a:gd name="connsiteY2" fmla="*/ 479583 h 479583"/>
              <a:gd name="connsiteX3" fmla="*/ 503371 w 503371"/>
              <a:gd name="connsiteY3" fmla="*/ 479583 h 47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371" h="479583">
                <a:moveTo>
                  <a:pt x="0" y="0"/>
                </a:moveTo>
                <a:lnTo>
                  <a:pt x="251685" y="0"/>
                </a:lnTo>
                <a:lnTo>
                  <a:pt x="251685" y="479583"/>
                </a:lnTo>
                <a:lnTo>
                  <a:pt x="503371" y="479583"/>
                </a:lnTo>
              </a:path>
            </a:pathLst>
          </a:custGeom>
          <a:solidFill>
            <a:srgbClr val="F8F8F8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004" tIns="222410" rIns="247005" bIns="22241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 dirty="0">
              <a:solidFill>
                <a:schemeClr val="tx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376934" y="3711417"/>
            <a:ext cx="503371" cy="479583"/>
          </a:xfrm>
          <a:custGeom>
            <a:avLst/>
            <a:gdLst>
              <a:gd name="connsiteX0" fmla="*/ 0 w 503371"/>
              <a:gd name="connsiteY0" fmla="*/ 479583 h 479583"/>
              <a:gd name="connsiteX1" fmla="*/ 251685 w 503371"/>
              <a:gd name="connsiteY1" fmla="*/ 479583 h 479583"/>
              <a:gd name="connsiteX2" fmla="*/ 251685 w 503371"/>
              <a:gd name="connsiteY2" fmla="*/ 0 h 479583"/>
              <a:gd name="connsiteX3" fmla="*/ 503371 w 503371"/>
              <a:gd name="connsiteY3" fmla="*/ 0 h 47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371" h="479583">
                <a:moveTo>
                  <a:pt x="0" y="479583"/>
                </a:moveTo>
                <a:lnTo>
                  <a:pt x="251685" y="479583"/>
                </a:lnTo>
                <a:lnTo>
                  <a:pt x="251685" y="0"/>
                </a:lnTo>
                <a:lnTo>
                  <a:pt x="503371" y="0"/>
                </a:lnTo>
              </a:path>
            </a:pathLst>
          </a:custGeom>
          <a:solidFill>
            <a:srgbClr val="F8F8F8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004" tIns="222410" rIns="247005" bIns="222411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 dirty="0">
              <a:solidFill>
                <a:schemeClr val="tx1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376934" y="4191001"/>
            <a:ext cx="503371" cy="1438751"/>
          </a:xfrm>
          <a:custGeom>
            <a:avLst/>
            <a:gdLst>
              <a:gd name="connsiteX0" fmla="*/ 0 w 503371"/>
              <a:gd name="connsiteY0" fmla="*/ 0 h 1438751"/>
              <a:gd name="connsiteX1" fmla="*/ 251685 w 503371"/>
              <a:gd name="connsiteY1" fmla="*/ 0 h 1438751"/>
              <a:gd name="connsiteX2" fmla="*/ 251685 w 503371"/>
              <a:gd name="connsiteY2" fmla="*/ 1438751 h 1438751"/>
              <a:gd name="connsiteX3" fmla="*/ 503371 w 503371"/>
              <a:gd name="connsiteY3" fmla="*/ 1438751 h 143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371" h="1438751">
                <a:moveTo>
                  <a:pt x="0" y="0"/>
                </a:moveTo>
                <a:lnTo>
                  <a:pt x="251685" y="0"/>
                </a:lnTo>
                <a:lnTo>
                  <a:pt x="251685" y="1438751"/>
                </a:lnTo>
                <a:lnTo>
                  <a:pt x="503371" y="1438751"/>
                </a:lnTo>
              </a:path>
            </a:pathLst>
          </a:custGeom>
          <a:solidFill>
            <a:srgbClr val="F8F8F8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6279" tIns="681268" rIns="226279" bIns="68127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 dirty="0">
              <a:solidFill>
                <a:schemeClr val="tx1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376934" y="2752249"/>
            <a:ext cx="503371" cy="1438751"/>
          </a:xfrm>
          <a:custGeom>
            <a:avLst/>
            <a:gdLst>
              <a:gd name="connsiteX0" fmla="*/ 0 w 503371"/>
              <a:gd name="connsiteY0" fmla="*/ 1438751 h 1438751"/>
              <a:gd name="connsiteX1" fmla="*/ 251685 w 503371"/>
              <a:gd name="connsiteY1" fmla="*/ 1438751 h 1438751"/>
              <a:gd name="connsiteX2" fmla="*/ 251685 w 503371"/>
              <a:gd name="connsiteY2" fmla="*/ 0 h 1438751"/>
              <a:gd name="connsiteX3" fmla="*/ 503371 w 503371"/>
              <a:gd name="connsiteY3" fmla="*/ 0 h 143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371" h="1438751">
                <a:moveTo>
                  <a:pt x="0" y="1438751"/>
                </a:moveTo>
                <a:lnTo>
                  <a:pt x="251685" y="1438751"/>
                </a:lnTo>
                <a:lnTo>
                  <a:pt x="251685" y="0"/>
                </a:lnTo>
                <a:lnTo>
                  <a:pt x="503371" y="0"/>
                </a:lnTo>
              </a:path>
            </a:pathLst>
          </a:custGeom>
          <a:solidFill>
            <a:srgbClr val="F8F8F8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6279" tIns="681269" rIns="226279" bIns="68126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 dirty="0">
              <a:solidFill>
                <a:schemeClr val="tx1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 rot="16200000">
            <a:off x="-1026033" y="3807333"/>
            <a:ext cx="4038600" cy="767334"/>
          </a:xfrm>
          <a:custGeom>
            <a:avLst/>
            <a:gdLst>
              <a:gd name="connsiteX0" fmla="*/ 0 w 4038600"/>
              <a:gd name="connsiteY0" fmla="*/ 0 h 767334"/>
              <a:gd name="connsiteX1" fmla="*/ 4038600 w 4038600"/>
              <a:gd name="connsiteY1" fmla="*/ 0 h 767334"/>
              <a:gd name="connsiteX2" fmla="*/ 4038600 w 4038600"/>
              <a:gd name="connsiteY2" fmla="*/ 767334 h 767334"/>
              <a:gd name="connsiteX3" fmla="*/ 0 w 4038600"/>
              <a:gd name="connsiteY3" fmla="*/ 767334 h 767334"/>
              <a:gd name="connsiteX4" fmla="*/ 0 w 4038600"/>
              <a:gd name="connsiteY4" fmla="*/ 0 h 76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767334">
                <a:moveTo>
                  <a:pt x="0" y="0"/>
                </a:moveTo>
                <a:lnTo>
                  <a:pt x="4038600" y="0"/>
                </a:lnTo>
                <a:lnTo>
                  <a:pt x="4038600" y="767334"/>
                </a:lnTo>
                <a:lnTo>
                  <a:pt x="0" y="767334"/>
                </a:lnTo>
                <a:lnTo>
                  <a:pt x="0" y="0"/>
                </a:lnTo>
                <a:close/>
              </a:path>
            </a:pathLst>
          </a:custGeom>
          <a:solidFill>
            <a:srgbClr val="DCDECC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49" tIns="19050" rIns="19050" bIns="1905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Business Communication</a:t>
            </a:r>
            <a:endParaRPr lang="en-US" sz="2400" kern="1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80305" y="2340328"/>
            <a:ext cx="6654094" cy="767334"/>
          </a:xfrm>
          <a:custGeom>
            <a:avLst/>
            <a:gdLst>
              <a:gd name="connsiteX0" fmla="*/ 0 w 2516855"/>
              <a:gd name="connsiteY0" fmla="*/ 0 h 767334"/>
              <a:gd name="connsiteX1" fmla="*/ 2516855 w 2516855"/>
              <a:gd name="connsiteY1" fmla="*/ 0 h 767334"/>
              <a:gd name="connsiteX2" fmla="*/ 2516855 w 2516855"/>
              <a:gd name="connsiteY2" fmla="*/ 767334 h 767334"/>
              <a:gd name="connsiteX3" fmla="*/ 0 w 2516855"/>
              <a:gd name="connsiteY3" fmla="*/ 767334 h 767334"/>
              <a:gd name="connsiteX4" fmla="*/ 0 w 2516855"/>
              <a:gd name="connsiteY4" fmla="*/ 0 h 76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6855" h="767334">
                <a:moveTo>
                  <a:pt x="0" y="0"/>
                </a:moveTo>
                <a:lnTo>
                  <a:pt x="2516855" y="0"/>
                </a:lnTo>
                <a:lnTo>
                  <a:pt x="2516855" y="767334"/>
                </a:lnTo>
                <a:lnTo>
                  <a:pt x="0" y="767334"/>
                </a:lnTo>
                <a:lnTo>
                  <a:pt x="0" y="0"/>
                </a:lnTo>
                <a:close/>
              </a:path>
            </a:pathLst>
          </a:custGeom>
          <a:solidFill>
            <a:srgbClr val="F8F8F8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Expectations for Message Quality</a:t>
            </a:r>
            <a:endParaRPr lang="en-US" sz="2400" kern="1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880305" y="3327750"/>
            <a:ext cx="6654094" cy="767334"/>
          </a:xfrm>
          <a:custGeom>
            <a:avLst/>
            <a:gdLst>
              <a:gd name="connsiteX0" fmla="*/ 0 w 2516855"/>
              <a:gd name="connsiteY0" fmla="*/ 0 h 767334"/>
              <a:gd name="connsiteX1" fmla="*/ 2516855 w 2516855"/>
              <a:gd name="connsiteY1" fmla="*/ 0 h 767334"/>
              <a:gd name="connsiteX2" fmla="*/ 2516855 w 2516855"/>
              <a:gd name="connsiteY2" fmla="*/ 767334 h 767334"/>
              <a:gd name="connsiteX3" fmla="*/ 0 w 2516855"/>
              <a:gd name="connsiteY3" fmla="*/ 767334 h 767334"/>
              <a:gd name="connsiteX4" fmla="*/ 0 w 2516855"/>
              <a:gd name="connsiteY4" fmla="*/ 0 h 76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6855" h="767334">
                <a:moveTo>
                  <a:pt x="0" y="0"/>
                </a:moveTo>
                <a:lnTo>
                  <a:pt x="2516855" y="0"/>
                </a:lnTo>
                <a:lnTo>
                  <a:pt x="2516855" y="767334"/>
                </a:lnTo>
                <a:lnTo>
                  <a:pt x="0" y="767334"/>
                </a:lnTo>
                <a:lnTo>
                  <a:pt x="0" y="0"/>
                </a:lnTo>
                <a:close/>
              </a:path>
            </a:pathLst>
          </a:custGeom>
          <a:solidFill>
            <a:srgbClr val="F8F8F8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Importance of Subject Lines </a:t>
            </a:r>
            <a:endParaRPr lang="en-US" sz="2400" kern="1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880305" y="4286917"/>
            <a:ext cx="6654094" cy="767334"/>
          </a:xfrm>
          <a:custGeom>
            <a:avLst/>
            <a:gdLst>
              <a:gd name="connsiteX0" fmla="*/ 0 w 2516855"/>
              <a:gd name="connsiteY0" fmla="*/ 0 h 767334"/>
              <a:gd name="connsiteX1" fmla="*/ 2516855 w 2516855"/>
              <a:gd name="connsiteY1" fmla="*/ 0 h 767334"/>
              <a:gd name="connsiteX2" fmla="*/ 2516855 w 2516855"/>
              <a:gd name="connsiteY2" fmla="*/ 767334 h 767334"/>
              <a:gd name="connsiteX3" fmla="*/ 0 w 2516855"/>
              <a:gd name="connsiteY3" fmla="*/ 767334 h 767334"/>
              <a:gd name="connsiteX4" fmla="*/ 0 w 2516855"/>
              <a:gd name="connsiteY4" fmla="*/ 0 h 76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6855" h="767334">
                <a:moveTo>
                  <a:pt x="0" y="0"/>
                </a:moveTo>
                <a:lnTo>
                  <a:pt x="2516855" y="0"/>
                </a:lnTo>
                <a:lnTo>
                  <a:pt x="2516855" y="767334"/>
                </a:lnTo>
                <a:lnTo>
                  <a:pt x="0" y="767334"/>
                </a:lnTo>
                <a:lnTo>
                  <a:pt x="0" y="0"/>
                </a:lnTo>
                <a:close/>
              </a:path>
            </a:pathLst>
          </a:custGeom>
          <a:solidFill>
            <a:srgbClr val="F8F8F8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Importance of Opening Words</a:t>
            </a:r>
            <a:endParaRPr lang="en-US" sz="2400" kern="1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880305" y="5246085"/>
            <a:ext cx="6654094" cy="767334"/>
          </a:xfrm>
          <a:custGeom>
            <a:avLst/>
            <a:gdLst>
              <a:gd name="connsiteX0" fmla="*/ 0 w 2516855"/>
              <a:gd name="connsiteY0" fmla="*/ 0 h 767334"/>
              <a:gd name="connsiteX1" fmla="*/ 2516855 w 2516855"/>
              <a:gd name="connsiteY1" fmla="*/ 0 h 767334"/>
              <a:gd name="connsiteX2" fmla="*/ 2516855 w 2516855"/>
              <a:gd name="connsiteY2" fmla="*/ 767334 h 767334"/>
              <a:gd name="connsiteX3" fmla="*/ 0 w 2516855"/>
              <a:gd name="connsiteY3" fmla="*/ 767334 h 767334"/>
              <a:gd name="connsiteX4" fmla="*/ 0 w 2516855"/>
              <a:gd name="connsiteY4" fmla="*/ 0 h 76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6855" h="767334">
                <a:moveTo>
                  <a:pt x="0" y="0"/>
                </a:moveTo>
                <a:lnTo>
                  <a:pt x="2516855" y="0"/>
                </a:lnTo>
                <a:lnTo>
                  <a:pt x="2516855" y="767334"/>
                </a:lnTo>
                <a:lnTo>
                  <a:pt x="0" y="767334"/>
                </a:lnTo>
                <a:lnTo>
                  <a:pt x="0" y="0"/>
                </a:lnTo>
                <a:close/>
              </a:path>
            </a:pathLst>
          </a:custGeom>
          <a:solidFill>
            <a:srgbClr val="F8F8F8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Use of Emoticons</a:t>
            </a:r>
            <a:endParaRPr lang="en-US" sz="2400" kern="1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Title 5"/>
          <p:cNvSpPr txBox="1">
            <a:spLocks/>
          </p:cNvSpPr>
          <p:nvPr/>
        </p:nvSpPr>
        <p:spPr>
          <a:xfrm>
            <a:off x="533400" y="634128"/>
            <a:ext cx="8229600" cy="831532"/>
          </a:xfrm>
          <a:prstGeom prst="rect">
            <a:avLst/>
          </a:prstGeom>
          <a:solidFill>
            <a:srgbClr val="CC33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Writing Email Messages</a:t>
            </a:r>
            <a:endParaRPr lang="en-US" sz="3200" dirty="0"/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53400" y="6400800"/>
            <a:ext cx="609600" cy="2190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6-13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1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376934" y="4191001"/>
            <a:ext cx="503371" cy="1438751"/>
          </a:xfrm>
          <a:custGeom>
            <a:avLst/>
            <a:gdLst>
              <a:gd name="connsiteX0" fmla="*/ 0 w 503371"/>
              <a:gd name="connsiteY0" fmla="*/ 0 h 1438751"/>
              <a:gd name="connsiteX1" fmla="*/ 251685 w 503371"/>
              <a:gd name="connsiteY1" fmla="*/ 0 h 1438751"/>
              <a:gd name="connsiteX2" fmla="*/ 251685 w 503371"/>
              <a:gd name="connsiteY2" fmla="*/ 1438751 h 1438751"/>
              <a:gd name="connsiteX3" fmla="*/ 503371 w 503371"/>
              <a:gd name="connsiteY3" fmla="*/ 1438751 h 143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371" h="1438751">
                <a:moveTo>
                  <a:pt x="0" y="0"/>
                </a:moveTo>
                <a:lnTo>
                  <a:pt x="251685" y="0"/>
                </a:lnTo>
                <a:lnTo>
                  <a:pt x="251685" y="1438751"/>
                </a:lnTo>
                <a:lnTo>
                  <a:pt x="503371" y="1438751"/>
                </a:lnTo>
              </a:path>
            </a:pathLst>
          </a:custGeom>
          <a:solidFill>
            <a:srgbClr val="F8F8F8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6279" tIns="681268" rIns="226279" bIns="681270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 dirty="0">
              <a:solidFill>
                <a:schemeClr val="tx1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376934" y="2752249"/>
            <a:ext cx="503371" cy="1438751"/>
          </a:xfrm>
          <a:custGeom>
            <a:avLst/>
            <a:gdLst>
              <a:gd name="connsiteX0" fmla="*/ 0 w 503371"/>
              <a:gd name="connsiteY0" fmla="*/ 1438751 h 1438751"/>
              <a:gd name="connsiteX1" fmla="*/ 251685 w 503371"/>
              <a:gd name="connsiteY1" fmla="*/ 1438751 h 1438751"/>
              <a:gd name="connsiteX2" fmla="*/ 251685 w 503371"/>
              <a:gd name="connsiteY2" fmla="*/ 0 h 1438751"/>
              <a:gd name="connsiteX3" fmla="*/ 503371 w 503371"/>
              <a:gd name="connsiteY3" fmla="*/ 0 h 1438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371" h="1438751">
                <a:moveTo>
                  <a:pt x="0" y="1438751"/>
                </a:moveTo>
                <a:lnTo>
                  <a:pt x="251685" y="1438751"/>
                </a:lnTo>
                <a:lnTo>
                  <a:pt x="251685" y="0"/>
                </a:lnTo>
                <a:lnTo>
                  <a:pt x="503371" y="0"/>
                </a:lnTo>
              </a:path>
            </a:pathLst>
          </a:custGeom>
          <a:solidFill>
            <a:srgbClr val="F8F8F8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6279" tIns="681269" rIns="226279" bIns="68126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 dirty="0">
              <a:solidFill>
                <a:schemeClr val="tx1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 rot="16200000">
            <a:off x="-1026033" y="3807333"/>
            <a:ext cx="4038600" cy="767334"/>
          </a:xfrm>
          <a:custGeom>
            <a:avLst/>
            <a:gdLst>
              <a:gd name="connsiteX0" fmla="*/ 0 w 4038600"/>
              <a:gd name="connsiteY0" fmla="*/ 0 h 767334"/>
              <a:gd name="connsiteX1" fmla="*/ 4038600 w 4038600"/>
              <a:gd name="connsiteY1" fmla="*/ 0 h 767334"/>
              <a:gd name="connsiteX2" fmla="*/ 4038600 w 4038600"/>
              <a:gd name="connsiteY2" fmla="*/ 767334 h 767334"/>
              <a:gd name="connsiteX3" fmla="*/ 0 w 4038600"/>
              <a:gd name="connsiteY3" fmla="*/ 767334 h 767334"/>
              <a:gd name="connsiteX4" fmla="*/ 0 w 4038600"/>
              <a:gd name="connsiteY4" fmla="*/ 0 h 76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600" h="767334">
                <a:moveTo>
                  <a:pt x="0" y="0"/>
                </a:moveTo>
                <a:lnTo>
                  <a:pt x="4038600" y="0"/>
                </a:lnTo>
                <a:lnTo>
                  <a:pt x="4038600" y="767334"/>
                </a:lnTo>
                <a:lnTo>
                  <a:pt x="0" y="767334"/>
                </a:lnTo>
                <a:lnTo>
                  <a:pt x="0" y="0"/>
                </a:lnTo>
                <a:close/>
              </a:path>
            </a:pathLst>
          </a:custGeom>
          <a:solidFill>
            <a:srgbClr val="DCDECC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49" tIns="19050" rIns="19050" bIns="19050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Don’t forget these steps</a:t>
            </a:r>
            <a:endParaRPr lang="en-US" sz="2400" kern="1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880305" y="2340328"/>
            <a:ext cx="6654094" cy="767334"/>
          </a:xfrm>
          <a:custGeom>
            <a:avLst/>
            <a:gdLst>
              <a:gd name="connsiteX0" fmla="*/ 0 w 2516855"/>
              <a:gd name="connsiteY0" fmla="*/ 0 h 767334"/>
              <a:gd name="connsiteX1" fmla="*/ 2516855 w 2516855"/>
              <a:gd name="connsiteY1" fmla="*/ 0 h 767334"/>
              <a:gd name="connsiteX2" fmla="*/ 2516855 w 2516855"/>
              <a:gd name="connsiteY2" fmla="*/ 767334 h 767334"/>
              <a:gd name="connsiteX3" fmla="*/ 0 w 2516855"/>
              <a:gd name="connsiteY3" fmla="*/ 767334 h 767334"/>
              <a:gd name="connsiteX4" fmla="*/ 0 w 2516855"/>
              <a:gd name="connsiteY4" fmla="*/ 0 h 76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6855" h="767334">
                <a:moveTo>
                  <a:pt x="0" y="0"/>
                </a:moveTo>
                <a:lnTo>
                  <a:pt x="2516855" y="0"/>
                </a:lnTo>
                <a:lnTo>
                  <a:pt x="2516855" y="767334"/>
                </a:lnTo>
                <a:lnTo>
                  <a:pt x="0" y="767334"/>
                </a:lnTo>
                <a:lnTo>
                  <a:pt x="0" y="0"/>
                </a:lnTo>
                <a:close/>
              </a:path>
            </a:pathLst>
          </a:custGeom>
          <a:solidFill>
            <a:srgbClr val="F8F8F8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pPr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Simplicity with an easily readable, black </a:t>
            </a:r>
            <a:r>
              <a:rPr lang="en-US" sz="2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font</a:t>
            </a:r>
            <a:endParaRPr lang="en-US" sz="2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880305" y="3327750"/>
            <a:ext cx="6654094" cy="767334"/>
          </a:xfrm>
          <a:custGeom>
            <a:avLst/>
            <a:gdLst>
              <a:gd name="connsiteX0" fmla="*/ 0 w 2516855"/>
              <a:gd name="connsiteY0" fmla="*/ 0 h 767334"/>
              <a:gd name="connsiteX1" fmla="*/ 2516855 w 2516855"/>
              <a:gd name="connsiteY1" fmla="*/ 0 h 767334"/>
              <a:gd name="connsiteX2" fmla="*/ 2516855 w 2516855"/>
              <a:gd name="connsiteY2" fmla="*/ 767334 h 767334"/>
              <a:gd name="connsiteX3" fmla="*/ 0 w 2516855"/>
              <a:gd name="connsiteY3" fmla="*/ 767334 h 767334"/>
              <a:gd name="connsiteX4" fmla="*/ 0 w 2516855"/>
              <a:gd name="connsiteY4" fmla="*/ 0 h 76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6855" h="767334">
                <a:moveTo>
                  <a:pt x="0" y="0"/>
                </a:moveTo>
                <a:lnTo>
                  <a:pt x="2516855" y="0"/>
                </a:lnTo>
                <a:lnTo>
                  <a:pt x="2516855" y="767334"/>
                </a:lnTo>
                <a:lnTo>
                  <a:pt x="0" y="767334"/>
                </a:lnTo>
                <a:lnTo>
                  <a:pt x="0" y="0"/>
                </a:lnTo>
                <a:close/>
              </a:path>
            </a:pathLst>
          </a:custGeom>
          <a:solidFill>
            <a:srgbClr val="F8F8F8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tx1"/>
                </a:solidFill>
                <a:latin typeface="Candara" panose="020E0502030303020204" pitchFamily="34" charset="0"/>
              </a:rPr>
              <a:t>E-mail signature block – full name, title, company, contact info</a:t>
            </a:r>
            <a:endParaRPr lang="en-US" sz="2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80305" y="4286917"/>
            <a:ext cx="6654094" cy="767334"/>
          </a:xfrm>
          <a:custGeom>
            <a:avLst/>
            <a:gdLst>
              <a:gd name="connsiteX0" fmla="*/ 0 w 2516855"/>
              <a:gd name="connsiteY0" fmla="*/ 0 h 767334"/>
              <a:gd name="connsiteX1" fmla="*/ 2516855 w 2516855"/>
              <a:gd name="connsiteY1" fmla="*/ 0 h 767334"/>
              <a:gd name="connsiteX2" fmla="*/ 2516855 w 2516855"/>
              <a:gd name="connsiteY2" fmla="*/ 767334 h 767334"/>
              <a:gd name="connsiteX3" fmla="*/ 0 w 2516855"/>
              <a:gd name="connsiteY3" fmla="*/ 767334 h 767334"/>
              <a:gd name="connsiteX4" fmla="*/ 0 w 2516855"/>
              <a:gd name="connsiteY4" fmla="*/ 0 h 76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6855" h="767334">
                <a:moveTo>
                  <a:pt x="0" y="0"/>
                </a:moveTo>
                <a:lnTo>
                  <a:pt x="2516855" y="0"/>
                </a:lnTo>
                <a:lnTo>
                  <a:pt x="2516855" y="767334"/>
                </a:lnTo>
                <a:lnTo>
                  <a:pt x="0" y="767334"/>
                </a:lnTo>
                <a:lnTo>
                  <a:pt x="0" y="0"/>
                </a:lnTo>
                <a:close/>
              </a:path>
            </a:pathLst>
          </a:custGeom>
          <a:solidFill>
            <a:srgbClr val="F8F8F8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>
                <a:solidFill>
                  <a:schemeClr val="tx1"/>
                </a:solidFill>
                <a:latin typeface="Candara" panose="020E0502030303020204" pitchFamily="34" charset="0"/>
              </a:rPr>
              <a:t>Revising and Proofreading</a:t>
            </a:r>
            <a:endParaRPr lang="en-US" sz="2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880305" y="5246085"/>
            <a:ext cx="6654094" cy="767334"/>
          </a:xfrm>
          <a:custGeom>
            <a:avLst/>
            <a:gdLst>
              <a:gd name="connsiteX0" fmla="*/ 0 w 2516855"/>
              <a:gd name="connsiteY0" fmla="*/ 0 h 767334"/>
              <a:gd name="connsiteX1" fmla="*/ 2516855 w 2516855"/>
              <a:gd name="connsiteY1" fmla="*/ 0 h 767334"/>
              <a:gd name="connsiteX2" fmla="*/ 2516855 w 2516855"/>
              <a:gd name="connsiteY2" fmla="*/ 767334 h 767334"/>
              <a:gd name="connsiteX3" fmla="*/ 0 w 2516855"/>
              <a:gd name="connsiteY3" fmla="*/ 767334 h 767334"/>
              <a:gd name="connsiteX4" fmla="*/ 0 w 2516855"/>
              <a:gd name="connsiteY4" fmla="*/ 0 h 767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6855" h="767334">
                <a:moveTo>
                  <a:pt x="0" y="0"/>
                </a:moveTo>
                <a:lnTo>
                  <a:pt x="2516855" y="0"/>
                </a:lnTo>
                <a:lnTo>
                  <a:pt x="2516855" y="767334"/>
                </a:lnTo>
                <a:lnTo>
                  <a:pt x="0" y="767334"/>
                </a:lnTo>
                <a:lnTo>
                  <a:pt x="0" y="0"/>
                </a:lnTo>
                <a:close/>
              </a:path>
            </a:pathLst>
          </a:custGeom>
          <a:solidFill>
            <a:srgbClr val="F8F8F8"/>
          </a:solidFill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145" tIns="17145" rIns="17145" bIns="17145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schemeClr val="tx1"/>
                </a:solidFill>
                <a:latin typeface="Candara" panose="020E0502030303020204" pitchFamily="34" charset="0"/>
              </a:rPr>
              <a:t>Distributing</a:t>
            </a:r>
            <a:endParaRPr lang="en-US" sz="2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Title 5"/>
          <p:cNvSpPr txBox="1">
            <a:spLocks/>
          </p:cNvSpPr>
          <p:nvPr/>
        </p:nvSpPr>
        <p:spPr>
          <a:xfrm>
            <a:off x="457200" y="609600"/>
            <a:ext cx="8229600" cy="762000"/>
          </a:xfrm>
          <a:prstGeom prst="rect">
            <a:avLst/>
          </a:prstGeom>
          <a:solidFill>
            <a:srgbClr val="CC33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Completing Email Messa</a:t>
            </a:r>
            <a:r>
              <a:rPr lang="en-US" dirty="0" smtClean="0"/>
              <a:t>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3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026400" y="6324600"/>
            <a:ext cx="609600" cy="219075"/>
          </a:xfrm>
        </p:spPr>
        <p:txBody>
          <a:bodyPr/>
          <a:lstStyle/>
          <a:p>
            <a:pPr>
              <a:defRPr/>
            </a:pPr>
            <a:r>
              <a:rPr lang="en-US" dirty="0"/>
              <a:t>6-</a:t>
            </a:r>
            <a:fld id="{CF2C1E93-CF8B-4303-AAAC-B86A93259921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4301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3300" y="2387934"/>
            <a:ext cx="3175000" cy="447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0" y="3810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Calibri" pitchFamily="34" charset="0"/>
              </a:rPr>
              <a:t>Instant Messaging and Text Messaging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600200"/>
            <a:ext cx="312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IM in stand-alone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Embedded in online meeting and collaboration systems, social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Replacing e-mail and voice mail in many situations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16600" y="3733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Basic chat and video chat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Presence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Remote display </a:t>
            </a:r>
          </a:p>
        </p:txBody>
      </p:sp>
    </p:spTree>
    <p:extLst>
      <p:ext uri="{BB962C8B-B14F-4D97-AF65-F5344CB8AC3E}">
        <p14:creationId xmlns:p14="http://schemas.microsoft.com/office/powerpoint/2010/main" val="263930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/>
          </p:cNvPicPr>
          <p:nvPr/>
        </p:nvPicPr>
        <p:blipFill rotWithShape="1">
          <a:blip r:embed="rId3"/>
          <a:srcRect t="18313"/>
          <a:stretch/>
        </p:blipFill>
        <p:spPr bwMode="auto">
          <a:xfrm>
            <a:off x="685800" y="223001"/>
            <a:ext cx="7724322" cy="617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17685" y="5257316"/>
            <a:ext cx="55517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70C0"/>
                </a:solidFill>
              </a:rPr>
              <a:t>Understanding </a:t>
            </a:r>
            <a:r>
              <a:rPr lang="en-US" sz="3200" b="1" dirty="0" smtClean="0">
                <a:solidFill>
                  <a:srgbClr val="0070C0"/>
                </a:solidFill>
              </a:rPr>
              <a:t>the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>BENEFITS of </a:t>
            </a:r>
            <a:r>
              <a:rPr lang="en-US" sz="3200" b="1" dirty="0">
                <a:solidFill>
                  <a:srgbClr val="0070C0"/>
                </a:solidFill>
              </a:rPr>
              <a:t>IM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0800" y="1447800"/>
            <a:ext cx="38027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Rapid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Lower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Resembles conversation better than e-mail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Used on a wide range of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Doesn’t get misused as a “one-to-many” broadcast as often as e-mail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53400" y="6324600"/>
            <a:ext cx="609600" cy="219075"/>
          </a:xfrm>
        </p:spPr>
        <p:txBody>
          <a:bodyPr/>
          <a:lstStyle/>
          <a:p>
            <a:pPr>
              <a:defRPr/>
            </a:pPr>
            <a:r>
              <a:rPr lang="en-US" dirty="0"/>
              <a:t>6-</a:t>
            </a:r>
            <a:fld id="{EBBD856F-01D9-4830-9F06-15E4ED724B62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3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381000"/>
            <a:ext cx="6858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70C0"/>
                </a:solidFill>
              </a:rPr>
              <a:t>Understanding the </a:t>
            </a:r>
            <a:r>
              <a:rPr lang="en-US" sz="3200" b="1" dirty="0" smtClean="0">
                <a:solidFill>
                  <a:srgbClr val="0070C0"/>
                </a:solidFill>
              </a:rPr>
              <a:t>RISKS </a:t>
            </a:r>
            <a:r>
              <a:rPr lang="en-US" sz="3200" b="1" dirty="0">
                <a:solidFill>
                  <a:srgbClr val="0070C0"/>
                </a:solidFill>
              </a:rPr>
              <a:t>IM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V="1">
            <a:off x="914400" y="12700"/>
            <a:ext cx="8087708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124200" y="1981200"/>
            <a:ext cx="417807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 enough </a:t>
            </a:r>
            <a:r>
              <a:rPr lang="en-US" dirty="0" smtClean="0"/>
              <a:t>oversight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Diminished employee </a:t>
            </a:r>
            <a:r>
              <a:rPr lang="en-US" dirty="0" smtClean="0"/>
              <a:t>productivity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Disregard of compliance/legal </a:t>
            </a:r>
            <a:r>
              <a:rPr lang="en-US" dirty="0" smtClean="0"/>
              <a:t>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Frustration </a:t>
            </a:r>
            <a:r>
              <a:rPr lang="en-US" dirty="0"/>
              <a:t>due to the number of conversations that a person can </a:t>
            </a:r>
            <a:r>
              <a:rPr lang="en-US" dirty="0" smtClean="0"/>
              <a:t>handle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Seen as a permanent work </a:t>
            </a:r>
            <a:r>
              <a:rPr lang="en-US" dirty="0" smtClean="0"/>
              <a:t>interruption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DON’T use instant messaging to deal with </a:t>
            </a:r>
            <a:r>
              <a:rPr lang="en-US" dirty="0" smtClean="0"/>
              <a:t>conflicts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r"/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mattdsimpson.com/8-risks-</a:t>
            </a:r>
            <a:br>
              <a:rPr lang="en-US" sz="1200" dirty="0" smtClean="0">
                <a:hlinkClick r:id="rId4"/>
              </a:rPr>
            </a:br>
            <a:r>
              <a:rPr lang="en-US" sz="1200" dirty="0" smtClean="0">
                <a:hlinkClick r:id="rId4"/>
              </a:rPr>
              <a:t>associated-with-instant-messaging/</a:t>
            </a:r>
            <a:endParaRPr lang="en-US" sz="1200" dirty="0">
              <a:hlinkClick r:id="rId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700" y="5445682"/>
            <a:ext cx="4114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70C0"/>
                </a:solidFill>
              </a:rPr>
              <a:t>Understanding </a:t>
            </a:r>
            <a:r>
              <a:rPr lang="en-US" sz="3200" b="1" dirty="0" smtClean="0">
                <a:solidFill>
                  <a:srgbClr val="0070C0"/>
                </a:solidFill>
              </a:rPr>
              <a:t>the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rgbClr val="0070C0"/>
                </a:solidFill>
              </a:rPr>
              <a:t>RISKS of </a:t>
            </a:r>
            <a:r>
              <a:rPr lang="en-US" sz="3200" b="1" dirty="0">
                <a:solidFill>
                  <a:srgbClr val="0070C0"/>
                </a:solidFill>
              </a:rPr>
              <a:t>IM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53400" y="6324600"/>
            <a:ext cx="609600" cy="219075"/>
          </a:xfrm>
        </p:spPr>
        <p:txBody>
          <a:bodyPr/>
          <a:lstStyle/>
          <a:p>
            <a:pPr>
              <a:defRPr/>
            </a:pPr>
            <a:r>
              <a:rPr lang="en-US" dirty="0"/>
              <a:t>6-</a:t>
            </a:r>
            <a:fld id="{EBBD856F-01D9-4830-9F06-15E4ED724B62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89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3200400" y="3492910"/>
            <a:ext cx="4419600" cy="608339"/>
          </a:xfrm>
          <a:custGeom>
            <a:avLst/>
            <a:gdLst>
              <a:gd name="connsiteX0" fmla="*/ 0 w 5371338"/>
              <a:gd name="connsiteY0" fmla="*/ 0 h 824442"/>
              <a:gd name="connsiteX1" fmla="*/ 4959117 w 5371338"/>
              <a:gd name="connsiteY1" fmla="*/ 0 h 824442"/>
              <a:gd name="connsiteX2" fmla="*/ 5371338 w 5371338"/>
              <a:gd name="connsiteY2" fmla="*/ 412221 h 824442"/>
              <a:gd name="connsiteX3" fmla="*/ 4959117 w 5371338"/>
              <a:gd name="connsiteY3" fmla="*/ 824442 h 824442"/>
              <a:gd name="connsiteX4" fmla="*/ 0 w 5371338"/>
              <a:gd name="connsiteY4" fmla="*/ 824442 h 824442"/>
              <a:gd name="connsiteX5" fmla="*/ 0 w 5371338"/>
              <a:gd name="connsiteY5" fmla="*/ 0 h 82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338" h="824442">
                <a:moveTo>
                  <a:pt x="5371338" y="824441"/>
                </a:moveTo>
                <a:lnTo>
                  <a:pt x="412221" y="824441"/>
                </a:lnTo>
                <a:lnTo>
                  <a:pt x="0" y="412221"/>
                </a:lnTo>
                <a:lnTo>
                  <a:pt x="412221" y="1"/>
                </a:lnTo>
                <a:lnTo>
                  <a:pt x="5371338" y="1"/>
                </a:lnTo>
                <a:lnTo>
                  <a:pt x="5371338" y="8244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9666" tIns="148591" rIns="277368" bIns="148591" numCol="1" spcCol="1270" anchor="ctr" anchorCtr="0">
            <a:noAutofit/>
          </a:bodyPr>
          <a:lstStyle/>
          <a:p>
            <a:pPr lvl="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Avoid sending personal messages</a:t>
            </a:r>
            <a:endParaRPr lang="en-US" kern="1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381000"/>
            <a:ext cx="8229600" cy="762000"/>
          </a:xfrm>
          <a:prstGeom prst="rect">
            <a:avLst/>
          </a:prstGeom>
          <a:solidFill>
            <a:srgbClr val="CC3300"/>
          </a:solidFill>
          <a:ln w="9525">
            <a:solidFill>
              <a:srgbClr val="292929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1"/>
                </a:solidFill>
              </a:rPr>
              <a:t>Using Workplace IM Effectively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53400" y="6400800"/>
            <a:ext cx="609600" cy="2190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6-20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147550" y="2778935"/>
            <a:ext cx="4399128" cy="608339"/>
          </a:xfrm>
          <a:custGeom>
            <a:avLst/>
            <a:gdLst>
              <a:gd name="connsiteX0" fmla="*/ 0 w 5371338"/>
              <a:gd name="connsiteY0" fmla="*/ 0 h 824442"/>
              <a:gd name="connsiteX1" fmla="*/ 4959117 w 5371338"/>
              <a:gd name="connsiteY1" fmla="*/ 0 h 824442"/>
              <a:gd name="connsiteX2" fmla="*/ 5371338 w 5371338"/>
              <a:gd name="connsiteY2" fmla="*/ 412221 h 824442"/>
              <a:gd name="connsiteX3" fmla="*/ 4959117 w 5371338"/>
              <a:gd name="connsiteY3" fmla="*/ 824442 h 824442"/>
              <a:gd name="connsiteX4" fmla="*/ 0 w 5371338"/>
              <a:gd name="connsiteY4" fmla="*/ 824442 h 824442"/>
              <a:gd name="connsiteX5" fmla="*/ 0 w 5371338"/>
              <a:gd name="connsiteY5" fmla="*/ 0 h 82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338" h="824442">
                <a:moveTo>
                  <a:pt x="5371338" y="824441"/>
                </a:moveTo>
                <a:lnTo>
                  <a:pt x="412221" y="824441"/>
                </a:lnTo>
                <a:lnTo>
                  <a:pt x="0" y="412221"/>
                </a:lnTo>
                <a:lnTo>
                  <a:pt x="412221" y="1"/>
                </a:lnTo>
                <a:lnTo>
                  <a:pt x="5371338" y="1"/>
                </a:lnTo>
                <a:lnTo>
                  <a:pt x="5371338" y="8244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9666" tIns="148591" rIns="277368" bIns="148591" numCol="1" spcCol="1270" anchor="ctr" anchorCtr="0">
            <a:noAutofit/>
          </a:bodyPr>
          <a:lstStyle/>
          <a:p>
            <a:pPr lvl="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Be cautious with private information</a:t>
            </a:r>
            <a:endParaRPr lang="en-US" kern="1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728114" y="2104716"/>
            <a:ext cx="4419600" cy="608339"/>
          </a:xfrm>
          <a:custGeom>
            <a:avLst/>
            <a:gdLst>
              <a:gd name="connsiteX0" fmla="*/ 0 w 5371338"/>
              <a:gd name="connsiteY0" fmla="*/ 0 h 824442"/>
              <a:gd name="connsiteX1" fmla="*/ 4959117 w 5371338"/>
              <a:gd name="connsiteY1" fmla="*/ 0 h 824442"/>
              <a:gd name="connsiteX2" fmla="*/ 5371338 w 5371338"/>
              <a:gd name="connsiteY2" fmla="*/ 412221 h 824442"/>
              <a:gd name="connsiteX3" fmla="*/ 4959117 w 5371338"/>
              <a:gd name="connsiteY3" fmla="*/ 824442 h 824442"/>
              <a:gd name="connsiteX4" fmla="*/ 0 w 5371338"/>
              <a:gd name="connsiteY4" fmla="*/ 824442 h 824442"/>
              <a:gd name="connsiteX5" fmla="*/ 0 w 5371338"/>
              <a:gd name="connsiteY5" fmla="*/ 0 h 82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338" h="824442">
                <a:moveTo>
                  <a:pt x="5371338" y="824441"/>
                </a:moveTo>
                <a:lnTo>
                  <a:pt x="412221" y="824441"/>
                </a:lnTo>
                <a:lnTo>
                  <a:pt x="0" y="412221"/>
                </a:lnTo>
                <a:lnTo>
                  <a:pt x="412221" y="1"/>
                </a:lnTo>
                <a:lnTo>
                  <a:pt x="5371338" y="1"/>
                </a:lnTo>
                <a:lnTo>
                  <a:pt x="5371338" y="8244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9666" tIns="148591" rIns="277368" bIns="148591" numCol="1" spcCol="1270" anchor="ctr" anchorCtr="0">
            <a:noAutofit/>
          </a:bodyPr>
          <a:lstStyle/>
          <a:p>
            <a:pPr lvl="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Use “Away” status while working </a:t>
            </a:r>
            <a:endParaRPr lang="en-US" kern="1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1137314" y="1417174"/>
            <a:ext cx="4419600" cy="608339"/>
          </a:xfrm>
          <a:custGeom>
            <a:avLst/>
            <a:gdLst>
              <a:gd name="connsiteX0" fmla="*/ 0 w 5371338"/>
              <a:gd name="connsiteY0" fmla="*/ 0 h 824442"/>
              <a:gd name="connsiteX1" fmla="*/ 4959117 w 5371338"/>
              <a:gd name="connsiteY1" fmla="*/ 0 h 824442"/>
              <a:gd name="connsiteX2" fmla="*/ 5371338 w 5371338"/>
              <a:gd name="connsiteY2" fmla="*/ 412221 h 824442"/>
              <a:gd name="connsiteX3" fmla="*/ 4959117 w 5371338"/>
              <a:gd name="connsiteY3" fmla="*/ 824442 h 824442"/>
              <a:gd name="connsiteX4" fmla="*/ 0 w 5371338"/>
              <a:gd name="connsiteY4" fmla="*/ 824442 h 824442"/>
              <a:gd name="connsiteX5" fmla="*/ 0 w 5371338"/>
              <a:gd name="connsiteY5" fmla="*/ 0 h 82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338" h="824442">
                <a:moveTo>
                  <a:pt x="5371338" y="824441"/>
                </a:moveTo>
                <a:lnTo>
                  <a:pt x="412221" y="824441"/>
                </a:lnTo>
                <a:lnTo>
                  <a:pt x="0" y="412221"/>
                </a:lnTo>
                <a:lnTo>
                  <a:pt x="412221" y="1"/>
                </a:lnTo>
                <a:lnTo>
                  <a:pt x="5371338" y="1"/>
                </a:lnTo>
                <a:lnTo>
                  <a:pt x="5371338" y="8244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9666" tIns="148591" rIns="277368" bIns="148591" numCol="1" spcCol="1270" anchor="ctr" anchorCtr="0">
            <a:noAutofit/>
          </a:bodyPr>
          <a:lstStyle/>
          <a:p>
            <a:pPr lvl="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kern="1200" dirty="0" smtClean="0">
                <a:solidFill>
                  <a:schemeClr val="tx1"/>
                </a:solidFill>
                <a:latin typeface="Candara" panose="020E0502030303020204" pitchFamily="34" charset="0"/>
              </a:rPr>
              <a:t>Use Instant Messaging Courteously</a:t>
            </a:r>
            <a:endParaRPr lang="en-US" kern="1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132765" y="5568645"/>
            <a:ext cx="4419600" cy="608339"/>
          </a:xfrm>
          <a:custGeom>
            <a:avLst/>
            <a:gdLst>
              <a:gd name="connsiteX0" fmla="*/ 0 w 5371338"/>
              <a:gd name="connsiteY0" fmla="*/ 0 h 824442"/>
              <a:gd name="connsiteX1" fmla="*/ 4959117 w 5371338"/>
              <a:gd name="connsiteY1" fmla="*/ 0 h 824442"/>
              <a:gd name="connsiteX2" fmla="*/ 5371338 w 5371338"/>
              <a:gd name="connsiteY2" fmla="*/ 412221 h 824442"/>
              <a:gd name="connsiteX3" fmla="*/ 4959117 w 5371338"/>
              <a:gd name="connsiteY3" fmla="*/ 824442 h 824442"/>
              <a:gd name="connsiteX4" fmla="*/ 0 w 5371338"/>
              <a:gd name="connsiteY4" fmla="*/ 824442 h 824442"/>
              <a:gd name="connsiteX5" fmla="*/ 0 w 5371338"/>
              <a:gd name="connsiteY5" fmla="*/ 0 h 82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338" h="824442">
                <a:moveTo>
                  <a:pt x="5371338" y="824441"/>
                </a:moveTo>
                <a:lnTo>
                  <a:pt x="412221" y="824441"/>
                </a:lnTo>
                <a:lnTo>
                  <a:pt x="0" y="412221"/>
                </a:lnTo>
                <a:lnTo>
                  <a:pt x="412221" y="1"/>
                </a:lnTo>
                <a:lnTo>
                  <a:pt x="5371338" y="1"/>
                </a:lnTo>
                <a:lnTo>
                  <a:pt x="5371338" y="8244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9666" tIns="148591" rIns="277368" bIns="148591" numCol="1" spcCol="1270" anchor="ctr" anchorCtr="0">
            <a:noAutofit/>
          </a:bodyPr>
          <a:lstStyle/>
          <a:p>
            <a:pPr lvl="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tx1"/>
                </a:solidFill>
                <a:latin typeface="Candara" panose="020E0502030303020204" pitchFamily="34" charset="0"/>
              </a:rPr>
              <a:t>Observe All Security Guidelines</a:t>
            </a:r>
          </a:p>
        </p:txBody>
      </p:sp>
      <p:sp>
        <p:nvSpPr>
          <p:cNvPr id="17" name="Freeform 16"/>
          <p:cNvSpPr/>
          <p:nvPr/>
        </p:nvSpPr>
        <p:spPr>
          <a:xfrm>
            <a:off x="1127078" y="4185738"/>
            <a:ext cx="4419600" cy="608339"/>
          </a:xfrm>
          <a:custGeom>
            <a:avLst/>
            <a:gdLst>
              <a:gd name="connsiteX0" fmla="*/ 0 w 5371338"/>
              <a:gd name="connsiteY0" fmla="*/ 0 h 824442"/>
              <a:gd name="connsiteX1" fmla="*/ 4959117 w 5371338"/>
              <a:gd name="connsiteY1" fmla="*/ 0 h 824442"/>
              <a:gd name="connsiteX2" fmla="*/ 5371338 w 5371338"/>
              <a:gd name="connsiteY2" fmla="*/ 412221 h 824442"/>
              <a:gd name="connsiteX3" fmla="*/ 4959117 w 5371338"/>
              <a:gd name="connsiteY3" fmla="*/ 824442 h 824442"/>
              <a:gd name="connsiteX4" fmla="*/ 0 w 5371338"/>
              <a:gd name="connsiteY4" fmla="*/ 824442 h 824442"/>
              <a:gd name="connsiteX5" fmla="*/ 0 w 5371338"/>
              <a:gd name="connsiteY5" fmla="*/ 0 h 82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338" h="824442">
                <a:moveTo>
                  <a:pt x="5371338" y="824441"/>
                </a:moveTo>
                <a:lnTo>
                  <a:pt x="412221" y="824441"/>
                </a:lnTo>
                <a:lnTo>
                  <a:pt x="0" y="412221"/>
                </a:lnTo>
                <a:lnTo>
                  <a:pt x="412221" y="1"/>
                </a:lnTo>
                <a:lnTo>
                  <a:pt x="5371338" y="1"/>
                </a:lnTo>
                <a:lnTo>
                  <a:pt x="5371338" y="8244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9666" tIns="148591" rIns="277368" bIns="148591" numCol="1" spcCol="1270" anchor="ctr" anchorCtr="0">
            <a:noAutofit/>
          </a:bodyPr>
          <a:lstStyle/>
          <a:p>
            <a:pPr lvl="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tx1"/>
                </a:solidFill>
                <a:latin typeface="Candara" panose="020E0502030303020204" pitchFamily="34" charset="0"/>
              </a:rPr>
              <a:t>Don’t Send Long, Complex Messages</a:t>
            </a:r>
          </a:p>
        </p:txBody>
      </p:sp>
      <p:sp>
        <p:nvSpPr>
          <p:cNvPr id="18" name="Freeform 17"/>
          <p:cNvSpPr/>
          <p:nvPr/>
        </p:nvSpPr>
        <p:spPr>
          <a:xfrm>
            <a:off x="3754272" y="4870530"/>
            <a:ext cx="4419600" cy="608339"/>
          </a:xfrm>
          <a:custGeom>
            <a:avLst/>
            <a:gdLst>
              <a:gd name="connsiteX0" fmla="*/ 0 w 5371338"/>
              <a:gd name="connsiteY0" fmla="*/ 0 h 824442"/>
              <a:gd name="connsiteX1" fmla="*/ 4959117 w 5371338"/>
              <a:gd name="connsiteY1" fmla="*/ 0 h 824442"/>
              <a:gd name="connsiteX2" fmla="*/ 5371338 w 5371338"/>
              <a:gd name="connsiteY2" fmla="*/ 412221 h 824442"/>
              <a:gd name="connsiteX3" fmla="*/ 4959117 w 5371338"/>
              <a:gd name="connsiteY3" fmla="*/ 824442 h 824442"/>
              <a:gd name="connsiteX4" fmla="*/ 0 w 5371338"/>
              <a:gd name="connsiteY4" fmla="*/ 824442 h 824442"/>
              <a:gd name="connsiteX5" fmla="*/ 0 w 5371338"/>
              <a:gd name="connsiteY5" fmla="*/ 0 h 82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1338" h="824442">
                <a:moveTo>
                  <a:pt x="5371338" y="824441"/>
                </a:moveTo>
                <a:lnTo>
                  <a:pt x="412221" y="824441"/>
                </a:lnTo>
                <a:lnTo>
                  <a:pt x="0" y="412221"/>
                </a:lnTo>
                <a:lnTo>
                  <a:pt x="412221" y="1"/>
                </a:lnTo>
                <a:lnTo>
                  <a:pt x="5371338" y="1"/>
                </a:lnTo>
                <a:lnTo>
                  <a:pt x="5371338" y="8244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69666" tIns="148591" rIns="277368" bIns="148591" numCol="1" spcCol="1270" anchor="ctr" anchorCtr="0">
            <a:noAutofit/>
          </a:bodyPr>
          <a:lstStyle/>
          <a:p>
            <a:pPr lvl="0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tx1"/>
                </a:solidFill>
                <a:latin typeface="Candara" panose="020E0502030303020204" pitchFamily="34" charset="0"/>
              </a:rPr>
              <a:t>Avoid Multiple IM Conversations</a:t>
            </a:r>
          </a:p>
        </p:txBody>
      </p:sp>
    </p:spTree>
    <p:extLst>
      <p:ext uri="{BB962C8B-B14F-4D97-AF65-F5344CB8AC3E}">
        <p14:creationId xmlns:p14="http://schemas.microsoft.com/office/powerpoint/2010/main" val="274871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3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229600" y="6400800"/>
            <a:ext cx="609600" cy="219075"/>
          </a:xfrm>
        </p:spPr>
        <p:txBody>
          <a:bodyPr/>
          <a:lstStyle/>
          <a:p>
            <a:pPr>
              <a:defRPr/>
            </a:pPr>
            <a:r>
              <a:rPr lang="en-US" dirty="0"/>
              <a:t>6-</a:t>
            </a:r>
            <a:fld id="{10499564-23B8-4300-95AB-DBB6A0981F9F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5939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5379" y="1371600"/>
            <a:ext cx="4688621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Box 5"/>
          <p:cNvSpPr txBox="1">
            <a:spLocks noChangeArrowheads="1"/>
          </p:cNvSpPr>
          <p:nvPr/>
        </p:nvSpPr>
        <p:spPr bwMode="auto">
          <a:xfrm>
            <a:off x="0" y="2921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663300"/>
                </a:solidFill>
                <a:latin typeface="Calibri" pitchFamily="34" charset="0"/>
              </a:rPr>
              <a:t>Learning Objectives: Check Your Progress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219200"/>
            <a:ext cx="3505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Identify the major electronic media used for brief business messages and name some of the compositional modes needed for electronic </a:t>
            </a:r>
            <a:r>
              <a:rPr lang="en-US" dirty="0" smtClean="0"/>
              <a:t>media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dirty="0"/>
              <a:t>Describe the use of social networks in business </a:t>
            </a:r>
            <a:r>
              <a:rPr lang="en-US" dirty="0" smtClean="0"/>
              <a:t>communication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Describe the evolving role of e-mail in business communication and explain how to adapt the three-step writing process to e-mail messages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Describe the business benefits of instant messaging (IM) and identify guidelines for effective IM in the workplace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3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848600" y="6400800"/>
            <a:ext cx="609600" cy="219075"/>
          </a:xfrm>
        </p:spPr>
        <p:txBody>
          <a:bodyPr/>
          <a:lstStyle/>
          <a:p>
            <a:pPr>
              <a:defRPr/>
            </a:pPr>
            <a:r>
              <a:rPr lang="en-US" dirty="0"/>
              <a:t>6-</a:t>
            </a:r>
            <a:fld id="{EF7A13B7-9174-45A7-8F9A-F07A9E47FF21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6000">
                <a:schemeClr val="bg1">
                  <a:lumMod val="8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838200" y="1447800"/>
            <a:ext cx="72390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alibri" pitchFamily="34" charset="0"/>
              </a:rPr>
              <a:t>After studying this chapter, you will be able </a:t>
            </a:r>
            <a:r>
              <a:rPr lang="en-US" dirty="0" smtClean="0">
                <a:latin typeface="Calibri" pitchFamily="34" charset="0"/>
              </a:rPr>
              <a:t>to:</a:t>
            </a:r>
            <a:endParaRPr lang="en-US" dirty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Identify the major electronic media used for </a:t>
            </a:r>
            <a:r>
              <a:rPr lang="en-US" dirty="0" smtClean="0">
                <a:latin typeface="Calibri" pitchFamily="34" charset="0"/>
              </a:rPr>
              <a:t> brief </a:t>
            </a:r>
            <a:r>
              <a:rPr lang="en-US" dirty="0">
                <a:latin typeface="Calibri" pitchFamily="34" charset="0"/>
              </a:rPr>
              <a:t>business messages and </a:t>
            </a:r>
            <a:r>
              <a:rPr lang="en-US" dirty="0" smtClean="0">
                <a:latin typeface="Calibri" pitchFamily="34" charset="0"/>
              </a:rPr>
              <a:t>name some of  </a:t>
            </a:r>
            <a:r>
              <a:rPr lang="en-US" dirty="0">
                <a:latin typeface="Calibri" pitchFamily="34" charset="0"/>
              </a:rPr>
              <a:t>the 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compositional modes needed for electronic media </a:t>
            </a:r>
            <a:r>
              <a:rPr lang="en-US" dirty="0" smtClean="0">
                <a:latin typeface="Calibri" pitchFamily="34" charset="0"/>
              </a:rPr>
              <a:t/>
            </a:r>
            <a:br>
              <a:rPr lang="en-US" dirty="0" smtClean="0">
                <a:latin typeface="Calibri" pitchFamily="34" charset="0"/>
              </a:rPr>
            </a:br>
            <a:endParaRPr lang="en-US" dirty="0">
              <a:latin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Describe the use of social networks in business communication</a:t>
            </a:r>
            <a:br>
              <a:rPr lang="en-US" dirty="0" smtClean="0">
                <a:latin typeface="Calibri" pitchFamily="34" charset="0"/>
              </a:rPr>
            </a:br>
            <a:endParaRPr lang="en-US" dirty="0" smtClean="0">
              <a:latin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Describe the evolving role of e-mail in business communication and explain how to adapt the three-step writing process to e-mail messages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Calibri" pitchFamily="34" charset="0"/>
              </a:rPr>
              <a:t>Describe the business benefits of instant messaging (IM) and identify guidelines for effective IM in the workplace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>
              <a:latin typeface="Calibri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0" y="406399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</a:rPr>
              <a:t>Learning Objectives</a:t>
            </a:r>
          </a:p>
        </p:txBody>
      </p:sp>
      <p:sp>
        <p:nvSpPr>
          <p:cNvPr id="9" name="Slide Number Placeholder 1"/>
          <p:cNvSpPr txBox="1">
            <a:spLocks/>
          </p:cNvSpPr>
          <p:nvPr/>
        </p:nvSpPr>
        <p:spPr>
          <a:xfrm>
            <a:off x="8153400" y="6324600"/>
            <a:ext cx="60960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6-</a:t>
            </a:r>
            <a:fld id="{B5A927DD-3892-40B8-86A1-5BEF9ED245F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91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5257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https</a:t>
            </a:r>
            <a:r>
              <a:rPr lang="en-US">
                <a:hlinkClick r:id="rId2"/>
              </a:rPr>
              <a:t>://</a:t>
            </a:r>
            <a:r>
              <a:rPr lang="en-US" smtClean="0">
                <a:hlinkClick r:id="rId2"/>
              </a:rPr>
              <a:t>www.youtube.com/watch?v=HTgYHHKs0Zw</a:t>
            </a:r>
            <a:endParaRPr lang="en-US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1981200"/>
            <a:ext cx="42291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229600" y="6400800"/>
            <a:ext cx="609600" cy="2190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6-24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4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609600" y="2057400"/>
            <a:ext cx="7924800" cy="4038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Making a formal impression</a:t>
            </a:r>
          </a:p>
          <a:p>
            <a:r>
              <a:rPr lang="en-US" sz="1800" dirty="0" smtClean="0"/>
              <a:t>Standing out from electronic messages</a:t>
            </a:r>
          </a:p>
          <a:p>
            <a:r>
              <a:rPr lang="en-US" sz="1800" dirty="0" smtClean="0"/>
              <a:t>Obeying laws requiring printed documents</a:t>
            </a:r>
          </a:p>
          <a:p>
            <a:r>
              <a:rPr lang="en-US" sz="1800" dirty="0" smtClean="0"/>
              <a:t>Providing unchangeable, secure records</a:t>
            </a:r>
          </a:p>
          <a:p>
            <a:r>
              <a:rPr lang="en-US" sz="1800" dirty="0" smtClean="0"/>
              <a:t>Reaching certain audiences</a:t>
            </a:r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6096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Benefits of Printed Messages</a:t>
            </a:r>
            <a:endParaRPr lang="en-US" sz="3200" b="1" dirty="0"/>
          </a:p>
        </p:txBody>
      </p:sp>
      <p:sp>
        <p:nvSpPr>
          <p:cNvPr id="4" name="Slide Number Placeholder 1"/>
          <p:cNvSpPr txBox="1">
            <a:spLocks/>
          </p:cNvSpPr>
          <p:nvPr/>
        </p:nvSpPr>
        <p:spPr>
          <a:xfrm>
            <a:off x="8153400" y="6324600"/>
            <a:ext cx="609600" cy="219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6-3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99174">
            <a:off x="4950354" y="1746310"/>
            <a:ext cx="3234553" cy="366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6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53400" y="6324600"/>
            <a:ext cx="609600" cy="219075"/>
          </a:xfrm>
        </p:spPr>
        <p:txBody>
          <a:bodyPr/>
          <a:lstStyle/>
          <a:p>
            <a:pPr>
              <a:defRPr/>
            </a:pPr>
            <a:r>
              <a:rPr lang="en-US"/>
              <a:t>6-</a:t>
            </a:r>
            <a:fld id="{B5A927DD-3892-40B8-86A1-5BEF9ED245FF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12291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4696" y="1192689"/>
            <a:ext cx="4547187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15240" y="317500"/>
            <a:ext cx="49682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+mn-cs"/>
              </a:rPr>
              <a:t>Electronic Media for Business Communication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4697569" y="3926222"/>
            <a:ext cx="39014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</a:rPr>
              <a:t>Media Choices for Brief Messages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2979" y="3093100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Social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Information and media sharing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E-mail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Instant messaging (IM)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Text messaging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78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53400" y="6400800"/>
            <a:ext cx="609600" cy="219075"/>
          </a:xfrm>
        </p:spPr>
        <p:txBody>
          <a:bodyPr/>
          <a:lstStyle/>
          <a:p>
            <a:pPr>
              <a:defRPr/>
            </a:pPr>
            <a:r>
              <a:rPr lang="en-US" dirty="0"/>
              <a:t>6-</a:t>
            </a:r>
            <a:fld id="{A62C80E5-8A81-4A01-9AC2-86D08A1244DF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371600"/>
            <a:ext cx="4992562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886" y="491671"/>
            <a:ext cx="914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+mn-lt"/>
                <a:cs typeface="+mn-cs"/>
              </a:rPr>
              <a:t>Creating Content for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95762" y="3252738"/>
            <a:ext cx="381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Conversation – not lecture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Informal but not careless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Concise, specific, informative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Get involved – stay involved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Promote, but indirectly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 transparent and honest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Think before you post!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68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451" y="1382212"/>
            <a:ext cx="3733800" cy="5035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381000"/>
            <a:ext cx="74803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Explaining Social Media in an Unusual Way</a:t>
            </a:r>
            <a:endParaRPr lang="en-US" sz="2800" b="1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53400" y="6400800"/>
            <a:ext cx="609600" cy="219075"/>
          </a:xfrm>
        </p:spPr>
        <p:txBody>
          <a:bodyPr/>
          <a:lstStyle/>
          <a:p>
            <a:pPr>
              <a:defRPr/>
            </a:pPr>
            <a:r>
              <a:rPr lang="en-US" dirty="0"/>
              <a:t>6-</a:t>
            </a:r>
            <a:fld id="{A62C80E5-8A81-4A01-9AC2-86D08A1244DF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2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53400" y="6248400"/>
            <a:ext cx="609600" cy="219075"/>
          </a:xfrm>
        </p:spPr>
        <p:txBody>
          <a:bodyPr/>
          <a:lstStyle/>
          <a:p>
            <a:pPr>
              <a:defRPr/>
            </a:pPr>
            <a:r>
              <a:rPr lang="en-US" b="1" dirty="0"/>
              <a:t>6-</a:t>
            </a:r>
            <a:fld id="{578DC489-EA0D-4CAA-A855-C71B0374E80A}" type="slidenum">
              <a:rPr lang="en-US" b="1"/>
              <a:pPr>
                <a:defRPr/>
              </a:pPr>
              <a:t>7</a:t>
            </a:fld>
            <a:endParaRPr lang="en-US" b="1" dirty="0"/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-12700" y="457200"/>
            <a:ext cx="9137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latin typeface="Calibri" pitchFamily="34" charset="0"/>
              </a:rPr>
              <a:t>E-mail</a:t>
            </a:r>
            <a:endParaRPr lang="en-US" sz="3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0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700"/>
            <a:ext cx="44196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153400" y="6400800"/>
            <a:ext cx="609600" cy="21907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6-</a:t>
            </a:r>
            <a:fld id="{24733F29-DDDD-4DA7-B865-9013A0BA7DF1}" type="slidenum">
              <a:rPr lang="en-US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245533" y="609600"/>
            <a:ext cx="4114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</a:rPr>
              <a:t>Writing </a:t>
            </a:r>
            <a:r>
              <a:rPr lang="en-US" sz="3200" b="1" dirty="0" smtClean="0">
                <a:latin typeface="Calibri" pitchFamily="34" charset="0"/>
              </a:rPr>
              <a:t>Business</a:t>
            </a:r>
          </a:p>
          <a:p>
            <a:pPr algn="ctr"/>
            <a:r>
              <a:rPr lang="en-US" sz="3200" b="1" dirty="0" smtClean="0">
                <a:latin typeface="Calibri" pitchFamily="34" charset="0"/>
              </a:rPr>
              <a:t>E-mail </a:t>
            </a:r>
            <a:r>
              <a:rPr lang="en-US" sz="3200" b="1" dirty="0">
                <a:latin typeface="Calibri" pitchFamily="34" charset="0"/>
              </a:rPr>
              <a:t>Messages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2591911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More formal than personal e-mails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Writing quality needs to be higher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Consequences of bad writing or poor judgment can be much more serious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2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" y="2057400"/>
            <a:ext cx="8229600" cy="4191000"/>
            <a:chOff x="457200" y="1981200"/>
            <a:chExt cx="8229600" cy="4191000"/>
          </a:xfrm>
        </p:grpSpPr>
        <p:sp>
          <p:nvSpPr>
            <p:cNvPr id="5" name="Rectangle 4"/>
            <p:cNvSpPr/>
            <p:nvPr/>
          </p:nvSpPr>
          <p:spPr bwMode="auto">
            <a:xfrm>
              <a:off x="457200" y="1981200"/>
              <a:ext cx="1600200" cy="4191000"/>
            </a:xfrm>
            <a:prstGeom prst="rect">
              <a:avLst/>
            </a:prstGeom>
            <a:solidFill>
              <a:srgbClr val="00A86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1164935" y="3722758"/>
              <a:ext cx="184731" cy="707886"/>
            </a:xfrm>
            <a:prstGeom prst="rect">
              <a:avLst/>
            </a:prstGeom>
            <a:solidFill>
              <a:srgbClr val="00A86D"/>
            </a:solidFill>
            <a:ln>
              <a:noFill/>
            </a:ln>
            <a:effectLst/>
          </p:spPr>
          <p:txBody>
            <a:bodyPr wrap="none" rtlCol="0">
              <a:spAutoFit/>
            </a:bodyPr>
            <a:lstStyle/>
            <a:p>
              <a:endParaRPr lang="en-US" sz="4000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057400" y="1981200"/>
              <a:ext cx="6629400" cy="1397000"/>
            </a:xfrm>
            <a:prstGeom prst="rect">
              <a:avLst/>
            </a:prstGeom>
            <a:solidFill>
              <a:srgbClr val="F8F8F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sz="4000" dirty="0" smtClean="0">
                  <a:latin typeface="Candara" panose="020E0502030303020204" pitchFamily="34" charset="0"/>
                </a:rPr>
                <a:t> </a:t>
              </a: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057400" y="3378200"/>
              <a:ext cx="6629400" cy="1397000"/>
            </a:xfrm>
            <a:prstGeom prst="rect">
              <a:avLst/>
            </a:prstGeom>
            <a:solidFill>
              <a:srgbClr val="F8F8F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ndara" panose="020E0502030303020204" pitchFamily="34" charset="0"/>
                </a:rPr>
                <a:t> 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057400" y="4775200"/>
              <a:ext cx="6629400" cy="1397000"/>
            </a:xfrm>
            <a:prstGeom prst="rect">
              <a:avLst/>
            </a:prstGeom>
            <a:solidFill>
              <a:srgbClr val="F8F8F8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ndara" panose="020E0502030303020204" pitchFamily="34" charset="0"/>
              </a:endParaRPr>
            </a:p>
          </p:txBody>
        </p:sp>
      </p:grpSp>
      <p:sp>
        <p:nvSpPr>
          <p:cNvPr id="4" name="Title 5"/>
          <p:cNvSpPr txBox="1">
            <a:spLocks/>
          </p:cNvSpPr>
          <p:nvPr/>
        </p:nvSpPr>
        <p:spPr>
          <a:xfrm>
            <a:off x="457200" y="457200"/>
            <a:ext cx="8229600" cy="1194476"/>
          </a:xfrm>
          <a:prstGeom prst="rect">
            <a:avLst/>
          </a:prstGeom>
          <a:solidFill>
            <a:srgbClr val="CC33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Optimizing Content </a:t>
            </a:r>
            <a:r>
              <a:rPr lang="en-US" sz="3600" dirty="0" smtClean="0"/>
              <a:t>for</a:t>
            </a:r>
          </a:p>
          <a:p>
            <a:r>
              <a:rPr lang="en-US" sz="3600" dirty="0" smtClean="0"/>
              <a:t>Mobile </a:t>
            </a:r>
            <a:r>
              <a:rPr lang="en-US" sz="3600" dirty="0"/>
              <a:t>Devices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07341" y="2419380"/>
            <a:ext cx="517065" cy="328231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>
                <a:latin typeface="Candara" panose="020E0502030303020204" pitchFamily="34" charset="0"/>
              </a:rPr>
              <a:t>Mobile Specific Options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0" y="2525067"/>
            <a:ext cx="5486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 defTabSz="1600200">
              <a:spcBef>
                <a:spcPct val="0"/>
              </a:spcBef>
              <a:spcAft>
                <a:spcPts val="1000"/>
              </a:spcAft>
              <a:buChar char="••"/>
            </a:pPr>
            <a:r>
              <a:rPr lang="en-US" sz="2400" dirty="0">
                <a:latin typeface="Candara" panose="020E0502030303020204" pitchFamily="34" charset="0"/>
              </a:rPr>
              <a:t>Location Based Services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0" y="3822741"/>
            <a:ext cx="334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1" indent="-285750" defTabSz="1600200">
              <a:spcBef>
                <a:spcPct val="0"/>
              </a:spcBef>
              <a:spcAft>
                <a:spcPts val="1000"/>
              </a:spcAft>
              <a:buChar char="••"/>
            </a:pPr>
            <a:r>
              <a:rPr lang="en-US" sz="2400" dirty="0">
                <a:latin typeface="Candara" panose="020E0502030303020204" pitchFamily="34" charset="0"/>
              </a:rPr>
              <a:t>Wearable Technology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05334" y="5257124"/>
            <a:ext cx="32587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1" indent="-285750" defTabSz="1600200">
              <a:spcBef>
                <a:spcPct val="0"/>
              </a:spcBef>
              <a:spcAft>
                <a:spcPts val="1000"/>
              </a:spcAft>
              <a:buChar char="••"/>
            </a:pPr>
            <a:r>
              <a:rPr lang="en-US" sz="2400" dirty="0">
                <a:latin typeface="Candara" panose="020E0502030303020204" pitchFamily="34" charset="0"/>
              </a:rPr>
              <a:t>Cloud-Based Services</a:t>
            </a:r>
          </a:p>
        </p:txBody>
      </p:sp>
    </p:spTree>
    <p:extLst>
      <p:ext uri="{BB962C8B-B14F-4D97-AF65-F5344CB8AC3E}">
        <p14:creationId xmlns:p14="http://schemas.microsoft.com/office/powerpoint/2010/main" val="188771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552</Words>
  <Application>Microsoft Office PowerPoint</Application>
  <PresentationFormat>On-screen Show (4:3)</PresentationFormat>
  <Paragraphs>185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Candara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E. Cron</dc:creator>
  <cp:lastModifiedBy>Carol E. Cron</cp:lastModifiedBy>
  <cp:revision>41</cp:revision>
  <cp:lastPrinted>2016-09-19T21:20:00Z</cp:lastPrinted>
  <dcterms:created xsi:type="dcterms:W3CDTF">2014-06-24T22:58:32Z</dcterms:created>
  <dcterms:modified xsi:type="dcterms:W3CDTF">2016-09-20T13:19:00Z</dcterms:modified>
</cp:coreProperties>
</file>