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55"/>
  </p:notesMasterIdLst>
  <p:sldIdLst>
    <p:sldId id="256" r:id="rId4"/>
    <p:sldId id="316" r:id="rId5"/>
    <p:sldId id="312" r:id="rId6"/>
    <p:sldId id="314" r:id="rId7"/>
    <p:sldId id="317" r:id="rId8"/>
    <p:sldId id="313" r:id="rId9"/>
    <p:sldId id="315" r:id="rId10"/>
    <p:sldId id="302" r:id="rId11"/>
    <p:sldId id="337" r:id="rId12"/>
    <p:sldId id="258" r:id="rId13"/>
    <p:sldId id="321" r:id="rId14"/>
    <p:sldId id="322" r:id="rId15"/>
    <p:sldId id="260" r:id="rId16"/>
    <p:sldId id="272" r:id="rId17"/>
    <p:sldId id="319" r:id="rId18"/>
    <p:sldId id="318" r:id="rId19"/>
    <p:sldId id="320" r:id="rId20"/>
    <p:sldId id="328" r:id="rId21"/>
    <p:sldId id="329" r:id="rId22"/>
    <p:sldId id="301" r:id="rId23"/>
    <p:sldId id="323" r:id="rId24"/>
    <p:sldId id="330" r:id="rId25"/>
    <p:sldId id="303" r:id="rId26"/>
    <p:sldId id="331" r:id="rId27"/>
    <p:sldId id="332" r:id="rId28"/>
    <p:sldId id="261" r:id="rId29"/>
    <p:sldId id="334" r:id="rId30"/>
    <p:sldId id="333" r:id="rId31"/>
    <p:sldId id="277" r:id="rId32"/>
    <p:sldId id="267" r:id="rId33"/>
    <p:sldId id="308" r:id="rId34"/>
    <p:sldId id="280" r:id="rId35"/>
    <p:sldId id="281" r:id="rId36"/>
    <p:sldId id="282" r:id="rId37"/>
    <p:sldId id="266" r:id="rId38"/>
    <p:sldId id="335" r:id="rId39"/>
    <p:sldId id="283" r:id="rId40"/>
    <p:sldId id="336" r:id="rId41"/>
    <p:sldId id="269" r:id="rId42"/>
    <p:sldId id="270" r:id="rId43"/>
    <p:sldId id="286" r:id="rId44"/>
    <p:sldId id="305" r:id="rId45"/>
    <p:sldId id="306" r:id="rId46"/>
    <p:sldId id="292" r:id="rId47"/>
    <p:sldId id="297" r:id="rId48"/>
    <p:sldId id="271" r:id="rId49"/>
    <p:sldId id="289" r:id="rId50"/>
    <p:sldId id="290" r:id="rId51"/>
    <p:sldId id="291" r:id="rId52"/>
    <p:sldId id="307" r:id="rId53"/>
    <p:sldId id="284" r:id="rId5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80C23-031A-4DB9-BE14-3504FBC4A5C0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5B975-D35D-45F6-9752-94AA9F99B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66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5B975-D35D-45F6-9752-94AA9F99BD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7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5B975-D35D-45F6-9752-94AA9F99BD2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3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95B975-D35D-45F6-9752-94AA9F99BD2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1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333C-714E-4978-96C0-D8B0CF0056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0F16-43D4-468C-BCF5-5FC25D10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0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333C-714E-4978-96C0-D8B0CF0056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0F16-43D4-468C-BCF5-5FC25D10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3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333C-714E-4978-96C0-D8B0CF0056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0F16-43D4-468C-BCF5-5FC25D10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47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50969-A1FD-49BA-B27A-359058409C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0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F2BE9-4983-45CE-B493-42E6E2A803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98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8CB2D-6082-475B-9459-926A765225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49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E92AC-E1BB-47A9-B20E-728A0617E7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42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45EB9-0090-4816-ADC7-866E0CA22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6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DDBB3-F56F-4C1B-A399-79F5BC2DFC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30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D4A65-165E-4F96-B548-6445F5B88F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40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82F8C-8151-4161-A4A0-26A7678165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7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333C-714E-4978-96C0-D8B0CF0056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0F16-43D4-468C-BCF5-5FC25D10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2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DE761-3E25-4B46-BDF4-26DF75F0EA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61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552C7-266D-4F77-8A52-3909B486E4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991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6764C-916E-492D-868C-DDF0A5B251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6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595D3-8C94-45C2-9A81-A4A96CBF37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07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50969-A1FD-49BA-B27A-359058409C3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55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F2BE9-4983-45CE-B493-42E6E2A803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60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E8CB2D-6082-475B-9459-926A765225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622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E92AC-E1BB-47A9-B20E-728A0617E7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62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45EB9-0090-4816-ADC7-866E0CA220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82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DDBB3-F56F-4C1B-A399-79F5BC2DFC0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20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333C-714E-4978-96C0-D8B0CF0056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0F16-43D4-468C-BCF5-5FC25D10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6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D4A65-165E-4F96-B548-6445F5B88F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163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82F8C-8151-4161-A4A0-26A7678165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86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4DE761-3E25-4B46-BDF4-26DF75F0EA6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8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552C7-266D-4F77-8A52-3909B486E4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43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86764C-916E-492D-868C-DDF0A5B251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65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595D3-8C94-45C2-9A81-A4A96CBF37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6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333C-714E-4978-96C0-D8B0CF0056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0F16-43D4-468C-BCF5-5FC25D10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8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333C-714E-4978-96C0-D8B0CF0056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0F16-43D4-468C-BCF5-5FC25D10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333C-714E-4978-96C0-D8B0CF0056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0F16-43D4-468C-BCF5-5FC25D10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0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333C-714E-4978-96C0-D8B0CF0056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0F16-43D4-468C-BCF5-5FC25D10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8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333C-714E-4978-96C0-D8B0CF0056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0F16-43D4-468C-BCF5-5FC25D10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1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333C-714E-4978-96C0-D8B0CF0056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00F16-43D4-468C-BCF5-5FC25D10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8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0333C-714E-4978-96C0-D8B0CF00561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00F16-43D4-468C-BCF5-5FC25D101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8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F2D417-A070-4F85-99C1-6E6B75128DC4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5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7F2D417-A070-4F85-99C1-6E6B75128DC4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8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3.png"/><Relationship Id="rId7" Type="http://schemas.openxmlformats.org/officeDocument/2006/relationships/image" Target="../media/image4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0076"/>
            <a:ext cx="8991600" cy="1470025"/>
          </a:xfrm>
        </p:spPr>
        <p:txBody>
          <a:bodyPr>
            <a:noAutofit/>
          </a:bodyPr>
          <a:lstStyle/>
          <a:p>
            <a:r>
              <a:rPr lang="en-US" sz="33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Mixtures, the </a:t>
            </a:r>
            <a:r>
              <a:rPr lang="en-US" sz="33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Process, and the Topography of Amino Acid Multinomial Space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977" y="2971800"/>
            <a:ext cx="7162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Center for Biotechnology Information</a:t>
            </a:r>
          </a:p>
          <a:p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Library of Medicine</a:t>
            </a:r>
          </a:p>
          <a:p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Institutes of Health</a:t>
            </a:r>
          </a:p>
          <a:p>
            <a:r>
              <a:rPr lang="en-US" sz="3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Bethesda, Maryland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77671" y="1981200"/>
            <a:ext cx="315355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Stephen Altschul</a:t>
            </a:r>
          </a:p>
        </p:txBody>
      </p:sp>
    </p:spTree>
    <p:extLst>
      <p:ext uri="{BB962C8B-B14F-4D97-AF65-F5344CB8AC3E}">
        <p14:creationId xmlns:p14="http://schemas.microsoft.com/office/powerpoint/2010/main" val="2657201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04" y="145197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 of Log-Odds Scores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204" y="1091066"/>
            <a:ext cx="79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for aligning amino acid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multiple alignment column: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11688" y="1782638"/>
                <a:ext cx="1890069" cy="903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688" y="1782638"/>
                <a:ext cx="1890069" cy="9030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8204" y="2810263"/>
                <a:ext cx="8153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estimated probability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observing amino acid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that column.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4" y="2810263"/>
                <a:ext cx="815339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2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6706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04" y="145197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 of Log-Odds Scores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204" y="1091066"/>
            <a:ext cx="79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for aligning amino acid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multiple alignment column: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11688" y="1782638"/>
                <a:ext cx="1890069" cy="903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688" y="1782638"/>
                <a:ext cx="1890069" cy="9030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8204" y="2810263"/>
                <a:ext cx="8153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estimated probability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observing amino acid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that column.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4" y="2810263"/>
                <a:ext cx="815339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2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3967619"/>
                <a:ext cx="5233795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Transformed motivational problem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should we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</a:t>
                </a:r>
                <a:r>
                  <a:rPr 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column that may contain only a few observed amino acids?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67619"/>
                <a:ext cx="5233795" cy="1692771"/>
              </a:xfrm>
              <a:prstGeom prst="rect">
                <a:avLst/>
              </a:prstGeom>
              <a:blipFill rotWithShape="0">
                <a:blip r:embed="rId4"/>
                <a:stretch>
                  <a:fillRect l="-2098" t="-3237"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58000" y="4066349"/>
            <a:ext cx="4074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382988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04" y="145197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Generalization of Log-Odds Scores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204" y="1091066"/>
            <a:ext cx="7957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 for aligning amino acid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a multiple alignment column: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11688" y="1782638"/>
                <a:ext cx="1890069" cy="903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i="1" smtClean="0">
                          <a:solidFill>
                            <a:schemeClr val="accent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2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688" y="1782638"/>
                <a:ext cx="1890069" cy="9030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8204" y="2810263"/>
                <a:ext cx="8153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estimated probability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observing amino acid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that column.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04" y="2810263"/>
                <a:ext cx="8153399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12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90600" y="3967619"/>
                <a:ext cx="5233795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Transformed motivational problem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should we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estimate</a:t>
                </a:r>
                <a:r>
                  <a:rPr 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6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US" sz="2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</a:t>
                </a:r>
                <a:r>
                  <a:rPr 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column that may contain only a few observed amino acids?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967619"/>
                <a:ext cx="5233795" cy="1692771"/>
              </a:xfrm>
              <a:prstGeom prst="rect">
                <a:avLst/>
              </a:prstGeom>
              <a:blipFill rotWithShape="0">
                <a:blip r:embed="rId4"/>
                <a:stretch>
                  <a:fillRect l="-2098" t="-3237" b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858000" y="4066349"/>
            <a:ext cx="4074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8011" y="5867400"/>
            <a:ext cx="2309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Bayes…</a:t>
            </a:r>
          </a:p>
        </p:txBody>
      </p:sp>
    </p:spTree>
    <p:extLst>
      <p:ext uri="{BB962C8B-B14F-4D97-AF65-F5344CB8AC3E}">
        <p14:creationId xmlns:p14="http://schemas.microsoft.com/office/powerpoint/2010/main" val="3907479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762" y="10886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Multinomial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0998" y="838200"/>
                <a:ext cx="85062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3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multinomial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an alphabet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letters is a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positive probabilities that sum to 1.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8" y="838200"/>
                <a:ext cx="8506243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1003" t="-11029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0997" y="1762975"/>
                <a:ext cx="8506243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3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multinomial space</a:t>
                </a:r>
                <a:r>
                  <a:rPr lang="en-US" sz="23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3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space of all </a:t>
                </a:r>
                <a:r>
                  <a:rPr lang="en-US" sz="23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multinomials</a:t>
                </a:r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</a:rPr>
                      <m:t>𝐿</m:t>
                    </m:r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letters.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7" y="1762975"/>
                <a:ext cx="8506243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1003" t="-10959" r="-1146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0319" y="2302386"/>
                <a:ext cx="7772402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300" i="1" smtClean="0"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</a:rPr>
                      <m:t>𝐿</m:t>
                    </m:r>
                    <m:r>
                      <a:rPr lang="en-US" sz="23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dimensional because of the constraints on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19" y="2302386"/>
                <a:ext cx="7772402" cy="446276"/>
              </a:xfrm>
              <a:prstGeom prst="rect">
                <a:avLst/>
              </a:prstGeom>
              <a:blipFill rotWithShape="0">
                <a:blip r:embed="rId4"/>
                <a:stretch>
                  <a:fillRect l="-157" t="-20548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581400" y="3281339"/>
                <a:ext cx="4114800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u="sng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sz="23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30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30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2-dimensional equilateral triangle.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3281339"/>
                <a:ext cx="4114800" cy="800219"/>
              </a:xfrm>
              <a:prstGeom prst="rect">
                <a:avLst/>
              </a:prstGeom>
              <a:blipFill rotWithShape="0">
                <a:blip r:embed="rId5"/>
                <a:stretch>
                  <a:fillRect l="-2222" t="-6061" r="-1037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413926" y="3200400"/>
            <a:ext cx="3385457" cy="2895600"/>
            <a:chOff x="2634343" y="3505200"/>
            <a:chExt cx="3385457" cy="2895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875314" y="4038600"/>
              <a:ext cx="1230086" cy="1219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426548" y="5257800"/>
              <a:ext cx="1681029" cy="533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3426548" y="4038600"/>
              <a:ext cx="448766" cy="1752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072743" y="4888468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(0,1,0)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26752" y="3821668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(0,0,1)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634343" y="5527221"/>
              <a:ext cx="792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(1,0,0)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897086" y="5257800"/>
              <a:ext cx="21227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3867420" y="3505200"/>
              <a:ext cx="29666" cy="1752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2887705" y="5257800"/>
              <a:ext cx="1009381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286520" y="5197929"/>
                <a:ext cx="4391441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proteins, we will be interested in the 19-dimensional multinomial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30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sz="23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23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520" y="5197929"/>
                <a:ext cx="4391441" cy="1154162"/>
              </a:xfrm>
              <a:prstGeom prst="rect">
                <a:avLst/>
              </a:prstGeom>
              <a:blipFill rotWithShape="0">
                <a:blip r:embed="rId6"/>
                <a:stretch>
                  <a:fillRect l="-1942" t="-4762" b="-10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696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7248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964408"/>
                <a:ext cx="69723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-parameter family of probability densities over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-dimensional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64408"/>
                <a:ext cx="697230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400" t="-5839" r="-201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81000" y="1919740"/>
            <a:ext cx="8153400" cy="1739057"/>
            <a:chOff x="460465" y="2285237"/>
            <a:chExt cx="7848600" cy="1739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120523" y="2833136"/>
                  <a:ext cx="4528484" cy="6568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ρ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3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lang="en-US" sz="3600" dirty="0">
                      <a:solidFill>
                        <a:schemeClr val="bg1"/>
                      </a:solidFill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523" y="2833136"/>
                  <a:ext cx="4528484" cy="6568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2963" r="-3096" b="-34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64819" y="3562629"/>
                  <a:ext cx="71682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𝑍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is a constant chosen so that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solidFill>
                            <a:prstClr val="black"/>
                          </a:solidFill>
                          <a:latin typeface="Cambria Math"/>
                        </a:rPr>
                        <m:t>ρ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integrates to 1. 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19" y="3562629"/>
                  <a:ext cx="7168244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27" t="-18421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0465" y="2285237"/>
                  <a:ext cx="7848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Dirichlet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distribution with positive parameters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has density: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65" y="2285237"/>
                  <a:ext cx="7848600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97" t="-5882" r="-1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96852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7248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964408"/>
                <a:ext cx="69723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-parameter family of probability densities over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𝐿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-dimensional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64408"/>
                <a:ext cx="697230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400" t="-5839" r="-2012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570762" y="5437428"/>
            <a:ext cx="2816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Dirichlet</a:t>
            </a:r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distribution is the </a:t>
            </a:r>
            <a:r>
              <a:rPr lang="en-US" i="1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conjugate prior </a:t>
            </a:r>
            <a:r>
              <a:rPr lang="en-US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for the multinomial distribution.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70762" y="4191000"/>
                <a:ext cx="255542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Dirichlet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 with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uniform density.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762" y="4191000"/>
                <a:ext cx="2555423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2148" t="-3974" r="-286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381000" y="1919740"/>
            <a:ext cx="8153400" cy="1739057"/>
            <a:chOff x="460465" y="2285237"/>
            <a:chExt cx="7848600" cy="17390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120523" y="2833136"/>
                  <a:ext cx="4528484" cy="6568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36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ρ</m:t>
                      </m:r>
                      <m:d>
                        <m:dPr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3600" i="1">
                          <a:solidFill>
                            <a:srgbClr val="C00000"/>
                          </a:solidFill>
                          <a:latin typeface="Cambria Math"/>
                        </a:rPr>
                        <m:t>𝑍</m:t>
                      </m:r>
                      <m:r>
                        <a:rPr lang="en-US" sz="36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 </m:t>
                      </m:r>
                      <m:nary>
                        <m:naryPr>
                          <m:chr m:val="∏"/>
                          <m:limLoc m:val="subSup"/>
                          <m:supHide m:val="on"/>
                          <m:ctrlPr>
                            <a:rPr lang="en-US" sz="36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36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sz="36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US" sz="3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en-US" sz="36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6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a14:m>
                  <a:r>
                    <a:rPr lang="en-US" sz="3600" dirty="0">
                      <a:solidFill>
                        <a:schemeClr val="bg1"/>
                      </a:solidFill>
                    </a:rPr>
                    <a:t>,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0523" y="2833136"/>
                  <a:ext cx="4528484" cy="65684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2963" r="-3096" b="-342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64819" y="3562629"/>
                  <a:ext cx="7168244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where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𝑍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is a constant chosen so that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solidFill>
                            <a:prstClr val="black"/>
                          </a:solidFill>
                          <a:latin typeface="Cambria Math"/>
                        </a:rPr>
                        <m:t>ρ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4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integrates to 1. </a:t>
                  </a: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19" y="3562629"/>
                  <a:ext cx="7168244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27" t="-18421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0465" y="2285237"/>
                  <a:ext cx="7848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</a:t>
                  </a:r>
                  <a:r>
                    <a:rPr lang="en-US" sz="24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Dirichlet</a:t>
                  </a:r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distribution with positive parameters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α</m:t>
                          </m:r>
                        </m:e>
                      </m:acc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has density: 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465" y="2285237"/>
                  <a:ext cx="7848600" cy="8309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197" t="-5882" r="-1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Image result for Peter Gustav Lejeune Dirichle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0" y="4191000"/>
            <a:ext cx="1787550" cy="217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55634" y="4193721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Johann Peter Gustav Lejeune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6758" y="484005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1805-1859</a:t>
            </a:r>
          </a:p>
        </p:txBody>
      </p:sp>
    </p:spTree>
    <p:extLst>
      <p:ext uri="{BB962C8B-B14F-4D97-AF65-F5344CB8AC3E}">
        <p14:creationId xmlns:p14="http://schemas.microsoft.com/office/powerpoint/2010/main" val="392643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7" y="216916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Think About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43600" y="1371600"/>
            <a:ext cx="2309018" cy="1828800"/>
            <a:chOff x="4518819" y="2209800"/>
            <a:chExt cx="4191000" cy="3400807"/>
          </a:xfrm>
        </p:grpSpPr>
        <p:sp>
          <p:nvSpPr>
            <p:cNvPr id="6" name="Isosceles Triangle 13"/>
            <p:cNvSpPr>
              <a:spLocks noChangeArrowheads="1"/>
            </p:cNvSpPr>
            <p:nvPr/>
          </p:nvSpPr>
          <p:spPr bwMode="auto">
            <a:xfrm>
              <a:off x="4518819" y="2209800"/>
              <a:ext cx="4191000" cy="3400807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6400800" y="3712417"/>
              <a:ext cx="992605" cy="786562"/>
            </a:xfrm>
            <a:custGeom>
              <a:avLst/>
              <a:gdLst>
                <a:gd name="T0" fmla="*/ 0 w 1406912"/>
                <a:gd name="T1" fmla="*/ 596589 h 613317"/>
                <a:gd name="T2" fmla="*/ 12954 w 1406912"/>
                <a:gd name="T3" fmla="*/ 496228 h 613317"/>
                <a:gd name="T4" fmla="*/ 19654 w 1406912"/>
                <a:gd name="T5" fmla="*/ 317809 h 613317"/>
                <a:gd name="T6" fmla="*/ 24121 w 1406912"/>
                <a:gd name="T7" fmla="*/ 94784 h 613317"/>
                <a:gd name="T8" fmla="*/ 29481 w 1406912"/>
                <a:gd name="T9" fmla="*/ 5575 h 613317"/>
                <a:gd name="T10" fmla="*/ 35288 w 1406912"/>
                <a:gd name="T11" fmla="*/ 61331 h 613317"/>
                <a:gd name="T12" fmla="*/ 38861 w 1406912"/>
                <a:gd name="T13" fmla="*/ 262053 h 613317"/>
                <a:gd name="T14" fmla="*/ 40648 w 1406912"/>
                <a:gd name="T15" fmla="*/ 328960 h 613317"/>
                <a:gd name="T16" fmla="*/ 42434 w 1406912"/>
                <a:gd name="T17" fmla="*/ 418170 h 613317"/>
                <a:gd name="T18" fmla="*/ 49581 w 1406912"/>
                <a:gd name="T19" fmla="*/ 563136 h 613317"/>
                <a:gd name="T20" fmla="*/ 55388 w 1406912"/>
                <a:gd name="T21" fmla="*/ 607741 h 613317"/>
                <a:gd name="T22" fmla="*/ 55388 w 1406912"/>
                <a:gd name="T23" fmla="*/ 596589 h 613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912"/>
                <a:gd name="T37" fmla="*/ 0 h 613317"/>
                <a:gd name="T38" fmla="*/ 1406912 w 1406912"/>
                <a:gd name="T39" fmla="*/ 613317 h 613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912" h="613317">
                  <a:moveTo>
                    <a:pt x="0" y="596589"/>
                  </a:moveTo>
                  <a:cubicBezTo>
                    <a:pt x="120804" y="569640"/>
                    <a:pt x="241609" y="542691"/>
                    <a:pt x="323385" y="496228"/>
                  </a:cubicBezTo>
                  <a:cubicBezTo>
                    <a:pt x="405161" y="449765"/>
                    <a:pt x="444191" y="384716"/>
                    <a:pt x="490654" y="317809"/>
                  </a:cubicBezTo>
                  <a:cubicBezTo>
                    <a:pt x="537117" y="250902"/>
                    <a:pt x="561278" y="146823"/>
                    <a:pt x="602166" y="94784"/>
                  </a:cubicBezTo>
                  <a:cubicBezTo>
                    <a:pt x="643054" y="42745"/>
                    <a:pt x="689517" y="11150"/>
                    <a:pt x="735980" y="5575"/>
                  </a:cubicBezTo>
                  <a:cubicBezTo>
                    <a:pt x="782443" y="0"/>
                    <a:pt x="841917" y="18585"/>
                    <a:pt x="880946" y="61331"/>
                  </a:cubicBezTo>
                  <a:cubicBezTo>
                    <a:pt x="919975" y="104077"/>
                    <a:pt x="947854" y="217448"/>
                    <a:pt x="970156" y="262053"/>
                  </a:cubicBezTo>
                  <a:cubicBezTo>
                    <a:pt x="992459" y="306658"/>
                    <a:pt x="999893" y="302941"/>
                    <a:pt x="1014761" y="328960"/>
                  </a:cubicBezTo>
                  <a:cubicBezTo>
                    <a:pt x="1029629" y="354979"/>
                    <a:pt x="1022195" y="379141"/>
                    <a:pt x="1059366" y="418170"/>
                  </a:cubicBezTo>
                  <a:cubicBezTo>
                    <a:pt x="1096537" y="457199"/>
                    <a:pt x="1183888" y="531541"/>
                    <a:pt x="1237785" y="563136"/>
                  </a:cubicBezTo>
                  <a:cubicBezTo>
                    <a:pt x="1291682" y="594731"/>
                    <a:pt x="1358590" y="602165"/>
                    <a:pt x="1382751" y="607741"/>
                  </a:cubicBezTo>
                  <a:cubicBezTo>
                    <a:pt x="1406912" y="613317"/>
                    <a:pt x="1388326" y="596589"/>
                    <a:pt x="1382751" y="596589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50593" y="3604267"/>
              <a:ext cx="570854" cy="1316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651660" y="4646299"/>
                  <a:ext cx="490880" cy="5486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660" y="4646299"/>
                  <a:ext cx="490880" cy="54868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28571" r="-28889" b="-30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34341" y="3429000"/>
                <a:ext cx="3831772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Alternative parameters: </a:t>
                </a:r>
                <a14:m>
                  <m:oMath xmlns:m="http://schemas.openxmlformats.org/officeDocument/2006/math">
                    <m:r>
                      <a:rPr lang="en-US" sz="230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30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sz="2300">
                        <a:solidFill>
                          <a:srgbClr val="C00000"/>
                        </a:solidFill>
                        <a:latin typeface="Cambria Math"/>
                      </a:rPr>
                      <m:t>α</m:t>
                    </m:r>
                    <m:r>
                      <a:rPr lang="en-US" sz="230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341" y="3429000"/>
                <a:ext cx="3831772" cy="446276"/>
              </a:xfrm>
              <a:prstGeom prst="rect">
                <a:avLst/>
              </a:prstGeom>
              <a:blipFill rotWithShape="0">
                <a:blip r:embed="rId4"/>
                <a:stretch>
                  <a:fillRect l="-2226" t="-20548" r="-477" b="-2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9581" y="1448454"/>
                <a:ext cx="5206938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The distribution’s center of mass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a greater </a:t>
                </a:r>
                <a:r>
                  <a:rPr lang="el-GR" sz="23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3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implies a greater concentration of mass near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1" y="1448454"/>
                <a:ext cx="5206938" cy="1154162"/>
              </a:xfrm>
              <a:prstGeom prst="rect">
                <a:avLst/>
              </a:prstGeom>
              <a:blipFill rotWithShape="0">
                <a:blip r:embed="rId5"/>
                <a:stretch>
                  <a:fillRect l="-1639" t="-49206" r="-245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9304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7" y="216916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Think About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943600" y="1371600"/>
            <a:ext cx="2309018" cy="1828800"/>
            <a:chOff x="4518819" y="2209800"/>
            <a:chExt cx="4191000" cy="3400807"/>
          </a:xfrm>
        </p:grpSpPr>
        <p:sp>
          <p:nvSpPr>
            <p:cNvPr id="6" name="Isosceles Triangle 13"/>
            <p:cNvSpPr>
              <a:spLocks noChangeArrowheads="1"/>
            </p:cNvSpPr>
            <p:nvPr/>
          </p:nvSpPr>
          <p:spPr bwMode="auto">
            <a:xfrm>
              <a:off x="4518819" y="2209800"/>
              <a:ext cx="4191000" cy="3400807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6400800" y="3712417"/>
              <a:ext cx="992605" cy="786562"/>
            </a:xfrm>
            <a:custGeom>
              <a:avLst/>
              <a:gdLst>
                <a:gd name="T0" fmla="*/ 0 w 1406912"/>
                <a:gd name="T1" fmla="*/ 596589 h 613317"/>
                <a:gd name="T2" fmla="*/ 12954 w 1406912"/>
                <a:gd name="T3" fmla="*/ 496228 h 613317"/>
                <a:gd name="T4" fmla="*/ 19654 w 1406912"/>
                <a:gd name="T5" fmla="*/ 317809 h 613317"/>
                <a:gd name="T6" fmla="*/ 24121 w 1406912"/>
                <a:gd name="T7" fmla="*/ 94784 h 613317"/>
                <a:gd name="T8" fmla="*/ 29481 w 1406912"/>
                <a:gd name="T9" fmla="*/ 5575 h 613317"/>
                <a:gd name="T10" fmla="*/ 35288 w 1406912"/>
                <a:gd name="T11" fmla="*/ 61331 h 613317"/>
                <a:gd name="T12" fmla="*/ 38861 w 1406912"/>
                <a:gd name="T13" fmla="*/ 262053 h 613317"/>
                <a:gd name="T14" fmla="*/ 40648 w 1406912"/>
                <a:gd name="T15" fmla="*/ 328960 h 613317"/>
                <a:gd name="T16" fmla="*/ 42434 w 1406912"/>
                <a:gd name="T17" fmla="*/ 418170 h 613317"/>
                <a:gd name="T18" fmla="*/ 49581 w 1406912"/>
                <a:gd name="T19" fmla="*/ 563136 h 613317"/>
                <a:gd name="T20" fmla="*/ 55388 w 1406912"/>
                <a:gd name="T21" fmla="*/ 607741 h 613317"/>
                <a:gd name="T22" fmla="*/ 55388 w 1406912"/>
                <a:gd name="T23" fmla="*/ 596589 h 613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912"/>
                <a:gd name="T37" fmla="*/ 0 h 613317"/>
                <a:gd name="T38" fmla="*/ 1406912 w 1406912"/>
                <a:gd name="T39" fmla="*/ 613317 h 613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912" h="613317">
                  <a:moveTo>
                    <a:pt x="0" y="596589"/>
                  </a:moveTo>
                  <a:cubicBezTo>
                    <a:pt x="120804" y="569640"/>
                    <a:pt x="241609" y="542691"/>
                    <a:pt x="323385" y="496228"/>
                  </a:cubicBezTo>
                  <a:cubicBezTo>
                    <a:pt x="405161" y="449765"/>
                    <a:pt x="444191" y="384716"/>
                    <a:pt x="490654" y="317809"/>
                  </a:cubicBezTo>
                  <a:cubicBezTo>
                    <a:pt x="537117" y="250902"/>
                    <a:pt x="561278" y="146823"/>
                    <a:pt x="602166" y="94784"/>
                  </a:cubicBezTo>
                  <a:cubicBezTo>
                    <a:pt x="643054" y="42745"/>
                    <a:pt x="689517" y="11150"/>
                    <a:pt x="735980" y="5575"/>
                  </a:cubicBezTo>
                  <a:cubicBezTo>
                    <a:pt x="782443" y="0"/>
                    <a:pt x="841917" y="18585"/>
                    <a:pt x="880946" y="61331"/>
                  </a:cubicBezTo>
                  <a:cubicBezTo>
                    <a:pt x="919975" y="104077"/>
                    <a:pt x="947854" y="217448"/>
                    <a:pt x="970156" y="262053"/>
                  </a:cubicBezTo>
                  <a:cubicBezTo>
                    <a:pt x="992459" y="306658"/>
                    <a:pt x="999893" y="302941"/>
                    <a:pt x="1014761" y="328960"/>
                  </a:cubicBezTo>
                  <a:cubicBezTo>
                    <a:pt x="1029629" y="354979"/>
                    <a:pt x="1022195" y="379141"/>
                    <a:pt x="1059366" y="418170"/>
                  </a:cubicBezTo>
                  <a:cubicBezTo>
                    <a:pt x="1096537" y="457199"/>
                    <a:pt x="1183888" y="531541"/>
                    <a:pt x="1237785" y="563136"/>
                  </a:cubicBezTo>
                  <a:cubicBezTo>
                    <a:pt x="1291682" y="594731"/>
                    <a:pt x="1358590" y="602165"/>
                    <a:pt x="1382751" y="607741"/>
                  </a:cubicBezTo>
                  <a:cubicBezTo>
                    <a:pt x="1406912" y="613317"/>
                    <a:pt x="1388326" y="596589"/>
                    <a:pt x="1382751" y="596589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650593" y="3604267"/>
              <a:ext cx="570854" cy="1316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prstClr val="black"/>
                  </a:solidFill>
                </a:rPr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651660" y="4646299"/>
                  <a:ext cx="490880" cy="5486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660" y="4646299"/>
                  <a:ext cx="490880" cy="54868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28571" r="-28889" b="-30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4400" y="4878169"/>
                <a:ext cx="374603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From Bayes’ theorem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Observing    the letter 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 transforms the </a:t>
                </a:r>
                <a:r>
                  <a:rPr lang="en-US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Dirichlet</a:t>
                </a:r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prior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α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the identical posterior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α</m:t>
                        </m:r>
                      </m:e>
                    </m:acc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except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α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prstClr val="black"/>
                            </a:solidFill>
                            <a:latin typeface="Cambria Math"/>
                          </a:rPr>
                          <m:t>α</m:t>
                        </m:r>
                      </m:e>
                      <m:sub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878169"/>
                <a:ext cx="3746034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301"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34341" y="3429000"/>
                <a:ext cx="3831772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Alternative parameters: </a:t>
                </a:r>
                <a14:m>
                  <m:oMath xmlns:m="http://schemas.openxmlformats.org/officeDocument/2006/math">
                    <m:r>
                      <a:rPr lang="en-US" sz="230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23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30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l-GR" sz="2300">
                        <a:solidFill>
                          <a:srgbClr val="C00000"/>
                        </a:solidFill>
                        <a:latin typeface="Cambria Math"/>
                      </a:rPr>
                      <m:t>α</m:t>
                    </m:r>
                    <m:r>
                      <a:rPr lang="en-US" sz="230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3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341" y="3429000"/>
                <a:ext cx="3831772" cy="446276"/>
              </a:xfrm>
              <a:prstGeom prst="rect">
                <a:avLst/>
              </a:prstGeom>
              <a:blipFill rotWithShape="0">
                <a:blip r:embed="rId4"/>
                <a:stretch>
                  <a:fillRect l="-2226" t="-20548" r="-477" b="-27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9581" y="1448454"/>
                <a:ext cx="5206938" cy="11541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α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The distribution’s center of mass is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l-GR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α</m:t>
                        </m:r>
                      </m:e>
                    </m:acc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a greater </a:t>
                </a:r>
                <a:r>
                  <a:rPr lang="el-GR" sz="23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sz="23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implies a greater concentration of mass near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2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81" y="1448454"/>
                <a:ext cx="5206938" cy="1154162"/>
              </a:xfrm>
              <a:prstGeom prst="rect">
                <a:avLst/>
              </a:prstGeom>
              <a:blipFill rotWithShape="0">
                <a:blip r:embed="rId5"/>
                <a:stretch>
                  <a:fillRect l="-1639" t="-49206" r="-245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792" y="4478907"/>
            <a:ext cx="1863959" cy="19988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4358" y="4478909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Bayes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43894" y="484824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1701-1761</a:t>
            </a:r>
          </a:p>
        </p:txBody>
      </p:sp>
    </p:spTree>
    <p:extLst>
      <p:ext uri="{BB962C8B-B14F-4D97-AF65-F5344CB8AC3E}">
        <p14:creationId xmlns:p14="http://schemas.microsoft.com/office/powerpoint/2010/main" val="1113780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6486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 at Work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04" y="533400"/>
            <a:ext cx="7550875" cy="567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83" y="802165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we begin with the uniform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prior (1,1) for the probability of “heads”.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3282" y="4267200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297136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308022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1511" y="2625488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5029" y="2610620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2576" y="2610620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2512" y="859202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22372" y="895429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29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6486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 at Work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04" y="533400"/>
            <a:ext cx="7550875" cy="567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83" y="802165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we begin with the uniform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prior (1,1) for the probability of “heads”, and observe its transformation, after the observation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into the posterior (2,1).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3282" y="4267200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4297136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34200" y="4308022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1511" y="2625488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5029" y="2610620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2576" y="2610620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2512" y="859202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7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8600"/>
            <a:ext cx="5057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Multiple Alignment?</a:t>
            </a:r>
          </a:p>
        </p:txBody>
      </p:sp>
    </p:spTree>
    <p:extLst>
      <p:ext uri="{BB962C8B-B14F-4D97-AF65-F5344CB8AC3E}">
        <p14:creationId xmlns:p14="http://schemas.microsoft.com/office/powerpoint/2010/main" val="1490833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6486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 at Work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04" y="533400"/>
            <a:ext cx="7550875" cy="567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83" y="802165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we begin with the uniform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prior (1,1) for the probability of “heads”, and observe its transformation, after the successive observations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into the posteriors (2,1), (2,2).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3282" y="4267200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297136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4308022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41511" y="2625488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55029" y="2610620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02576" y="2610620"/>
            <a:ext cx="1908717" cy="152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05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6486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 at Work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04" y="533400"/>
            <a:ext cx="7550875" cy="567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83" y="802165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we begin with the uniform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prior (1,1) for the probability of “heads”, and observe its transformation, after the  successive observations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HTHHTHTH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into the posteriors (2,1), (2,2), (3,2),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69764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71"/>
            <a:ext cx="8229600" cy="6486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Bayes at Work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04" y="533400"/>
            <a:ext cx="7550875" cy="5678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483" y="802165"/>
            <a:ext cx="2590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Here, we begin with the uniform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prior (1,1) for the probability of “heads”, and observe its transformation, after successive observations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HTHHTHTH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into the posteriors (2,1), (2,2), (3,2),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83" y="35052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any given stage, the center of mass (i.e. the expected probability of heads) is given by: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4876800"/>
                <a:ext cx="2057400" cy="591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#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𝐻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+1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𝐻</m:t>
                                </m:r>
                              </m:e>
                            </m:d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+1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 + [#</m:t>
                        </m:r>
                        <m:d>
                          <m:dPr>
                            <m:ctrlP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+1]</m:t>
                        </m:r>
                      </m:den>
                    </m:f>
                  </m:oMath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876800"/>
                <a:ext cx="2057400" cy="5912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69841" y="6096000"/>
                <a:ext cx="4953000" cy="565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u="sng" dirty="0">
                    <a:solidFill>
                      <a:srgbClr val="4F81B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</a:t>
                </a:r>
                <a:r>
                  <a:rPr lang="en-US" sz="1500" dirty="0">
                    <a:solidFill>
                      <a:srgbClr val="4F81B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The 2-parameter </a:t>
                </a:r>
                <a:r>
                  <a:rPr lang="en-US" sz="1500" dirty="0" err="1">
                    <a:solidFill>
                      <a:srgbClr val="4F81B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Dirichlet</a:t>
                </a:r>
                <a:r>
                  <a:rPr lang="en-US" sz="1500" dirty="0">
                    <a:solidFill>
                      <a:srgbClr val="4F81B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distributions, which take the form 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srgbClr val="4F81BD">
                            <a:lumMod val="50000"/>
                          </a:srgbClr>
                        </a:solidFill>
                        <a:latin typeface="Cambria Math"/>
                      </a:rPr>
                      <m:t>𝑍</m:t>
                    </m:r>
                    <m:sSup>
                      <m:sSupPr>
                        <m:ctrlPr>
                          <a:rPr lang="en-US" sz="1500" i="1">
                            <a:solidFill>
                              <a:srgbClr val="4F81B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solidFill>
                              <a:srgbClr val="4F81BD">
                                <a:lumMod val="5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1500" i="1" smtClean="0">
                            <a:solidFill>
                              <a:srgbClr val="4F81BD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α</m:t>
                        </m:r>
                        <m:r>
                          <a:rPr lang="en-US" sz="1500" i="1" smtClean="0">
                            <a:solidFill>
                              <a:srgbClr val="4F81BD">
                                <a:lumMod val="50000"/>
                              </a:srgb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sz="1500" i="1">
                            <a:solidFill>
                              <a:srgbClr val="4F81BD">
                                <a:lumMod val="50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500" i="1">
                            <a:solidFill>
                              <a:srgbClr val="4F81BD">
                                <a:lumMod val="50000"/>
                              </a:srgbClr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sz="1500" i="1">
                            <a:solidFill>
                              <a:srgbClr val="4F81BD">
                                <a:lumMod val="50000"/>
                              </a:srgbClr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1500" i="1">
                            <a:solidFill>
                              <a:srgbClr val="4F81BD">
                                <a:lumMod val="50000"/>
                              </a:srgbClr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1500" i="1" smtClean="0">
                            <a:solidFill>
                              <a:srgbClr val="4F81BD">
                                <a:lumMod val="50000"/>
                              </a:srgbClr>
                            </a:solidFill>
                            <a:latin typeface="Cambria Math"/>
                            <a:ea typeface="Cambria Math"/>
                          </a:rPr>
                          <m:t>β</m:t>
                        </m:r>
                        <m:r>
                          <a:rPr lang="en-US" sz="1500" i="1" smtClean="0">
                            <a:solidFill>
                              <a:srgbClr val="4F81BD">
                                <a:lumMod val="50000"/>
                              </a:srgbClr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1500" dirty="0">
                    <a:solidFill>
                      <a:srgbClr val="4F81BD">
                        <a:lumMod val="50000"/>
                      </a:srgb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are also called Beta distributions.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841" y="6096000"/>
                <a:ext cx="4953000" cy="565091"/>
              </a:xfrm>
              <a:prstGeom prst="rect">
                <a:avLst/>
              </a:prstGeom>
              <a:blipFill rotWithShape="1">
                <a:blip r:embed="rId4"/>
                <a:stretch>
                  <a:fillRect l="-493" t="-2151" r="-123" b="-10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7249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67615"/>
            <a:ext cx="8839200" cy="607464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appropriate for proteins?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38800" y="2163601"/>
            <a:ext cx="2309018" cy="1828800"/>
            <a:chOff x="4518819" y="2209800"/>
            <a:chExt cx="4191000" cy="3400807"/>
          </a:xfrm>
        </p:grpSpPr>
        <p:sp>
          <p:nvSpPr>
            <p:cNvPr id="4" name="Isosceles Triangle 13"/>
            <p:cNvSpPr>
              <a:spLocks noChangeArrowheads="1"/>
            </p:cNvSpPr>
            <p:nvPr/>
          </p:nvSpPr>
          <p:spPr bwMode="auto">
            <a:xfrm>
              <a:off x="4518819" y="2209800"/>
              <a:ext cx="4191000" cy="3400807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1"/>
            <p:cNvSpPr>
              <a:spLocks noChangeArrowheads="1"/>
            </p:cNvSpPr>
            <p:nvPr/>
          </p:nvSpPr>
          <p:spPr bwMode="auto">
            <a:xfrm>
              <a:off x="6400800" y="3712417"/>
              <a:ext cx="992605" cy="786562"/>
            </a:xfrm>
            <a:custGeom>
              <a:avLst/>
              <a:gdLst>
                <a:gd name="T0" fmla="*/ 0 w 1406912"/>
                <a:gd name="T1" fmla="*/ 596589 h 613317"/>
                <a:gd name="T2" fmla="*/ 12954 w 1406912"/>
                <a:gd name="T3" fmla="*/ 496228 h 613317"/>
                <a:gd name="T4" fmla="*/ 19654 w 1406912"/>
                <a:gd name="T5" fmla="*/ 317809 h 613317"/>
                <a:gd name="T6" fmla="*/ 24121 w 1406912"/>
                <a:gd name="T7" fmla="*/ 94784 h 613317"/>
                <a:gd name="T8" fmla="*/ 29481 w 1406912"/>
                <a:gd name="T9" fmla="*/ 5575 h 613317"/>
                <a:gd name="T10" fmla="*/ 35288 w 1406912"/>
                <a:gd name="T11" fmla="*/ 61331 h 613317"/>
                <a:gd name="T12" fmla="*/ 38861 w 1406912"/>
                <a:gd name="T13" fmla="*/ 262053 h 613317"/>
                <a:gd name="T14" fmla="*/ 40648 w 1406912"/>
                <a:gd name="T15" fmla="*/ 328960 h 613317"/>
                <a:gd name="T16" fmla="*/ 42434 w 1406912"/>
                <a:gd name="T17" fmla="*/ 418170 h 613317"/>
                <a:gd name="T18" fmla="*/ 49581 w 1406912"/>
                <a:gd name="T19" fmla="*/ 563136 h 613317"/>
                <a:gd name="T20" fmla="*/ 55388 w 1406912"/>
                <a:gd name="T21" fmla="*/ 607741 h 613317"/>
                <a:gd name="T22" fmla="*/ 55388 w 1406912"/>
                <a:gd name="T23" fmla="*/ 596589 h 613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912"/>
                <a:gd name="T37" fmla="*/ 0 h 613317"/>
                <a:gd name="T38" fmla="*/ 1406912 w 1406912"/>
                <a:gd name="T39" fmla="*/ 613317 h 613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912" h="613317">
                  <a:moveTo>
                    <a:pt x="0" y="596589"/>
                  </a:moveTo>
                  <a:cubicBezTo>
                    <a:pt x="120804" y="569640"/>
                    <a:pt x="241609" y="542691"/>
                    <a:pt x="323385" y="496228"/>
                  </a:cubicBezTo>
                  <a:cubicBezTo>
                    <a:pt x="405161" y="449765"/>
                    <a:pt x="444191" y="384716"/>
                    <a:pt x="490654" y="317809"/>
                  </a:cubicBezTo>
                  <a:cubicBezTo>
                    <a:pt x="537117" y="250902"/>
                    <a:pt x="561278" y="146823"/>
                    <a:pt x="602166" y="94784"/>
                  </a:cubicBezTo>
                  <a:cubicBezTo>
                    <a:pt x="643054" y="42745"/>
                    <a:pt x="689517" y="11150"/>
                    <a:pt x="735980" y="5575"/>
                  </a:cubicBezTo>
                  <a:cubicBezTo>
                    <a:pt x="782443" y="0"/>
                    <a:pt x="841917" y="18585"/>
                    <a:pt x="880946" y="61331"/>
                  </a:cubicBezTo>
                  <a:cubicBezTo>
                    <a:pt x="919975" y="104077"/>
                    <a:pt x="947854" y="217448"/>
                    <a:pt x="970156" y="262053"/>
                  </a:cubicBezTo>
                  <a:cubicBezTo>
                    <a:pt x="992459" y="306658"/>
                    <a:pt x="999893" y="302941"/>
                    <a:pt x="1014761" y="328960"/>
                  </a:cubicBezTo>
                  <a:cubicBezTo>
                    <a:pt x="1029629" y="354979"/>
                    <a:pt x="1022195" y="379141"/>
                    <a:pt x="1059366" y="418170"/>
                  </a:cubicBezTo>
                  <a:cubicBezTo>
                    <a:pt x="1096537" y="457199"/>
                    <a:pt x="1183888" y="531541"/>
                    <a:pt x="1237785" y="563136"/>
                  </a:cubicBezTo>
                  <a:cubicBezTo>
                    <a:pt x="1291682" y="594731"/>
                    <a:pt x="1358590" y="602165"/>
                    <a:pt x="1382751" y="607741"/>
                  </a:cubicBezTo>
                  <a:cubicBezTo>
                    <a:pt x="1406912" y="613317"/>
                    <a:pt x="1388326" y="596589"/>
                    <a:pt x="1382751" y="596589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50593" y="3604267"/>
              <a:ext cx="570854" cy="1316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651660" y="4646299"/>
                  <a:ext cx="490880" cy="5486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660" y="4646299"/>
                  <a:ext cx="490880" cy="54868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28571" r="-28889" b="-30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609600" y="2163601"/>
            <a:ext cx="4931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distribution does not capture well our prior knowledge concerning proteins.</a:t>
            </a:r>
          </a:p>
        </p:txBody>
      </p:sp>
    </p:spTree>
    <p:extLst>
      <p:ext uri="{BB962C8B-B14F-4D97-AF65-F5344CB8AC3E}">
        <p14:creationId xmlns:p14="http://schemas.microsoft.com/office/powerpoint/2010/main" val="1193827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67615"/>
            <a:ext cx="8839200" cy="607464"/>
          </a:xfrm>
        </p:spPr>
        <p:txBody>
          <a:bodyPr>
            <a:noAutofit/>
          </a:bodyPr>
          <a:lstStyle/>
          <a:p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31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appropriate for proteins?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638800" y="2163601"/>
            <a:ext cx="2309018" cy="1828800"/>
            <a:chOff x="4518819" y="2209800"/>
            <a:chExt cx="4191000" cy="3400807"/>
          </a:xfrm>
        </p:grpSpPr>
        <p:sp>
          <p:nvSpPr>
            <p:cNvPr id="4" name="Isosceles Triangle 13"/>
            <p:cNvSpPr>
              <a:spLocks noChangeArrowheads="1"/>
            </p:cNvSpPr>
            <p:nvPr/>
          </p:nvSpPr>
          <p:spPr bwMode="auto">
            <a:xfrm>
              <a:off x="4518819" y="2209800"/>
              <a:ext cx="4191000" cy="3400807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11"/>
            <p:cNvSpPr>
              <a:spLocks noChangeArrowheads="1"/>
            </p:cNvSpPr>
            <p:nvPr/>
          </p:nvSpPr>
          <p:spPr bwMode="auto">
            <a:xfrm>
              <a:off x="6400800" y="3712417"/>
              <a:ext cx="992605" cy="786562"/>
            </a:xfrm>
            <a:custGeom>
              <a:avLst/>
              <a:gdLst>
                <a:gd name="T0" fmla="*/ 0 w 1406912"/>
                <a:gd name="T1" fmla="*/ 596589 h 613317"/>
                <a:gd name="T2" fmla="*/ 12954 w 1406912"/>
                <a:gd name="T3" fmla="*/ 496228 h 613317"/>
                <a:gd name="T4" fmla="*/ 19654 w 1406912"/>
                <a:gd name="T5" fmla="*/ 317809 h 613317"/>
                <a:gd name="T6" fmla="*/ 24121 w 1406912"/>
                <a:gd name="T7" fmla="*/ 94784 h 613317"/>
                <a:gd name="T8" fmla="*/ 29481 w 1406912"/>
                <a:gd name="T9" fmla="*/ 5575 h 613317"/>
                <a:gd name="T10" fmla="*/ 35288 w 1406912"/>
                <a:gd name="T11" fmla="*/ 61331 h 613317"/>
                <a:gd name="T12" fmla="*/ 38861 w 1406912"/>
                <a:gd name="T13" fmla="*/ 262053 h 613317"/>
                <a:gd name="T14" fmla="*/ 40648 w 1406912"/>
                <a:gd name="T15" fmla="*/ 328960 h 613317"/>
                <a:gd name="T16" fmla="*/ 42434 w 1406912"/>
                <a:gd name="T17" fmla="*/ 418170 h 613317"/>
                <a:gd name="T18" fmla="*/ 49581 w 1406912"/>
                <a:gd name="T19" fmla="*/ 563136 h 613317"/>
                <a:gd name="T20" fmla="*/ 55388 w 1406912"/>
                <a:gd name="T21" fmla="*/ 607741 h 613317"/>
                <a:gd name="T22" fmla="*/ 55388 w 1406912"/>
                <a:gd name="T23" fmla="*/ 596589 h 613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912"/>
                <a:gd name="T37" fmla="*/ 0 h 613317"/>
                <a:gd name="T38" fmla="*/ 1406912 w 1406912"/>
                <a:gd name="T39" fmla="*/ 613317 h 613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912" h="613317">
                  <a:moveTo>
                    <a:pt x="0" y="596589"/>
                  </a:moveTo>
                  <a:cubicBezTo>
                    <a:pt x="120804" y="569640"/>
                    <a:pt x="241609" y="542691"/>
                    <a:pt x="323385" y="496228"/>
                  </a:cubicBezTo>
                  <a:cubicBezTo>
                    <a:pt x="405161" y="449765"/>
                    <a:pt x="444191" y="384716"/>
                    <a:pt x="490654" y="317809"/>
                  </a:cubicBezTo>
                  <a:cubicBezTo>
                    <a:pt x="537117" y="250902"/>
                    <a:pt x="561278" y="146823"/>
                    <a:pt x="602166" y="94784"/>
                  </a:cubicBezTo>
                  <a:cubicBezTo>
                    <a:pt x="643054" y="42745"/>
                    <a:pt x="689517" y="11150"/>
                    <a:pt x="735980" y="5575"/>
                  </a:cubicBezTo>
                  <a:cubicBezTo>
                    <a:pt x="782443" y="0"/>
                    <a:pt x="841917" y="18585"/>
                    <a:pt x="880946" y="61331"/>
                  </a:cubicBezTo>
                  <a:cubicBezTo>
                    <a:pt x="919975" y="104077"/>
                    <a:pt x="947854" y="217448"/>
                    <a:pt x="970156" y="262053"/>
                  </a:cubicBezTo>
                  <a:cubicBezTo>
                    <a:pt x="992459" y="306658"/>
                    <a:pt x="999893" y="302941"/>
                    <a:pt x="1014761" y="328960"/>
                  </a:cubicBezTo>
                  <a:cubicBezTo>
                    <a:pt x="1029629" y="354979"/>
                    <a:pt x="1022195" y="379141"/>
                    <a:pt x="1059366" y="418170"/>
                  </a:cubicBezTo>
                  <a:cubicBezTo>
                    <a:pt x="1096537" y="457199"/>
                    <a:pt x="1183888" y="531541"/>
                    <a:pt x="1237785" y="563136"/>
                  </a:cubicBezTo>
                  <a:cubicBezTo>
                    <a:pt x="1291682" y="594731"/>
                    <a:pt x="1358590" y="602165"/>
                    <a:pt x="1382751" y="607741"/>
                  </a:cubicBezTo>
                  <a:cubicBezTo>
                    <a:pt x="1406912" y="613317"/>
                    <a:pt x="1388326" y="596589"/>
                    <a:pt x="1382751" y="596589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50593" y="3604267"/>
              <a:ext cx="570854" cy="13163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651660" y="4646299"/>
                  <a:ext cx="490880" cy="5486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1660" y="4646299"/>
                  <a:ext cx="490880" cy="54868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28571" r="-28889" b="-306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/>
          <p:cNvSpPr txBox="1"/>
          <p:nvPr/>
        </p:nvSpPr>
        <p:spPr>
          <a:xfrm>
            <a:off x="609600" y="2163601"/>
            <a:ext cx="49312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distribution does not capture well our prior knowledge concerning proteins.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8400" y="469681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 the </a:t>
            </a:r>
            <a:r>
              <a:rPr lang="en-US" sz="2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2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mixture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729497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Brown, M., et al. (1993) “Using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mixture priors to derive hidden Markov models for protein families.” In: 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Proc. First Int. Conf. Intelligent Systems for Mol. Biol.,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L. Hunter, D.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Searls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J.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Shavlik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Eds. AAAI Press,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Mento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Park, CA, pp. 47-55.</a:t>
            </a:r>
          </a:p>
        </p:txBody>
      </p:sp>
    </p:spTree>
    <p:extLst>
      <p:ext uri="{BB962C8B-B14F-4D97-AF65-F5344CB8AC3E}">
        <p14:creationId xmlns:p14="http://schemas.microsoft.com/office/powerpoint/2010/main" val="973823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6416" y="1140155"/>
                <a:ext cx="8001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superposition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Dirichlet</a:t>
                </a:r>
                <a:r>
                  <a:rPr lang="en-US" sz="2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components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positive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sum to 1, yielding a total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−1 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parameters.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16" y="1140155"/>
                <a:ext cx="8001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52" t="-5556" r="-1524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376916" y="2667000"/>
            <a:ext cx="4191000" cy="3400807"/>
            <a:chOff x="4876800" y="1920240"/>
            <a:chExt cx="3474720" cy="2651760"/>
          </a:xfrm>
        </p:grpSpPr>
        <p:sp>
          <p:nvSpPr>
            <p:cNvPr id="6" name="Isosceles Triangle 13"/>
            <p:cNvSpPr>
              <a:spLocks noChangeArrowheads="1"/>
            </p:cNvSpPr>
            <p:nvPr/>
          </p:nvSpPr>
          <p:spPr bwMode="auto">
            <a:xfrm>
              <a:off x="4876800" y="1920240"/>
              <a:ext cx="3474720" cy="2651760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6"/>
            <p:cNvSpPr>
              <a:spLocks noChangeArrowheads="1"/>
            </p:cNvSpPr>
            <p:nvPr/>
          </p:nvSpPr>
          <p:spPr bwMode="auto">
            <a:xfrm>
              <a:off x="6172200" y="2926080"/>
              <a:ext cx="1005840" cy="182880"/>
            </a:xfrm>
            <a:custGeom>
              <a:avLst/>
              <a:gdLst>
                <a:gd name="T0" fmla="*/ 0 w 1406912"/>
                <a:gd name="T1" fmla="*/ 419 h 613317"/>
                <a:gd name="T2" fmla="*/ 43181 w 1406912"/>
                <a:gd name="T3" fmla="*/ 349 h 613317"/>
                <a:gd name="T4" fmla="*/ 65516 w 1406912"/>
                <a:gd name="T5" fmla="*/ 223 h 613317"/>
                <a:gd name="T6" fmla="*/ 80406 w 1406912"/>
                <a:gd name="T7" fmla="*/ 66 h 613317"/>
                <a:gd name="T8" fmla="*/ 98274 w 1406912"/>
                <a:gd name="T9" fmla="*/ 4 h 613317"/>
                <a:gd name="T10" fmla="*/ 117631 w 1406912"/>
                <a:gd name="T11" fmla="*/ 43 h 613317"/>
                <a:gd name="T12" fmla="*/ 129543 w 1406912"/>
                <a:gd name="T13" fmla="*/ 184 h 613317"/>
                <a:gd name="T14" fmla="*/ 135499 w 1406912"/>
                <a:gd name="T15" fmla="*/ 231 h 613317"/>
                <a:gd name="T16" fmla="*/ 141455 w 1406912"/>
                <a:gd name="T17" fmla="*/ 294 h 613317"/>
                <a:gd name="T18" fmla="*/ 165279 w 1406912"/>
                <a:gd name="T19" fmla="*/ 396 h 613317"/>
                <a:gd name="T20" fmla="*/ 184636 w 1406912"/>
                <a:gd name="T21" fmla="*/ 427 h 613317"/>
                <a:gd name="T22" fmla="*/ 184636 w 1406912"/>
                <a:gd name="T23" fmla="*/ 419 h 613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912"/>
                <a:gd name="T37" fmla="*/ 0 h 613317"/>
                <a:gd name="T38" fmla="*/ 1406912 w 1406912"/>
                <a:gd name="T39" fmla="*/ 613317 h 613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912" h="613317">
                  <a:moveTo>
                    <a:pt x="0" y="596589"/>
                  </a:moveTo>
                  <a:cubicBezTo>
                    <a:pt x="120804" y="569640"/>
                    <a:pt x="241609" y="542691"/>
                    <a:pt x="323385" y="496228"/>
                  </a:cubicBezTo>
                  <a:cubicBezTo>
                    <a:pt x="405161" y="449765"/>
                    <a:pt x="444191" y="384716"/>
                    <a:pt x="490654" y="317809"/>
                  </a:cubicBezTo>
                  <a:cubicBezTo>
                    <a:pt x="537117" y="250902"/>
                    <a:pt x="561278" y="146823"/>
                    <a:pt x="602166" y="94784"/>
                  </a:cubicBezTo>
                  <a:cubicBezTo>
                    <a:pt x="643054" y="42745"/>
                    <a:pt x="689517" y="11150"/>
                    <a:pt x="735980" y="5575"/>
                  </a:cubicBezTo>
                  <a:cubicBezTo>
                    <a:pt x="782443" y="0"/>
                    <a:pt x="841917" y="18585"/>
                    <a:pt x="880946" y="61331"/>
                  </a:cubicBezTo>
                  <a:cubicBezTo>
                    <a:pt x="919975" y="104077"/>
                    <a:pt x="947854" y="217448"/>
                    <a:pt x="970156" y="262053"/>
                  </a:cubicBezTo>
                  <a:cubicBezTo>
                    <a:pt x="992459" y="306658"/>
                    <a:pt x="999893" y="302941"/>
                    <a:pt x="1014761" y="328960"/>
                  </a:cubicBezTo>
                  <a:cubicBezTo>
                    <a:pt x="1029629" y="354979"/>
                    <a:pt x="1022195" y="379141"/>
                    <a:pt x="1059366" y="418170"/>
                  </a:cubicBezTo>
                  <a:cubicBezTo>
                    <a:pt x="1096537" y="457199"/>
                    <a:pt x="1183888" y="531541"/>
                    <a:pt x="1237785" y="563136"/>
                  </a:cubicBezTo>
                  <a:cubicBezTo>
                    <a:pt x="1291682" y="594731"/>
                    <a:pt x="1358590" y="602165"/>
                    <a:pt x="1382751" y="607741"/>
                  </a:cubicBezTo>
                  <a:cubicBezTo>
                    <a:pt x="1406912" y="613317"/>
                    <a:pt x="1388326" y="596589"/>
                    <a:pt x="1382751" y="596589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6934200" y="3566160"/>
              <a:ext cx="640080" cy="822960"/>
            </a:xfrm>
            <a:custGeom>
              <a:avLst/>
              <a:gdLst>
                <a:gd name="T0" fmla="*/ 0 w 1406912"/>
                <a:gd name="T1" fmla="*/ 3482067 h 613317"/>
                <a:gd name="T2" fmla="*/ 2868 w 1406912"/>
                <a:gd name="T3" fmla="*/ 2896299 h 613317"/>
                <a:gd name="T4" fmla="*/ 4351 w 1406912"/>
                <a:gd name="T5" fmla="*/ 1854935 h 613317"/>
                <a:gd name="T6" fmla="*/ 5340 w 1406912"/>
                <a:gd name="T7" fmla="*/ 553218 h 613317"/>
                <a:gd name="T8" fmla="*/ 6526 w 1406912"/>
                <a:gd name="T9" fmla="*/ 32540 h 613317"/>
                <a:gd name="T10" fmla="*/ 7812 w 1406912"/>
                <a:gd name="T11" fmla="*/ 357965 h 613317"/>
                <a:gd name="T12" fmla="*/ 8603 w 1406912"/>
                <a:gd name="T13" fmla="*/ 1529507 h 613317"/>
                <a:gd name="T14" fmla="*/ 8999 w 1406912"/>
                <a:gd name="T15" fmla="*/ 1920018 h 613317"/>
                <a:gd name="T16" fmla="*/ 9394 w 1406912"/>
                <a:gd name="T17" fmla="*/ 2440704 h 613317"/>
                <a:gd name="T18" fmla="*/ 10976 w 1406912"/>
                <a:gd name="T19" fmla="*/ 3286816 h 613317"/>
                <a:gd name="T20" fmla="*/ 12261 w 1406912"/>
                <a:gd name="T21" fmla="*/ 3547158 h 613317"/>
                <a:gd name="T22" fmla="*/ 12261 w 1406912"/>
                <a:gd name="T23" fmla="*/ 3482067 h 613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912"/>
                <a:gd name="T37" fmla="*/ 0 h 613317"/>
                <a:gd name="T38" fmla="*/ 1406912 w 1406912"/>
                <a:gd name="T39" fmla="*/ 613317 h 613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912" h="613317">
                  <a:moveTo>
                    <a:pt x="0" y="596589"/>
                  </a:moveTo>
                  <a:cubicBezTo>
                    <a:pt x="120804" y="569640"/>
                    <a:pt x="241609" y="542691"/>
                    <a:pt x="323385" y="496228"/>
                  </a:cubicBezTo>
                  <a:cubicBezTo>
                    <a:pt x="405161" y="449765"/>
                    <a:pt x="444191" y="384716"/>
                    <a:pt x="490654" y="317809"/>
                  </a:cubicBezTo>
                  <a:cubicBezTo>
                    <a:pt x="537117" y="250902"/>
                    <a:pt x="561278" y="146823"/>
                    <a:pt x="602166" y="94784"/>
                  </a:cubicBezTo>
                  <a:cubicBezTo>
                    <a:pt x="643054" y="42745"/>
                    <a:pt x="689517" y="11150"/>
                    <a:pt x="735980" y="5575"/>
                  </a:cubicBezTo>
                  <a:cubicBezTo>
                    <a:pt x="782443" y="0"/>
                    <a:pt x="841917" y="18585"/>
                    <a:pt x="880946" y="61331"/>
                  </a:cubicBezTo>
                  <a:cubicBezTo>
                    <a:pt x="919975" y="104077"/>
                    <a:pt x="947854" y="217448"/>
                    <a:pt x="970156" y="262053"/>
                  </a:cubicBezTo>
                  <a:cubicBezTo>
                    <a:pt x="992459" y="306658"/>
                    <a:pt x="999893" y="302941"/>
                    <a:pt x="1014761" y="328960"/>
                  </a:cubicBezTo>
                  <a:cubicBezTo>
                    <a:pt x="1029629" y="354979"/>
                    <a:pt x="1022195" y="379141"/>
                    <a:pt x="1059366" y="418170"/>
                  </a:cubicBezTo>
                  <a:cubicBezTo>
                    <a:pt x="1096537" y="457199"/>
                    <a:pt x="1183888" y="531541"/>
                    <a:pt x="1237785" y="563136"/>
                  </a:cubicBezTo>
                  <a:cubicBezTo>
                    <a:pt x="1291682" y="594731"/>
                    <a:pt x="1358590" y="602165"/>
                    <a:pt x="1382751" y="607741"/>
                  </a:cubicBezTo>
                  <a:cubicBezTo>
                    <a:pt x="1406912" y="613317"/>
                    <a:pt x="1388326" y="596589"/>
                    <a:pt x="1382751" y="596589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5638800" y="3505200"/>
              <a:ext cx="822960" cy="613317"/>
            </a:xfrm>
            <a:custGeom>
              <a:avLst/>
              <a:gdLst>
                <a:gd name="T0" fmla="*/ 0 w 1406912"/>
                <a:gd name="T1" fmla="*/ 596589 h 613317"/>
                <a:gd name="T2" fmla="*/ 12954 w 1406912"/>
                <a:gd name="T3" fmla="*/ 496228 h 613317"/>
                <a:gd name="T4" fmla="*/ 19654 w 1406912"/>
                <a:gd name="T5" fmla="*/ 317809 h 613317"/>
                <a:gd name="T6" fmla="*/ 24121 w 1406912"/>
                <a:gd name="T7" fmla="*/ 94784 h 613317"/>
                <a:gd name="T8" fmla="*/ 29481 w 1406912"/>
                <a:gd name="T9" fmla="*/ 5575 h 613317"/>
                <a:gd name="T10" fmla="*/ 35288 w 1406912"/>
                <a:gd name="T11" fmla="*/ 61331 h 613317"/>
                <a:gd name="T12" fmla="*/ 38861 w 1406912"/>
                <a:gd name="T13" fmla="*/ 262053 h 613317"/>
                <a:gd name="T14" fmla="*/ 40648 w 1406912"/>
                <a:gd name="T15" fmla="*/ 328960 h 613317"/>
                <a:gd name="T16" fmla="*/ 42434 w 1406912"/>
                <a:gd name="T17" fmla="*/ 418170 h 613317"/>
                <a:gd name="T18" fmla="*/ 49581 w 1406912"/>
                <a:gd name="T19" fmla="*/ 563136 h 613317"/>
                <a:gd name="T20" fmla="*/ 55388 w 1406912"/>
                <a:gd name="T21" fmla="*/ 607741 h 613317"/>
                <a:gd name="T22" fmla="*/ 55388 w 1406912"/>
                <a:gd name="T23" fmla="*/ 596589 h 613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912"/>
                <a:gd name="T37" fmla="*/ 0 h 613317"/>
                <a:gd name="T38" fmla="*/ 1406912 w 1406912"/>
                <a:gd name="T39" fmla="*/ 613317 h 613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912" h="613317">
                  <a:moveTo>
                    <a:pt x="0" y="596589"/>
                  </a:moveTo>
                  <a:cubicBezTo>
                    <a:pt x="120804" y="569640"/>
                    <a:pt x="241609" y="542691"/>
                    <a:pt x="323385" y="496228"/>
                  </a:cubicBezTo>
                  <a:cubicBezTo>
                    <a:pt x="405161" y="449765"/>
                    <a:pt x="444191" y="384716"/>
                    <a:pt x="490654" y="317809"/>
                  </a:cubicBezTo>
                  <a:cubicBezTo>
                    <a:pt x="537117" y="250902"/>
                    <a:pt x="561278" y="146823"/>
                    <a:pt x="602166" y="94784"/>
                  </a:cubicBezTo>
                  <a:cubicBezTo>
                    <a:pt x="643054" y="42745"/>
                    <a:pt x="689517" y="11150"/>
                    <a:pt x="735980" y="5575"/>
                  </a:cubicBezTo>
                  <a:cubicBezTo>
                    <a:pt x="782443" y="0"/>
                    <a:pt x="841917" y="18585"/>
                    <a:pt x="880946" y="61331"/>
                  </a:cubicBezTo>
                  <a:cubicBezTo>
                    <a:pt x="919975" y="104077"/>
                    <a:pt x="947854" y="217448"/>
                    <a:pt x="970156" y="262053"/>
                  </a:cubicBezTo>
                  <a:cubicBezTo>
                    <a:pt x="992459" y="306658"/>
                    <a:pt x="999893" y="302941"/>
                    <a:pt x="1014761" y="328960"/>
                  </a:cubicBezTo>
                  <a:cubicBezTo>
                    <a:pt x="1029629" y="354979"/>
                    <a:pt x="1022195" y="379141"/>
                    <a:pt x="1059366" y="418170"/>
                  </a:cubicBezTo>
                  <a:cubicBezTo>
                    <a:pt x="1096537" y="457199"/>
                    <a:pt x="1183888" y="531541"/>
                    <a:pt x="1237785" y="563136"/>
                  </a:cubicBezTo>
                  <a:cubicBezTo>
                    <a:pt x="1291682" y="594731"/>
                    <a:pt x="1358590" y="602165"/>
                    <a:pt x="1382751" y="607741"/>
                  </a:cubicBezTo>
                  <a:cubicBezTo>
                    <a:pt x="1406912" y="613317"/>
                    <a:pt x="1388326" y="596589"/>
                    <a:pt x="1382751" y="596589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6416" y="2113002"/>
            <a:ext cx="4728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may visualize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mixture (DM) as a collection of probability hills in multinomial space.</a:t>
            </a:r>
          </a:p>
        </p:txBody>
      </p:sp>
    </p:spTree>
    <p:extLst>
      <p:ext uri="{BB962C8B-B14F-4D97-AF65-F5344CB8AC3E}">
        <p14:creationId xmlns:p14="http://schemas.microsoft.com/office/powerpoint/2010/main" val="3950350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26688" y="762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Multiple Alignment Substitution Scores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30548" y="904875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Log-odds scores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62000"/>
            <a:ext cx="2885222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904999"/>
            <a:ext cx="7108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“Bayesian Integral Log-odds” or “BILD” scores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construction of column scores from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Dirichlet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mixture priors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9600" y="2966230"/>
                <a:ext cx="5334000" cy="11726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𝑄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𝑖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=1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𝑤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𝑖</m:t>
                              </m:r>
                            </m:sub>
                          </m:sSub>
                          <m:f>
                            <m:f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az-Cyrl-A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Г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)</m:t>
                              </m:r>
                            </m:num>
                            <m:den>
                              <m:r>
                                <a:rPr kumimoji="0" lang="az-Cyrl-AZ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Г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l-G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)</m:t>
                              </m:r>
                            </m:den>
                          </m:f>
                          <m:nary>
                            <m:naryPr>
                              <m:chr m:val="∏"/>
                              <m:supHide m:val="on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𝑗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az-Cyrl-AZ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Г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l-GR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kumimoji="0" lang="az-Cyrl-AZ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Г</m:t>
                                  </m:r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kumimoji="0" lang="el-GR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α</m:t>
                                      </m:r>
                                    </m:e>
                                    <m:sub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,</m:t>
                                      </m:r>
                                      <m:r>
                                        <a:rPr kumimoji="0" lang="en-US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nary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66230"/>
                <a:ext cx="5334000" cy="11726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00800" y="3058274"/>
                <a:ext cx="2162386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US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3058274"/>
                <a:ext cx="2162386" cy="9885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9600" y="4273886"/>
                <a:ext cx="66323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where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𝑐</m:t>
                        </m:r>
                      </m:e>
                    </m:acc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is the amino acid count vector implied by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73886"/>
                <a:ext cx="6632393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379" t="-19737" r="-4136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45788" y="5916221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Altschul, S.F.,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et al.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(2010) "The construction and use of log-odds substitution scores for multiple sequence alignment."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PLoS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Comput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Biol.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:e1000852.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7637" y="4876800"/>
                <a:ext cx="81153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Assuming uniform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Dirichlet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priors,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BACC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𝑆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AAACC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"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BACC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BACC6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BACC6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1.83</m:t>
                            </m:r>
                          </m:e>
                        </m:d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   0.87</m:t>
                        </m:r>
                      </m:e>
                    </m:func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37" y="4876800"/>
                <a:ext cx="8115363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751" t="-7576" r="-60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43400" y="5275576"/>
                <a:ext cx="45426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BACC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𝑆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AAACT</m:t>
                        </m:r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rPr>
                          <m:t>"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BACC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BACC6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4BACC6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0.91</m:t>
                            </m:r>
                          </m:e>
                        </m:d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BACC6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=−0.13</m:t>
                        </m:r>
                      </m:e>
                    </m:func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BACC6">
                        <a:lumMod val="7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275576"/>
                <a:ext cx="4542649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542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6416" y="1140155"/>
                <a:ext cx="8001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superposition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Dirichlet</a:t>
                </a:r>
                <a:r>
                  <a:rPr lang="en-US" sz="2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components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positive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sum to 1, yielding a total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−1 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parameters.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16" y="1140155"/>
                <a:ext cx="8001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52" t="-5556" r="-1524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376916" y="2667000"/>
            <a:ext cx="4191000" cy="3400807"/>
            <a:chOff x="4876800" y="1920240"/>
            <a:chExt cx="3474720" cy="2651760"/>
          </a:xfrm>
        </p:grpSpPr>
        <p:sp>
          <p:nvSpPr>
            <p:cNvPr id="6" name="Isosceles Triangle 13"/>
            <p:cNvSpPr>
              <a:spLocks noChangeArrowheads="1"/>
            </p:cNvSpPr>
            <p:nvPr/>
          </p:nvSpPr>
          <p:spPr bwMode="auto">
            <a:xfrm>
              <a:off x="4876800" y="1920240"/>
              <a:ext cx="3474720" cy="2651760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6"/>
            <p:cNvSpPr>
              <a:spLocks noChangeArrowheads="1"/>
            </p:cNvSpPr>
            <p:nvPr/>
          </p:nvSpPr>
          <p:spPr bwMode="auto">
            <a:xfrm>
              <a:off x="6172200" y="2926080"/>
              <a:ext cx="1005840" cy="182880"/>
            </a:xfrm>
            <a:custGeom>
              <a:avLst/>
              <a:gdLst>
                <a:gd name="T0" fmla="*/ 0 w 1406912"/>
                <a:gd name="T1" fmla="*/ 419 h 613317"/>
                <a:gd name="T2" fmla="*/ 43181 w 1406912"/>
                <a:gd name="T3" fmla="*/ 349 h 613317"/>
                <a:gd name="T4" fmla="*/ 65516 w 1406912"/>
                <a:gd name="T5" fmla="*/ 223 h 613317"/>
                <a:gd name="T6" fmla="*/ 80406 w 1406912"/>
                <a:gd name="T7" fmla="*/ 66 h 613317"/>
                <a:gd name="T8" fmla="*/ 98274 w 1406912"/>
                <a:gd name="T9" fmla="*/ 4 h 613317"/>
                <a:gd name="T10" fmla="*/ 117631 w 1406912"/>
                <a:gd name="T11" fmla="*/ 43 h 613317"/>
                <a:gd name="T12" fmla="*/ 129543 w 1406912"/>
                <a:gd name="T13" fmla="*/ 184 h 613317"/>
                <a:gd name="T14" fmla="*/ 135499 w 1406912"/>
                <a:gd name="T15" fmla="*/ 231 h 613317"/>
                <a:gd name="T16" fmla="*/ 141455 w 1406912"/>
                <a:gd name="T17" fmla="*/ 294 h 613317"/>
                <a:gd name="T18" fmla="*/ 165279 w 1406912"/>
                <a:gd name="T19" fmla="*/ 396 h 613317"/>
                <a:gd name="T20" fmla="*/ 184636 w 1406912"/>
                <a:gd name="T21" fmla="*/ 427 h 613317"/>
                <a:gd name="T22" fmla="*/ 184636 w 1406912"/>
                <a:gd name="T23" fmla="*/ 419 h 613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912"/>
                <a:gd name="T37" fmla="*/ 0 h 613317"/>
                <a:gd name="T38" fmla="*/ 1406912 w 1406912"/>
                <a:gd name="T39" fmla="*/ 613317 h 613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912" h="613317">
                  <a:moveTo>
                    <a:pt x="0" y="596589"/>
                  </a:moveTo>
                  <a:cubicBezTo>
                    <a:pt x="120804" y="569640"/>
                    <a:pt x="241609" y="542691"/>
                    <a:pt x="323385" y="496228"/>
                  </a:cubicBezTo>
                  <a:cubicBezTo>
                    <a:pt x="405161" y="449765"/>
                    <a:pt x="444191" y="384716"/>
                    <a:pt x="490654" y="317809"/>
                  </a:cubicBezTo>
                  <a:cubicBezTo>
                    <a:pt x="537117" y="250902"/>
                    <a:pt x="561278" y="146823"/>
                    <a:pt x="602166" y="94784"/>
                  </a:cubicBezTo>
                  <a:cubicBezTo>
                    <a:pt x="643054" y="42745"/>
                    <a:pt x="689517" y="11150"/>
                    <a:pt x="735980" y="5575"/>
                  </a:cubicBezTo>
                  <a:cubicBezTo>
                    <a:pt x="782443" y="0"/>
                    <a:pt x="841917" y="18585"/>
                    <a:pt x="880946" y="61331"/>
                  </a:cubicBezTo>
                  <a:cubicBezTo>
                    <a:pt x="919975" y="104077"/>
                    <a:pt x="947854" y="217448"/>
                    <a:pt x="970156" y="262053"/>
                  </a:cubicBezTo>
                  <a:cubicBezTo>
                    <a:pt x="992459" y="306658"/>
                    <a:pt x="999893" y="302941"/>
                    <a:pt x="1014761" y="328960"/>
                  </a:cubicBezTo>
                  <a:cubicBezTo>
                    <a:pt x="1029629" y="354979"/>
                    <a:pt x="1022195" y="379141"/>
                    <a:pt x="1059366" y="418170"/>
                  </a:cubicBezTo>
                  <a:cubicBezTo>
                    <a:pt x="1096537" y="457199"/>
                    <a:pt x="1183888" y="531541"/>
                    <a:pt x="1237785" y="563136"/>
                  </a:cubicBezTo>
                  <a:cubicBezTo>
                    <a:pt x="1291682" y="594731"/>
                    <a:pt x="1358590" y="602165"/>
                    <a:pt x="1382751" y="607741"/>
                  </a:cubicBezTo>
                  <a:cubicBezTo>
                    <a:pt x="1406912" y="613317"/>
                    <a:pt x="1388326" y="596589"/>
                    <a:pt x="1382751" y="596589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6934200" y="3566160"/>
              <a:ext cx="640080" cy="822960"/>
            </a:xfrm>
            <a:custGeom>
              <a:avLst/>
              <a:gdLst>
                <a:gd name="T0" fmla="*/ 0 w 1406912"/>
                <a:gd name="T1" fmla="*/ 3482067 h 613317"/>
                <a:gd name="T2" fmla="*/ 2868 w 1406912"/>
                <a:gd name="T3" fmla="*/ 2896299 h 613317"/>
                <a:gd name="T4" fmla="*/ 4351 w 1406912"/>
                <a:gd name="T5" fmla="*/ 1854935 h 613317"/>
                <a:gd name="T6" fmla="*/ 5340 w 1406912"/>
                <a:gd name="T7" fmla="*/ 553218 h 613317"/>
                <a:gd name="T8" fmla="*/ 6526 w 1406912"/>
                <a:gd name="T9" fmla="*/ 32540 h 613317"/>
                <a:gd name="T10" fmla="*/ 7812 w 1406912"/>
                <a:gd name="T11" fmla="*/ 357965 h 613317"/>
                <a:gd name="T12" fmla="*/ 8603 w 1406912"/>
                <a:gd name="T13" fmla="*/ 1529507 h 613317"/>
                <a:gd name="T14" fmla="*/ 8999 w 1406912"/>
                <a:gd name="T15" fmla="*/ 1920018 h 613317"/>
                <a:gd name="T16" fmla="*/ 9394 w 1406912"/>
                <a:gd name="T17" fmla="*/ 2440704 h 613317"/>
                <a:gd name="T18" fmla="*/ 10976 w 1406912"/>
                <a:gd name="T19" fmla="*/ 3286816 h 613317"/>
                <a:gd name="T20" fmla="*/ 12261 w 1406912"/>
                <a:gd name="T21" fmla="*/ 3547158 h 613317"/>
                <a:gd name="T22" fmla="*/ 12261 w 1406912"/>
                <a:gd name="T23" fmla="*/ 3482067 h 613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912"/>
                <a:gd name="T37" fmla="*/ 0 h 613317"/>
                <a:gd name="T38" fmla="*/ 1406912 w 1406912"/>
                <a:gd name="T39" fmla="*/ 613317 h 613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912" h="613317">
                  <a:moveTo>
                    <a:pt x="0" y="596589"/>
                  </a:moveTo>
                  <a:cubicBezTo>
                    <a:pt x="120804" y="569640"/>
                    <a:pt x="241609" y="542691"/>
                    <a:pt x="323385" y="496228"/>
                  </a:cubicBezTo>
                  <a:cubicBezTo>
                    <a:pt x="405161" y="449765"/>
                    <a:pt x="444191" y="384716"/>
                    <a:pt x="490654" y="317809"/>
                  </a:cubicBezTo>
                  <a:cubicBezTo>
                    <a:pt x="537117" y="250902"/>
                    <a:pt x="561278" y="146823"/>
                    <a:pt x="602166" y="94784"/>
                  </a:cubicBezTo>
                  <a:cubicBezTo>
                    <a:pt x="643054" y="42745"/>
                    <a:pt x="689517" y="11150"/>
                    <a:pt x="735980" y="5575"/>
                  </a:cubicBezTo>
                  <a:cubicBezTo>
                    <a:pt x="782443" y="0"/>
                    <a:pt x="841917" y="18585"/>
                    <a:pt x="880946" y="61331"/>
                  </a:cubicBezTo>
                  <a:cubicBezTo>
                    <a:pt x="919975" y="104077"/>
                    <a:pt x="947854" y="217448"/>
                    <a:pt x="970156" y="262053"/>
                  </a:cubicBezTo>
                  <a:cubicBezTo>
                    <a:pt x="992459" y="306658"/>
                    <a:pt x="999893" y="302941"/>
                    <a:pt x="1014761" y="328960"/>
                  </a:cubicBezTo>
                  <a:cubicBezTo>
                    <a:pt x="1029629" y="354979"/>
                    <a:pt x="1022195" y="379141"/>
                    <a:pt x="1059366" y="418170"/>
                  </a:cubicBezTo>
                  <a:cubicBezTo>
                    <a:pt x="1096537" y="457199"/>
                    <a:pt x="1183888" y="531541"/>
                    <a:pt x="1237785" y="563136"/>
                  </a:cubicBezTo>
                  <a:cubicBezTo>
                    <a:pt x="1291682" y="594731"/>
                    <a:pt x="1358590" y="602165"/>
                    <a:pt x="1382751" y="607741"/>
                  </a:cubicBezTo>
                  <a:cubicBezTo>
                    <a:pt x="1406912" y="613317"/>
                    <a:pt x="1388326" y="596589"/>
                    <a:pt x="1382751" y="596589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5638800" y="3505200"/>
              <a:ext cx="822960" cy="613317"/>
            </a:xfrm>
            <a:custGeom>
              <a:avLst/>
              <a:gdLst>
                <a:gd name="T0" fmla="*/ 0 w 1406912"/>
                <a:gd name="T1" fmla="*/ 596589 h 613317"/>
                <a:gd name="T2" fmla="*/ 12954 w 1406912"/>
                <a:gd name="T3" fmla="*/ 496228 h 613317"/>
                <a:gd name="T4" fmla="*/ 19654 w 1406912"/>
                <a:gd name="T5" fmla="*/ 317809 h 613317"/>
                <a:gd name="T6" fmla="*/ 24121 w 1406912"/>
                <a:gd name="T7" fmla="*/ 94784 h 613317"/>
                <a:gd name="T8" fmla="*/ 29481 w 1406912"/>
                <a:gd name="T9" fmla="*/ 5575 h 613317"/>
                <a:gd name="T10" fmla="*/ 35288 w 1406912"/>
                <a:gd name="T11" fmla="*/ 61331 h 613317"/>
                <a:gd name="T12" fmla="*/ 38861 w 1406912"/>
                <a:gd name="T13" fmla="*/ 262053 h 613317"/>
                <a:gd name="T14" fmla="*/ 40648 w 1406912"/>
                <a:gd name="T15" fmla="*/ 328960 h 613317"/>
                <a:gd name="T16" fmla="*/ 42434 w 1406912"/>
                <a:gd name="T17" fmla="*/ 418170 h 613317"/>
                <a:gd name="T18" fmla="*/ 49581 w 1406912"/>
                <a:gd name="T19" fmla="*/ 563136 h 613317"/>
                <a:gd name="T20" fmla="*/ 55388 w 1406912"/>
                <a:gd name="T21" fmla="*/ 607741 h 613317"/>
                <a:gd name="T22" fmla="*/ 55388 w 1406912"/>
                <a:gd name="T23" fmla="*/ 596589 h 613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912"/>
                <a:gd name="T37" fmla="*/ 0 h 613317"/>
                <a:gd name="T38" fmla="*/ 1406912 w 1406912"/>
                <a:gd name="T39" fmla="*/ 613317 h 613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912" h="613317">
                  <a:moveTo>
                    <a:pt x="0" y="596589"/>
                  </a:moveTo>
                  <a:cubicBezTo>
                    <a:pt x="120804" y="569640"/>
                    <a:pt x="241609" y="542691"/>
                    <a:pt x="323385" y="496228"/>
                  </a:cubicBezTo>
                  <a:cubicBezTo>
                    <a:pt x="405161" y="449765"/>
                    <a:pt x="444191" y="384716"/>
                    <a:pt x="490654" y="317809"/>
                  </a:cubicBezTo>
                  <a:cubicBezTo>
                    <a:pt x="537117" y="250902"/>
                    <a:pt x="561278" y="146823"/>
                    <a:pt x="602166" y="94784"/>
                  </a:cubicBezTo>
                  <a:cubicBezTo>
                    <a:pt x="643054" y="42745"/>
                    <a:pt x="689517" y="11150"/>
                    <a:pt x="735980" y="5575"/>
                  </a:cubicBezTo>
                  <a:cubicBezTo>
                    <a:pt x="782443" y="0"/>
                    <a:pt x="841917" y="18585"/>
                    <a:pt x="880946" y="61331"/>
                  </a:cubicBezTo>
                  <a:cubicBezTo>
                    <a:pt x="919975" y="104077"/>
                    <a:pt x="947854" y="217448"/>
                    <a:pt x="970156" y="262053"/>
                  </a:cubicBezTo>
                  <a:cubicBezTo>
                    <a:pt x="992459" y="306658"/>
                    <a:pt x="999893" y="302941"/>
                    <a:pt x="1014761" y="328960"/>
                  </a:cubicBezTo>
                  <a:cubicBezTo>
                    <a:pt x="1029629" y="354979"/>
                    <a:pt x="1022195" y="379141"/>
                    <a:pt x="1059366" y="418170"/>
                  </a:cubicBezTo>
                  <a:cubicBezTo>
                    <a:pt x="1096537" y="457199"/>
                    <a:pt x="1183888" y="531541"/>
                    <a:pt x="1237785" y="563136"/>
                  </a:cubicBezTo>
                  <a:cubicBezTo>
                    <a:pt x="1291682" y="594731"/>
                    <a:pt x="1358590" y="602165"/>
                    <a:pt x="1382751" y="607741"/>
                  </a:cubicBezTo>
                  <a:cubicBezTo>
                    <a:pt x="1406912" y="613317"/>
                    <a:pt x="1388326" y="596589"/>
                    <a:pt x="1382751" y="596589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6416" y="2113002"/>
            <a:ext cx="4728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may visualize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mixture (DM) as a collection of probability hills in multinomial space.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416" y="3886200"/>
            <a:ext cx="396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 knows how to construct a DM prior from first principles.    </a:t>
            </a:r>
          </a:p>
        </p:txBody>
      </p:sp>
    </p:spTree>
    <p:extLst>
      <p:ext uri="{BB962C8B-B14F-4D97-AF65-F5344CB8AC3E}">
        <p14:creationId xmlns:p14="http://schemas.microsoft.com/office/powerpoint/2010/main" val="1221947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6416" y="1140155"/>
                <a:ext cx="8001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superposition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a:rPr lang="en-US" sz="22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prstClr val="black"/>
                        </a:solidFill>
                        <a:latin typeface="Cambria Math"/>
                      </a:rPr>
                      <m:t>𝑀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Dirichlet</a:t>
                </a:r>
                <a:r>
                  <a:rPr lang="en-US" sz="2200" i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components</a:t>
                </a:r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positive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sum to 1, yielding a total of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−1 </m:t>
                    </m:r>
                  </m:oMath>
                </a14:m>
                <a:r>
                  <a:rPr lang="en-US" sz="2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free parameters.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16" y="1140155"/>
                <a:ext cx="8001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52" t="-5556" r="-1524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376916" y="2667000"/>
            <a:ext cx="4191000" cy="3400807"/>
            <a:chOff x="4876800" y="1920240"/>
            <a:chExt cx="3474720" cy="2651760"/>
          </a:xfrm>
        </p:grpSpPr>
        <p:sp>
          <p:nvSpPr>
            <p:cNvPr id="6" name="Isosceles Triangle 13"/>
            <p:cNvSpPr>
              <a:spLocks noChangeArrowheads="1"/>
            </p:cNvSpPr>
            <p:nvPr/>
          </p:nvSpPr>
          <p:spPr bwMode="auto">
            <a:xfrm>
              <a:off x="4876800" y="1920240"/>
              <a:ext cx="3474720" cy="2651760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16"/>
            <p:cNvSpPr>
              <a:spLocks noChangeArrowheads="1"/>
            </p:cNvSpPr>
            <p:nvPr/>
          </p:nvSpPr>
          <p:spPr bwMode="auto">
            <a:xfrm>
              <a:off x="6172200" y="2926080"/>
              <a:ext cx="1005840" cy="182880"/>
            </a:xfrm>
            <a:custGeom>
              <a:avLst/>
              <a:gdLst>
                <a:gd name="T0" fmla="*/ 0 w 1406912"/>
                <a:gd name="T1" fmla="*/ 419 h 613317"/>
                <a:gd name="T2" fmla="*/ 43181 w 1406912"/>
                <a:gd name="T3" fmla="*/ 349 h 613317"/>
                <a:gd name="T4" fmla="*/ 65516 w 1406912"/>
                <a:gd name="T5" fmla="*/ 223 h 613317"/>
                <a:gd name="T6" fmla="*/ 80406 w 1406912"/>
                <a:gd name="T7" fmla="*/ 66 h 613317"/>
                <a:gd name="T8" fmla="*/ 98274 w 1406912"/>
                <a:gd name="T9" fmla="*/ 4 h 613317"/>
                <a:gd name="T10" fmla="*/ 117631 w 1406912"/>
                <a:gd name="T11" fmla="*/ 43 h 613317"/>
                <a:gd name="T12" fmla="*/ 129543 w 1406912"/>
                <a:gd name="T13" fmla="*/ 184 h 613317"/>
                <a:gd name="T14" fmla="*/ 135499 w 1406912"/>
                <a:gd name="T15" fmla="*/ 231 h 613317"/>
                <a:gd name="T16" fmla="*/ 141455 w 1406912"/>
                <a:gd name="T17" fmla="*/ 294 h 613317"/>
                <a:gd name="T18" fmla="*/ 165279 w 1406912"/>
                <a:gd name="T19" fmla="*/ 396 h 613317"/>
                <a:gd name="T20" fmla="*/ 184636 w 1406912"/>
                <a:gd name="T21" fmla="*/ 427 h 613317"/>
                <a:gd name="T22" fmla="*/ 184636 w 1406912"/>
                <a:gd name="T23" fmla="*/ 419 h 613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912"/>
                <a:gd name="T37" fmla="*/ 0 h 613317"/>
                <a:gd name="T38" fmla="*/ 1406912 w 1406912"/>
                <a:gd name="T39" fmla="*/ 613317 h 613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912" h="613317">
                  <a:moveTo>
                    <a:pt x="0" y="596589"/>
                  </a:moveTo>
                  <a:cubicBezTo>
                    <a:pt x="120804" y="569640"/>
                    <a:pt x="241609" y="542691"/>
                    <a:pt x="323385" y="496228"/>
                  </a:cubicBezTo>
                  <a:cubicBezTo>
                    <a:pt x="405161" y="449765"/>
                    <a:pt x="444191" y="384716"/>
                    <a:pt x="490654" y="317809"/>
                  </a:cubicBezTo>
                  <a:cubicBezTo>
                    <a:pt x="537117" y="250902"/>
                    <a:pt x="561278" y="146823"/>
                    <a:pt x="602166" y="94784"/>
                  </a:cubicBezTo>
                  <a:cubicBezTo>
                    <a:pt x="643054" y="42745"/>
                    <a:pt x="689517" y="11150"/>
                    <a:pt x="735980" y="5575"/>
                  </a:cubicBezTo>
                  <a:cubicBezTo>
                    <a:pt x="782443" y="0"/>
                    <a:pt x="841917" y="18585"/>
                    <a:pt x="880946" y="61331"/>
                  </a:cubicBezTo>
                  <a:cubicBezTo>
                    <a:pt x="919975" y="104077"/>
                    <a:pt x="947854" y="217448"/>
                    <a:pt x="970156" y="262053"/>
                  </a:cubicBezTo>
                  <a:cubicBezTo>
                    <a:pt x="992459" y="306658"/>
                    <a:pt x="999893" y="302941"/>
                    <a:pt x="1014761" y="328960"/>
                  </a:cubicBezTo>
                  <a:cubicBezTo>
                    <a:pt x="1029629" y="354979"/>
                    <a:pt x="1022195" y="379141"/>
                    <a:pt x="1059366" y="418170"/>
                  </a:cubicBezTo>
                  <a:cubicBezTo>
                    <a:pt x="1096537" y="457199"/>
                    <a:pt x="1183888" y="531541"/>
                    <a:pt x="1237785" y="563136"/>
                  </a:cubicBezTo>
                  <a:cubicBezTo>
                    <a:pt x="1291682" y="594731"/>
                    <a:pt x="1358590" y="602165"/>
                    <a:pt x="1382751" y="607741"/>
                  </a:cubicBezTo>
                  <a:cubicBezTo>
                    <a:pt x="1406912" y="613317"/>
                    <a:pt x="1388326" y="596589"/>
                    <a:pt x="1382751" y="596589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6934200" y="3566160"/>
              <a:ext cx="640080" cy="822960"/>
            </a:xfrm>
            <a:custGeom>
              <a:avLst/>
              <a:gdLst>
                <a:gd name="T0" fmla="*/ 0 w 1406912"/>
                <a:gd name="T1" fmla="*/ 3482067 h 613317"/>
                <a:gd name="T2" fmla="*/ 2868 w 1406912"/>
                <a:gd name="T3" fmla="*/ 2896299 h 613317"/>
                <a:gd name="T4" fmla="*/ 4351 w 1406912"/>
                <a:gd name="T5" fmla="*/ 1854935 h 613317"/>
                <a:gd name="T6" fmla="*/ 5340 w 1406912"/>
                <a:gd name="T7" fmla="*/ 553218 h 613317"/>
                <a:gd name="T8" fmla="*/ 6526 w 1406912"/>
                <a:gd name="T9" fmla="*/ 32540 h 613317"/>
                <a:gd name="T10" fmla="*/ 7812 w 1406912"/>
                <a:gd name="T11" fmla="*/ 357965 h 613317"/>
                <a:gd name="T12" fmla="*/ 8603 w 1406912"/>
                <a:gd name="T13" fmla="*/ 1529507 h 613317"/>
                <a:gd name="T14" fmla="*/ 8999 w 1406912"/>
                <a:gd name="T15" fmla="*/ 1920018 h 613317"/>
                <a:gd name="T16" fmla="*/ 9394 w 1406912"/>
                <a:gd name="T17" fmla="*/ 2440704 h 613317"/>
                <a:gd name="T18" fmla="*/ 10976 w 1406912"/>
                <a:gd name="T19" fmla="*/ 3286816 h 613317"/>
                <a:gd name="T20" fmla="*/ 12261 w 1406912"/>
                <a:gd name="T21" fmla="*/ 3547158 h 613317"/>
                <a:gd name="T22" fmla="*/ 12261 w 1406912"/>
                <a:gd name="T23" fmla="*/ 3482067 h 613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912"/>
                <a:gd name="T37" fmla="*/ 0 h 613317"/>
                <a:gd name="T38" fmla="*/ 1406912 w 1406912"/>
                <a:gd name="T39" fmla="*/ 613317 h 613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912" h="613317">
                  <a:moveTo>
                    <a:pt x="0" y="596589"/>
                  </a:moveTo>
                  <a:cubicBezTo>
                    <a:pt x="120804" y="569640"/>
                    <a:pt x="241609" y="542691"/>
                    <a:pt x="323385" y="496228"/>
                  </a:cubicBezTo>
                  <a:cubicBezTo>
                    <a:pt x="405161" y="449765"/>
                    <a:pt x="444191" y="384716"/>
                    <a:pt x="490654" y="317809"/>
                  </a:cubicBezTo>
                  <a:cubicBezTo>
                    <a:pt x="537117" y="250902"/>
                    <a:pt x="561278" y="146823"/>
                    <a:pt x="602166" y="94784"/>
                  </a:cubicBezTo>
                  <a:cubicBezTo>
                    <a:pt x="643054" y="42745"/>
                    <a:pt x="689517" y="11150"/>
                    <a:pt x="735980" y="5575"/>
                  </a:cubicBezTo>
                  <a:cubicBezTo>
                    <a:pt x="782443" y="0"/>
                    <a:pt x="841917" y="18585"/>
                    <a:pt x="880946" y="61331"/>
                  </a:cubicBezTo>
                  <a:cubicBezTo>
                    <a:pt x="919975" y="104077"/>
                    <a:pt x="947854" y="217448"/>
                    <a:pt x="970156" y="262053"/>
                  </a:cubicBezTo>
                  <a:cubicBezTo>
                    <a:pt x="992459" y="306658"/>
                    <a:pt x="999893" y="302941"/>
                    <a:pt x="1014761" y="328960"/>
                  </a:cubicBezTo>
                  <a:cubicBezTo>
                    <a:pt x="1029629" y="354979"/>
                    <a:pt x="1022195" y="379141"/>
                    <a:pt x="1059366" y="418170"/>
                  </a:cubicBezTo>
                  <a:cubicBezTo>
                    <a:pt x="1096537" y="457199"/>
                    <a:pt x="1183888" y="531541"/>
                    <a:pt x="1237785" y="563136"/>
                  </a:cubicBezTo>
                  <a:cubicBezTo>
                    <a:pt x="1291682" y="594731"/>
                    <a:pt x="1358590" y="602165"/>
                    <a:pt x="1382751" y="607741"/>
                  </a:cubicBezTo>
                  <a:cubicBezTo>
                    <a:pt x="1406912" y="613317"/>
                    <a:pt x="1388326" y="596589"/>
                    <a:pt x="1382751" y="596589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5638800" y="3505200"/>
              <a:ext cx="822960" cy="613317"/>
            </a:xfrm>
            <a:custGeom>
              <a:avLst/>
              <a:gdLst>
                <a:gd name="T0" fmla="*/ 0 w 1406912"/>
                <a:gd name="T1" fmla="*/ 596589 h 613317"/>
                <a:gd name="T2" fmla="*/ 12954 w 1406912"/>
                <a:gd name="T3" fmla="*/ 496228 h 613317"/>
                <a:gd name="T4" fmla="*/ 19654 w 1406912"/>
                <a:gd name="T5" fmla="*/ 317809 h 613317"/>
                <a:gd name="T6" fmla="*/ 24121 w 1406912"/>
                <a:gd name="T7" fmla="*/ 94784 h 613317"/>
                <a:gd name="T8" fmla="*/ 29481 w 1406912"/>
                <a:gd name="T9" fmla="*/ 5575 h 613317"/>
                <a:gd name="T10" fmla="*/ 35288 w 1406912"/>
                <a:gd name="T11" fmla="*/ 61331 h 613317"/>
                <a:gd name="T12" fmla="*/ 38861 w 1406912"/>
                <a:gd name="T13" fmla="*/ 262053 h 613317"/>
                <a:gd name="T14" fmla="*/ 40648 w 1406912"/>
                <a:gd name="T15" fmla="*/ 328960 h 613317"/>
                <a:gd name="T16" fmla="*/ 42434 w 1406912"/>
                <a:gd name="T17" fmla="*/ 418170 h 613317"/>
                <a:gd name="T18" fmla="*/ 49581 w 1406912"/>
                <a:gd name="T19" fmla="*/ 563136 h 613317"/>
                <a:gd name="T20" fmla="*/ 55388 w 1406912"/>
                <a:gd name="T21" fmla="*/ 607741 h 613317"/>
                <a:gd name="T22" fmla="*/ 55388 w 1406912"/>
                <a:gd name="T23" fmla="*/ 596589 h 6133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6912"/>
                <a:gd name="T37" fmla="*/ 0 h 613317"/>
                <a:gd name="T38" fmla="*/ 1406912 w 1406912"/>
                <a:gd name="T39" fmla="*/ 613317 h 6133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6912" h="613317">
                  <a:moveTo>
                    <a:pt x="0" y="596589"/>
                  </a:moveTo>
                  <a:cubicBezTo>
                    <a:pt x="120804" y="569640"/>
                    <a:pt x="241609" y="542691"/>
                    <a:pt x="323385" y="496228"/>
                  </a:cubicBezTo>
                  <a:cubicBezTo>
                    <a:pt x="405161" y="449765"/>
                    <a:pt x="444191" y="384716"/>
                    <a:pt x="490654" y="317809"/>
                  </a:cubicBezTo>
                  <a:cubicBezTo>
                    <a:pt x="537117" y="250902"/>
                    <a:pt x="561278" y="146823"/>
                    <a:pt x="602166" y="94784"/>
                  </a:cubicBezTo>
                  <a:cubicBezTo>
                    <a:pt x="643054" y="42745"/>
                    <a:pt x="689517" y="11150"/>
                    <a:pt x="735980" y="5575"/>
                  </a:cubicBezTo>
                  <a:cubicBezTo>
                    <a:pt x="782443" y="0"/>
                    <a:pt x="841917" y="18585"/>
                    <a:pt x="880946" y="61331"/>
                  </a:cubicBezTo>
                  <a:cubicBezTo>
                    <a:pt x="919975" y="104077"/>
                    <a:pt x="947854" y="217448"/>
                    <a:pt x="970156" y="262053"/>
                  </a:cubicBezTo>
                  <a:cubicBezTo>
                    <a:pt x="992459" y="306658"/>
                    <a:pt x="999893" y="302941"/>
                    <a:pt x="1014761" y="328960"/>
                  </a:cubicBezTo>
                  <a:cubicBezTo>
                    <a:pt x="1029629" y="354979"/>
                    <a:pt x="1022195" y="379141"/>
                    <a:pt x="1059366" y="418170"/>
                  </a:cubicBezTo>
                  <a:cubicBezTo>
                    <a:pt x="1096537" y="457199"/>
                    <a:pt x="1183888" y="531541"/>
                    <a:pt x="1237785" y="563136"/>
                  </a:cubicBezTo>
                  <a:cubicBezTo>
                    <a:pt x="1291682" y="594731"/>
                    <a:pt x="1358590" y="602165"/>
                    <a:pt x="1382751" y="607741"/>
                  </a:cubicBezTo>
                  <a:cubicBezTo>
                    <a:pt x="1406912" y="613317"/>
                    <a:pt x="1388326" y="596589"/>
                    <a:pt x="1382751" y="596589"/>
                  </a:cubicBezTo>
                </a:path>
              </a:pathLst>
            </a:cu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6416" y="2113002"/>
            <a:ext cx="4728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may visualize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mixture (DM) as a collection of probability hills in multinomial space.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6416" y="3886200"/>
            <a:ext cx="3966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one knows how to construct a DM prior from first principles.    So we invert the problem….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416" y="5071646"/>
            <a:ext cx="35859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a set of properly aligned columns, what is the maximum-likelihood DM?</a:t>
            </a:r>
          </a:p>
        </p:txBody>
      </p:sp>
    </p:spTree>
    <p:extLst>
      <p:ext uri="{BB962C8B-B14F-4D97-AF65-F5344CB8AC3E}">
        <p14:creationId xmlns:p14="http://schemas.microsoft.com/office/powerpoint/2010/main" val="4074926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055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in High-Dimensional Space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13784" y="834788"/>
            <a:ext cx="7909412" cy="1359932"/>
            <a:chOff x="514030" y="887968"/>
            <a:chExt cx="7909412" cy="1359932"/>
          </a:xfrm>
        </p:grpSpPr>
        <p:sp>
          <p:nvSpPr>
            <p:cNvPr id="3" name="TextBox 2"/>
            <p:cNvSpPr txBox="1"/>
            <p:nvPr/>
          </p:nvSpPr>
          <p:spPr>
            <a:xfrm>
              <a:off x="514030" y="983158"/>
              <a:ext cx="3399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Smooth and simple landscapes</a:t>
              </a:r>
              <a:endPara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0199" y="887968"/>
              <a:ext cx="1813243" cy="1359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41102" y="1383268"/>
              <a:ext cx="3999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Relatively easy and fast to find optimum.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1102" y="1752600"/>
              <a:ext cx="4793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Algorithms</a:t>
              </a: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Newton’s method; gradient descent.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3784" y="3920503"/>
            <a:ext cx="8470780" cy="2100945"/>
            <a:chOff x="507733" y="3852544"/>
            <a:chExt cx="8470780" cy="2100945"/>
          </a:xfrm>
        </p:grpSpPr>
        <p:sp>
          <p:nvSpPr>
            <p:cNvPr id="5" name="TextBox 4"/>
            <p:cNvSpPr txBox="1"/>
            <p:nvPr/>
          </p:nvSpPr>
          <p:spPr>
            <a:xfrm>
              <a:off x="507733" y="3852544"/>
              <a:ext cx="35922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Rough but correlated landscapes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5051" y="4252654"/>
              <a:ext cx="4239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Difficult to find provably optimum solution.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5051" y="4621986"/>
              <a:ext cx="4223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Fairly effective heuristic methods available.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5051" y="4991318"/>
              <a:ext cx="5410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Algorithms</a:t>
              </a: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Simulated annealing; EM; </a:t>
              </a:r>
              <a:r>
                <a:rPr lang="en-US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Gibbs sampling</a:t>
              </a: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6271" y="5376039"/>
              <a:ext cx="2694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Difficulties:  Local optima.</a:t>
              </a: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4635" y="3906774"/>
              <a:ext cx="2923878" cy="20467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076553" y="4168195"/>
              <a:ext cx="5334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3784" y="2455197"/>
            <a:ext cx="7961309" cy="1533756"/>
            <a:chOff x="513784" y="2500755"/>
            <a:chExt cx="7961309" cy="1533756"/>
          </a:xfrm>
        </p:grpSpPr>
        <p:sp>
          <p:nvSpPr>
            <p:cNvPr id="4" name="TextBox 3"/>
            <p:cNvSpPr txBox="1"/>
            <p:nvPr/>
          </p:nvSpPr>
          <p:spPr>
            <a:xfrm>
              <a:off x="513784" y="2500755"/>
              <a:ext cx="22616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Random landscapes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1102" y="2895600"/>
              <a:ext cx="3628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Finding optimal solution intractable.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1102" y="3264932"/>
              <a:ext cx="3748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u="sng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Algorithms</a:t>
              </a:r>
              <a:r>
                <a:rPr lang="en-US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 Brute force enumeration.</a:t>
              </a:r>
            </a:p>
          </p:txBody>
        </p: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549" y="2627971"/>
              <a:ext cx="1916544" cy="1406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32" y="6034127"/>
            <a:ext cx="8370533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1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57" y="1752600"/>
            <a:ext cx="4957869" cy="36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228600"/>
            <a:ext cx="5057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Multiple Alignment?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0321" y="5638800"/>
            <a:ext cx="4884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 and American bombers, WWII</a:t>
            </a:r>
          </a:p>
        </p:txBody>
      </p:sp>
    </p:spTree>
    <p:extLst>
      <p:ext uri="{BB962C8B-B14F-4D97-AF65-F5344CB8AC3E}">
        <p14:creationId xmlns:p14="http://schemas.microsoft.com/office/powerpoint/2010/main" val="2217951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Gibbs Sampling for </a:t>
            </a:r>
            <a:r>
              <a:rPr lang="en-US" sz="3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676400"/>
                <a:ext cx="853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</a:t>
                </a:r>
                <a:r>
                  <a:rPr lang="en-US" sz="24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-component DM maximizing the likelihood of the data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76400"/>
                <a:ext cx="8534400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143" t="-10526" r="-28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1179863"/>
            <a:ext cx="63503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A large set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multiple-alignment columns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309069"/>
            <a:ext cx="1632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28698" y="2832289"/>
            <a:ext cx="7239003" cy="2476557"/>
            <a:chOff x="1066797" y="3205981"/>
            <a:chExt cx="7239003" cy="2476557"/>
          </a:xfrm>
        </p:grpSpPr>
        <p:sp>
          <p:nvSpPr>
            <p:cNvPr id="6" name="TextBox 5"/>
            <p:cNvSpPr txBox="1"/>
            <p:nvPr/>
          </p:nvSpPr>
          <p:spPr>
            <a:xfrm>
              <a:off x="1066797" y="3205981"/>
              <a:ext cx="5760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 Initialize:  Assign columns to components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66797" y="3754501"/>
                  <a:ext cx="7239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2)  Derive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α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a14:m>
                  <a:r>
                    <a: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for each component from its columns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797" y="3754501"/>
                  <a:ext cx="7239003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48" t="-18667" r="-253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1066800" y="4303021"/>
              <a:ext cx="7239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3)  In turn, sample columns into new components, using    </a:t>
              </a: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iiii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probabilities proportional to implied likelihoods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66797" y="5220873"/>
              <a:ext cx="13999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4)  Iterate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47800" y="5765033"/>
            <a:ext cx="6248400" cy="418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But:   How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components </a:t>
            </a:r>
            <a:r>
              <a:rPr lang="en-US" sz="2000" noProof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hould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here 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6358" y="6301110"/>
            <a:ext cx="4271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Ye, X., 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 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Biol.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:941-954.</a:t>
            </a:r>
          </a:p>
        </p:txBody>
      </p:sp>
    </p:spTree>
    <p:extLst>
      <p:ext uri="{BB962C8B-B14F-4D97-AF65-F5344CB8AC3E}">
        <p14:creationId xmlns:p14="http://schemas.microsoft.com/office/powerpoint/2010/main" val="3366924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572000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7"/>
          <p:cNvSpPr txBox="1">
            <a:spLocks noChangeArrowheads="1"/>
          </p:cNvSpPr>
          <p:nvPr/>
        </p:nvSpPr>
        <p:spPr bwMode="auto">
          <a:xfrm>
            <a:off x="914400" y="457200"/>
            <a:ext cx="74589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060"/>
                </a:solidFill>
              </a:rPr>
              <a:t>A model that is too simple </a:t>
            </a:r>
            <a:r>
              <a:rPr lang="en-US" dirty="0" err="1">
                <a:solidFill>
                  <a:srgbClr val="002060"/>
                </a:solidFill>
              </a:rPr>
              <a:t>underfits</a:t>
            </a:r>
            <a:r>
              <a:rPr lang="en-US" dirty="0">
                <a:solidFill>
                  <a:srgbClr val="002060"/>
                </a:solidFill>
              </a:rPr>
              <a:t> the data</a:t>
            </a: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1600200" y="6019800"/>
            <a:ext cx="61928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From: “A tutorial introduction to the minimum description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           length principle” by Peter Gr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ü</a:t>
            </a:r>
            <a:r>
              <a:rPr lang="en-US" sz="2000">
                <a:solidFill>
                  <a:srgbClr val="000000"/>
                </a:solidFill>
              </a:rPr>
              <a:t>nwald </a:t>
            </a: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6080125" y="11620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5334000" y="2209800"/>
            <a:ext cx="35972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 simple model, i.e. one with few parameters, will have low complexity but will not fit the data well.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66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600200"/>
            <a:ext cx="3946525" cy="4114800"/>
          </a:xfrm>
          <a:noFill/>
        </p:spPr>
      </p:pic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990600" y="381000"/>
            <a:ext cx="7572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2060"/>
                </a:solidFill>
              </a:rPr>
              <a:t>A model that is too complex </a:t>
            </a:r>
            <a:r>
              <a:rPr lang="en-US" dirty="0" err="1">
                <a:solidFill>
                  <a:srgbClr val="002060"/>
                </a:solidFill>
              </a:rPr>
              <a:t>overfits</a:t>
            </a:r>
            <a:r>
              <a:rPr lang="en-US" dirty="0">
                <a:solidFill>
                  <a:srgbClr val="002060"/>
                </a:solidFill>
              </a:rPr>
              <a:t> the data</a:t>
            </a: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5486400" y="2895600"/>
            <a:ext cx="320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400" dirty="0"/>
              <a:t>A complex model will fit the data well, but is itself long to describe.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1791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4" y="1178603"/>
            <a:ext cx="4579938" cy="467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272074" y="290355"/>
            <a:ext cx="8585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2060"/>
                </a:solidFill>
              </a:rPr>
              <a:t>A model with an appropriate number of parameters</a:t>
            </a:r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4852012" y="2514600"/>
            <a:ext cx="4114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Everything should be made as simple as possible, but not simpler.  – Albert Einstein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A model should be as detailed as the data will support, but no more so.  – MDL principle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154089"/>
            <a:ext cx="8169348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58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363" y="0"/>
            <a:ext cx="7086600" cy="936171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The Optimal Number of </a:t>
            </a:r>
            <a:r>
              <a:rPr lang="en-US" sz="2800" dirty="0" err="1">
                <a:solidFill>
                  <a:srgbClr val="002060"/>
                </a:solidFill>
              </a:rPr>
              <a:t>Dirichlet</a:t>
            </a:r>
            <a:r>
              <a:rPr lang="en-US" sz="2800" dirty="0">
                <a:solidFill>
                  <a:srgbClr val="002060"/>
                </a:solidFill>
              </a:rPr>
              <a:t> Components </a:t>
            </a:r>
            <a:r>
              <a:rPr lang="en-US" sz="2400" dirty="0">
                <a:solidFill>
                  <a:srgbClr val="002060"/>
                </a:solidFill>
              </a:rPr>
              <a:t>(estimated using Gibbs sampling algorithm)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90600"/>
            <a:ext cx="8240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/>
              <a:t>Data set</a:t>
            </a:r>
            <a:r>
              <a:rPr lang="en-US" sz="2000" dirty="0"/>
              <a:t>:  “</a:t>
            </a:r>
            <a:r>
              <a:rPr lang="en-US" sz="2000" b="1" dirty="0">
                <a:solidFill>
                  <a:srgbClr val="0070C0"/>
                </a:solidFill>
              </a:rPr>
              <a:t>diverse-1216-uw</a:t>
            </a:r>
            <a:r>
              <a:rPr lang="en-US" sz="2000" dirty="0"/>
              <a:t>”, containing 315,585 columns with an average of 76.0 amino acids per column, from:   </a:t>
            </a:r>
            <a:r>
              <a:rPr lang="en-US" sz="1600" dirty="0">
                <a:solidFill>
                  <a:srgbClr val="C00000"/>
                </a:solidFill>
              </a:rPr>
              <a:t>https://compbio.soe.ucsc.edu/dirichlets/index.html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6313714"/>
            <a:ext cx="434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Ye, X.,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et al.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(2011) 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J. </a:t>
            </a:r>
            <a:r>
              <a:rPr kumimoji="0" lang="en-US" sz="1600" b="0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Comput</a:t>
            </a:r>
            <a:r>
              <a:rPr kumimoji="0" lang="en-US" sz="16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. Biol.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18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:941-954.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9460" y="2057400"/>
            <a:ext cx="25468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Decrease in total description length:    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828800"/>
            <a:ext cx="5892261" cy="442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8578" y="2920031"/>
            <a:ext cx="190789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</a:rPr>
              <a:t>1.0654 bits/</a:t>
            </a:r>
            <a:r>
              <a:rPr lang="en-US" sz="2200" dirty="0" err="1">
                <a:solidFill>
                  <a:srgbClr val="C00000"/>
                </a:solidFill>
              </a:rPr>
              <a:t>a.a</a:t>
            </a:r>
            <a:r>
              <a:rPr lang="en-US" sz="22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49460" y="3369247"/>
            <a:ext cx="2590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using a 35-component </a:t>
            </a:r>
            <a:r>
              <a:rPr lang="en-US" sz="2100" dirty="0" err="1"/>
              <a:t>Dirichlet</a:t>
            </a:r>
            <a:r>
              <a:rPr lang="en-US" sz="2100" dirty="0"/>
              <a:t> mixture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98929" y="4724400"/>
            <a:ext cx="2647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Problem</a:t>
            </a:r>
            <a:r>
              <a:rPr lang="en-US" dirty="0">
                <a:solidFill>
                  <a:srgbClr val="C00000"/>
                </a:solidFill>
              </a:rPr>
              <a:t>:  How effective is the algorithm at finding a maximum-likelihood DM?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8364" y="2803406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Solution found by EM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7848600" y="6313714"/>
            <a:ext cx="457200" cy="696686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391400" y="5943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920696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18" y="76199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375" y="1934003"/>
            <a:ext cx="57538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generalizes the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to infinitely many dimensions, as a model of component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375" y="1057567"/>
            <a:ext cx="5866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DP models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an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underlying distribution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 unknown and unbounded number of components.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16305" y="969138"/>
            <a:ext cx="2150181" cy="1929729"/>
            <a:chOff x="2887705" y="3476160"/>
            <a:chExt cx="3296301" cy="320586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875314" y="4038600"/>
              <a:ext cx="1230086" cy="1219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426548" y="5257800"/>
              <a:ext cx="1681029" cy="533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26548" y="4038600"/>
              <a:ext cx="448766" cy="1752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72743" y="4642500"/>
              <a:ext cx="1111263" cy="562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(0,1,0)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5394" y="3476160"/>
              <a:ext cx="1111263" cy="562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(0,0,1)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95299" y="6119580"/>
              <a:ext cx="1111263" cy="562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(1,0,0)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897086" y="5257800"/>
              <a:ext cx="21227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3867420" y="3505200"/>
              <a:ext cx="29666" cy="1752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887705" y="5257800"/>
              <a:ext cx="1009381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480212" y="2373782"/>
            <a:ext cx="116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weights</a:t>
            </a:r>
          </a:p>
        </p:txBody>
      </p:sp>
    </p:spTree>
    <p:extLst>
      <p:ext uri="{BB962C8B-B14F-4D97-AF65-F5344CB8AC3E}">
        <p14:creationId xmlns:p14="http://schemas.microsoft.com/office/powerpoint/2010/main" val="2121709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18" y="76199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375" y="1934003"/>
            <a:ext cx="57538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generalizes the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distribution to infinitely many dimensions, as a model of component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0375" y="3272119"/>
            <a:ext cx="259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DP is specified by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1906" y="3839462"/>
            <a:ext cx="7800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prior </a:t>
            </a:r>
            <a:r>
              <a:rPr lang="en-US" sz="2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parameters of the underlying distribution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375" y="1057567"/>
            <a:ext cx="5866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DP models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mixtures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an </a:t>
            </a:r>
            <a:r>
              <a:rPr 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underlying distribution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 unknown and unbounded number of components.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906" y="4299094"/>
            <a:ext cx="7571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parameter </a:t>
            </a:r>
            <a:r>
              <a:rPr lang="el-GR" sz="2200" dirty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γ</a:t>
            </a:r>
            <a:r>
              <a:rPr lang="en-US" sz="2200" dirty="0">
                <a:solidFill>
                  <a:srgbClr val="C0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 defining a prior for the component weights</a:t>
            </a:r>
            <a:endParaRPr lang="en-US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589" y="5380221"/>
            <a:ext cx="7906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smaller </a:t>
            </a:r>
            <a:r>
              <a:rPr lang="el-GR" sz="20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γ</a:t>
            </a:r>
            <a:r>
              <a:rPr lang="en-US" sz="2000" dirty="0"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, the greater the concentration of weight in a few components.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3618" y="6036582"/>
            <a:ext cx="40085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Antoniak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C.E. (1974) 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Ann. Stat. 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:1152-1174.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16305" y="969138"/>
            <a:ext cx="2150181" cy="1929729"/>
            <a:chOff x="2887705" y="3476160"/>
            <a:chExt cx="3296301" cy="320586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875314" y="4038600"/>
              <a:ext cx="1230086" cy="1219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426548" y="5257800"/>
              <a:ext cx="1681029" cy="533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26548" y="4038600"/>
              <a:ext cx="448766" cy="1752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072743" y="4642500"/>
              <a:ext cx="1111263" cy="562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(0,1,0)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65394" y="3476160"/>
              <a:ext cx="1111263" cy="562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(0,0,1)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95299" y="6119580"/>
              <a:ext cx="1111263" cy="562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(1,0,0)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897086" y="5257800"/>
              <a:ext cx="212271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 flipV="1">
              <a:off x="3867420" y="3505200"/>
              <a:ext cx="29666" cy="1752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887705" y="5257800"/>
              <a:ext cx="1009381" cy="1143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480212" y="2373782"/>
            <a:ext cx="1163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 weights</a:t>
            </a:r>
          </a:p>
        </p:txBody>
      </p:sp>
    </p:spTree>
    <p:extLst>
      <p:ext uri="{BB962C8B-B14F-4D97-AF65-F5344CB8AC3E}">
        <p14:creationId xmlns:p14="http://schemas.microsoft.com/office/powerpoint/2010/main" val="860282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9323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Chinese Restaurant Process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5117" y="979864"/>
            <a:ext cx="8801101" cy="1925997"/>
            <a:chOff x="220351" y="824081"/>
            <a:chExt cx="8801101" cy="1925997"/>
          </a:xfrm>
        </p:grpSpPr>
        <p:sp>
          <p:nvSpPr>
            <p:cNvPr id="3" name="TextBox 2"/>
            <p:cNvSpPr txBox="1"/>
            <p:nvPr/>
          </p:nvSpPr>
          <p:spPr>
            <a:xfrm>
              <a:off x="220351" y="824081"/>
              <a:ext cx="8801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restaurant with infinitely many tables, which can each seat infinitely many people.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0351" y="1194150"/>
              <a:ext cx="68199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 people enter, they sit at tables randomly, but prefer company: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2730" y="1631006"/>
              <a:ext cx="77106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They choose occupied tables with probability proportional to the number of people already seated there;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2349968"/>
              <a:ext cx="76155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They choose a new, unoccupied table, with probability proportional to </a:t>
              </a:r>
              <a:r>
                <a:rPr lang="el-GR" sz="2000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rPr>
                <a:t>γ</a:t>
              </a:r>
              <a:r>
                <a:rPr lang="en-US" sz="2000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rPr>
                <a:t>.</a:t>
              </a:r>
              <a:endPara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353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9323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Chinese Restaurant Process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75117" y="979864"/>
            <a:ext cx="8801101" cy="1925997"/>
            <a:chOff x="220351" y="824081"/>
            <a:chExt cx="8801101" cy="1925997"/>
          </a:xfrm>
        </p:grpSpPr>
        <p:sp>
          <p:nvSpPr>
            <p:cNvPr id="3" name="TextBox 2"/>
            <p:cNvSpPr txBox="1"/>
            <p:nvPr/>
          </p:nvSpPr>
          <p:spPr>
            <a:xfrm>
              <a:off x="220351" y="824081"/>
              <a:ext cx="88011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restaurant with infinitely many tables, which can each seat infinitely many people.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0351" y="1194150"/>
              <a:ext cx="68199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 people enter, they sit at tables randomly, but prefer company: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42730" y="1631006"/>
              <a:ext cx="77106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They choose occupied tables with probability proportional to the number of people already seated there;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7200" y="2349968"/>
              <a:ext cx="76155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They choose a new, unoccupied table, with probability proportional to </a:t>
              </a:r>
              <a:r>
                <a:rPr lang="el-GR" sz="2000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rPr>
                <a:t>γ</a:t>
              </a:r>
              <a:r>
                <a:rPr lang="en-US" sz="2000" dirty="0">
                  <a:solidFill>
                    <a:schemeClr val="accent2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rPr>
                <a:t>.</a:t>
              </a:r>
              <a:endParaRPr lang="en-US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70712" y="6000561"/>
            <a:ext cx="3773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Ferguson, T.S. (1973) 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Ann. Stat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:209-230.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63586" y="3275930"/>
            <a:ext cx="5288139" cy="2238247"/>
            <a:chOff x="1509447" y="3277381"/>
            <a:chExt cx="5288139" cy="22382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517371" y="3277381"/>
                  <a:ext cx="52802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u="sng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Example</a:t>
                  </a:r>
                  <a:r>
                    <a:rPr lang="en-US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     8 people already seated; </a:t>
                  </a:r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</m:oMath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7371" y="3277381"/>
                  <a:ext cx="5280215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155" t="-7576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" name="Group 21"/>
            <p:cNvGrpSpPr/>
            <p:nvPr/>
          </p:nvGrpSpPr>
          <p:grpSpPr>
            <a:xfrm>
              <a:off x="3117571" y="3980168"/>
              <a:ext cx="967014" cy="862827"/>
              <a:chOff x="3117571" y="3980168"/>
              <a:chExt cx="967014" cy="862827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263621" y="4180140"/>
                <a:ext cx="685800" cy="66285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02" name="Picture 6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7571" y="4616859"/>
                <a:ext cx="146050" cy="15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8535" y="4616859"/>
                <a:ext cx="146050" cy="15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8" name="Picture 1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3496" y="3980168"/>
                <a:ext cx="146050" cy="15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Oval 17"/>
            <p:cNvSpPr/>
            <p:nvPr/>
          </p:nvSpPr>
          <p:spPr>
            <a:xfrm>
              <a:off x="5549621" y="4175199"/>
              <a:ext cx="685800" cy="672740"/>
            </a:xfrm>
            <a:prstGeom prst="ellipse">
              <a:avLst/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260110" y="3980168"/>
              <a:ext cx="1002898" cy="954191"/>
              <a:chOff x="4260110" y="3980168"/>
              <a:chExt cx="1002898" cy="95419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406160" y="4789335"/>
                <a:ext cx="121551" cy="13129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107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2678" y="4775609"/>
                <a:ext cx="146050" cy="15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09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6479" y="3980168"/>
                <a:ext cx="146050" cy="15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10" name="Picture 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0110" y="4260516"/>
                <a:ext cx="146050" cy="15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11" name="Picture 1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6892" y="4170255"/>
                <a:ext cx="712787" cy="682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13" name="Picture 1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16958" y="4260516"/>
                <a:ext cx="146050" cy="158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509447" y="5115518"/>
              <a:ext cx="4725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Probability:           0.3             0.5            0.2</a:t>
              </a: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383" y="3368018"/>
            <a:ext cx="3086722" cy="20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73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5972" y="1078281"/>
                <a:ext cx="5971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sampling a column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solidFill>
                          <a:schemeClr val="accent2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sz="2400" u="sng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into a component</a:t>
                </a:r>
                <a:r>
                  <a:rPr lang="en-US" sz="2400" dirty="0">
                    <a:solidFill>
                      <a:schemeClr val="accent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72" y="1078281"/>
                <a:ext cx="5971122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53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5320" y="1641973"/>
                <a:ext cx="7543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was the only column in its old component, abolish that component.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" y="1641973"/>
                <a:ext cx="7543800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88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55320" y="2091413"/>
                <a:ext cx="726559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seed a new component, with probability proportional to </a:t>
                </a:r>
                <a:r>
                  <a:rPr lang="el-GR" sz="20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γ</a:t>
                </a:r>
                <a:r>
                  <a:rPr lang="en-US" sz="2000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" y="2091413"/>
                <a:ext cx="7265598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924" t="-7576" r="-75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3795" y="204790"/>
            <a:ext cx="8534400" cy="616396"/>
          </a:xfrm>
        </p:spPr>
        <p:txBody>
          <a:bodyPr>
            <a:noAutofit/>
          </a:bodyPr>
          <a:lstStyle/>
          <a:p>
            <a:r>
              <a:rPr lang="en-US" sz="3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3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-Process Modifications to Gibbs Sampling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3795" y="5121561"/>
            <a:ext cx="668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calculate </a:t>
            </a:r>
            <a:r>
              <a:rPr lang="en-US" sz="2400" u="sng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2400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parameters for the component</a:t>
            </a:r>
            <a:r>
              <a:rPr 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800" y="5676956"/>
                <a:ext cx="75389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Sample from the posterior implied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component’s columns.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676956"/>
                <a:ext cx="7538972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890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299441" y="2667000"/>
            <a:ext cx="8179321" cy="2062215"/>
            <a:chOff x="348190" y="2443421"/>
            <a:chExt cx="8179321" cy="2062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48190" y="2443421"/>
                  <a:ext cx="6594498" cy="9924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Prob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component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𝑘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     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sSub>
                          <m:sSubPr>
                            <m:ctrlPr>
                              <a:rPr lang="en-US" sz="20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Γ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e>
                            </m:d>
                          </m:den>
                        </m:f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nary>
                          <m:naryPr>
                            <m:chr m:val="∏"/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20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Γ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l-GR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Γ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den>
                            </m:f>
                          </m:e>
                        </m:nary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en-US" sz="20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190" y="2443421"/>
                  <a:ext cx="6594498" cy="99245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27680" y="2464117"/>
              <a:ext cx="999831" cy="95105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8190" y="3511902"/>
              <a:ext cx="6511092" cy="99373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70949" y="3661267"/>
              <a:ext cx="713294" cy="69500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992457" y="6329499"/>
            <a:ext cx="4652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Nguyen, V.-A., 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(2013) 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Biol. 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:1-18</a:t>
            </a:r>
            <a:r>
              <a:rPr lang="en-US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6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1" y="914400"/>
            <a:ext cx="5238750" cy="2943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743200"/>
            <a:ext cx="4286250" cy="2867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152400"/>
            <a:ext cx="4629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Eagle Pub, Cambridge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9625" y="569050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Graffiti on ceiling, written by members of the RAF and the US 8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Airforce</a:t>
            </a:r>
          </a:p>
        </p:txBody>
      </p:sp>
    </p:spTree>
    <p:extLst>
      <p:ext uri="{BB962C8B-B14F-4D97-AF65-F5344CB8AC3E}">
        <p14:creationId xmlns:p14="http://schemas.microsoft.com/office/powerpoint/2010/main" val="41913455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720572" y="0"/>
                <a:ext cx="7620000" cy="944562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Decrease in Total Description Length as a Function of DP-Sampler Iteration  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β</m:t>
                    </m:r>
                    <m:r>
                      <a:rPr lang="el-GR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=400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γ</m:t>
                    </m:r>
                    <m:r>
                      <a:rPr lang="el-GR" sz="2800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=100)</m:t>
                    </m:r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20572" y="0"/>
                <a:ext cx="7620000" cy="944562"/>
              </a:xfrm>
              <a:blipFill rotWithShape="1">
                <a:blip r:embed="rId2"/>
                <a:stretch>
                  <a:fillRect l="-480" t="-6452" r="-2160" b="-1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60246"/>
            <a:ext cx="7232344" cy="5545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8890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579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Components, and Number Supported by the MDL Principle, as a Function of DP-Sampler Iteration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13" y="1143000"/>
            <a:ext cx="7078057" cy="5461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636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84567"/>
            <a:ext cx="6866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Topographic Map of the Big Island of Hawai’i</a:t>
            </a:r>
          </a:p>
        </p:txBody>
      </p:sp>
      <p:grpSp>
        <p:nvGrpSpPr>
          <p:cNvPr id="1031" name="Group 1030"/>
          <p:cNvGrpSpPr/>
          <p:nvPr/>
        </p:nvGrpSpPr>
        <p:grpSpPr>
          <a:xfrm>
            <a:off x="1828800" y="1219200"/>
            <a:ext cx="5659546" cy="5391727"/>
            <a:chOff x="1349741" y="990600"/>
            <a:chExt cx="5659546" cy="5391727"/>
          </a:xfrm>
        </p:grpSpPr>
        <p:pic>
          <p:nvPicPr>
            <p:cNvPr id="1026" name="Picture 2" descr="http://2.bp.blogspot.com/-WAFwSdxFV-E/UUDsyE3dQOI/AAAAAAAAACI/PFKQO8_DhdQ/s1600/topo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1163" y="1316396"/>
              <a:ext cx="4114800" cy="492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4602363" y="1544996"/>
              <a:ext cx="1752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44963" y="5735996"/>
              <a:ext cx="42672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44963" y="990600"/>
              <a:ext cx="4267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316672" y="1285807"/>
              <a:ext cx="317716" cy="45243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91571" y="1233722"/>
              <a:ext cx="317716" cy="452431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5539" y="1611618"/>
              <a:ext cx="12554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Mauna Kea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49741" y="2300180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Hualalai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8492" y="1059804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Kohala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80072" y="4609580"/>
              <a:ext cx="124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Mauna Loa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31635" y="4886128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Kilauea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>
            <a:xfrm flipH="1" flipV="1">
              <a:off x="4964701" y="4178589"/>
              <a:ext cx="1518340" cy="70753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1980334" y="3910453"/>
              <a:ext cx="2058266" cy="72680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378669" y="1957153"/>
              <a:ext cx="1315364" cy="84986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2" idx="2"/>
            </p:cNvCxnSpPr>
            <p:nvPr/>
          </p:nvCxnSpPr>
          <p:spPr>
            <a:xfrm>
              <a:off x="2294250" y="1429136"/>
              <a:ext cx="1378222" cy="54124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803117" y="2654760"/>
              <a:ext cx="1378222" cy="54124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4954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eology.com/state-map/maps/pennsylvania-physical-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1" y="1447800"/>
            <a:ext cx="7968028" cy="441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7399" y="228600"/>
            <a:ext cx="5132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Topographic Map of Pennsylvania</a:t>
            </a:r>
          </a:p>
        </p:txBody>
      </p:sp>
    </p:spTree>
    <p:extLst>
      <p:ext uri="{BB962C8B-B14F-4D97-AF65-F5344CB8AC3E}">
        <p14:creationId xmlns:p14="http://schemas.microsoft.com/office/powerpoint/2010/main" val="3510912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Visualizing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Mixture Components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8305800" cy="3445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990600"/>
            <a:ext cx="3312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Reorder the amino acids: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79079" y="975210"/>
            <a:ext cx="468429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RKQEDNHWYFMLIVCTSAGP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1828800"/>
                <a:ext cx="8229600" cy="916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Represent the target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 amino acid by a symbol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its implied log-odds score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log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/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follows: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828800"/>
                <a:ext cx="8229600" cy="916918"/>
              </a:xfrm>
              <a:prstGeom prst="rect">
                <a:avLst/>
              </a:prstGeom>
              <a:blipFill rotWithShape="0">
                <a:blip r:embed="rId3"/>
                <a:stretch>
                  <a:fillRect l="-1185" t="-5333" b="-1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74109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457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Reordered Subset of a 134-Component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Mixture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85800"/>
            <a:ext cx="582152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058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6095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Topography of Amino Acid Multinomial Space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4800600" cy="592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1404257"/>
            <a:ext cx="1532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1989032"/>
            <a:ext cx="2358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ridge</a:t>
            </a:r>
          </a:p>
        </p:txBody>
      </p:sp>
    </p:spTree>
    <p:extLst>
      <p:ext uri="{BB962C8B-B14F-4D97-AF65-F5344CB8AC3E}">
        <p14:creationId xmlns:p14="http://schemas.microsoft.com/office/powerpoint/2010/main" val="10017872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65314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Section of the Main Ridge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762000"/>
            <a:ext cx="5867400" cy="570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1934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609600"/>
          </a:xfrm>
        </p:spPr>
        <p:txBody>
          <a:bodyPr>
            <a:noAutofit/>
          </a:bodyPr>
          <a:lstStyle/>
          <a:p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B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Hydrophylic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Positions Favoring Glycine or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Proline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5486400" cy="55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0789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4484"/>
            <a:ext cx="8229600" cy="627516"/>
          </a:xfrm>
        </p:spPr>
        <p:txBody>
          <a:bodyPr>
            <a:normAutofit/>
          </a:bodyPr>
          <a:lstStyle/>
          <a:p>
            <a:r>
              <a:rPr lang="en-US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Positions Favoring Single Amino Acids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891087" cy="5529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68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21" y="914400"/>
            <a:ext cx="5238750" cy="2943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743200"/>
            <a:ext cx="4286250" cy="2867025"/>
          </a:xfrm>
          <a:prstGeom prst="rect">
            <a:avLst/>
          </a:prstGeom>
        </p:spPr>
      </p:pic>
      <p:pic>
        <p:nvPicPr>
          <p:cNvPr id="2050" name="Picture 2" descr="Image result for cambridge eagle pu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965325" cy="21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152400"/>
            <a:ext cx="4629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Eagle Pub, Cambridge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19625" y="569050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Graffiti on ceiling, written by members of the RAF and the US 8</a:t>
            </a:r>
            <a:r>
              <a:rPr lang="en-US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Airforce</a:t>
            </a:r>
          </a:p>
        </p:txBody>
      </p:sp>
    </p:spTree>
    <p:extLst>
      <p:ext uri="{BB962C8B-B14F-4D97-AF65-F5344CB8AC3E}">
        <p14:creationId xmlns:p14="http://schemas.microsoft.com/office/powerpoint/2010/main" val="125596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519" y="0"/>
            <a:ext cx="8686800" cy="990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Tradeoff Between Number of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Dirichlet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Components and Decrease in Total Description Length per Amino Acid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4421"/>
            <a:ext cx="6469039" cy="528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8000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6944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Center for Biotechnology Information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4309" y="2287859"/>
            <a:ext cx="20102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5615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Maryland, College Park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4309" y="5029200"/>
            <a:ext cx="35477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Viet-An Nguyen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Jordan Boyd-Graber</a:t>
            </a:r>
          </a:p>
        </p:txBody>
      </p:sp>
    </p:spTree>
    <p:extLst>
      <p:ext uri="{BB962C8B-B14F-4D97-AF65-F5344CB8AC3E}">
        <p14:creationId xmlns:p14="http://schemas.microsoft.com/office/powerpoint/2010/main" val="346167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57200"/>
            <a:ext cx="6391275" cy="50448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16832" y="5791200"/>
            <a:ext cx="5300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military cemetery, Cambridge, England</a:t>
            </a:r>
          </a:p>
        </p:txBody>
      </p:sp>
    </p:spTree>
    <p:extLst>
      <p:ext uri="{BB962C8B-B14F-4D97-AF65-F5344CB8AC3E}">
        <p14:creationId xmlns:p14="http://schemas.microsoft.com/office/powerpoint/2010/main" val="3670840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62" y="2057400"/>
            <a:ext cx="6632600" cy="3316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0931" y="381000"/>
            <a:ext cx="6378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portion of a multiple alignment</a:t>
            </a:r>
          </a:p>
        </p:txBody>
      </p:sp>
    </p:spTree>
    <p:extLst>
      <p:ext uri="{BB962C8B-B14F-4D97-AF65-F5344CB8AC3E}">
        <p14:creationId xmlns:p14="http://schemas.microsoft.com/office/powerpoint/2010/main" val="344942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Motivational Problem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1500" y="16002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should one score the alignment of a single letter to a column of letters from a multiple alignment?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11724" y="3276600"/>
            <a:ext cx="44435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7677" y="5486400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0358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225" y="110165"/>
            <a:ext cx="76200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Pairwise Substitution Scores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790769"/>
            <a:ext cx="5410200" cy="41238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A   4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R  -1  5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N  -2  0  6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D  -2 -2  1  6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C   0 -3 -3 -3  9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Q  -1  1  0  0 -3  5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E  -1  0  0  2 -4  2  5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G   0 -2  0 -1 -3 -2 -2  6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H  -2  0  1 -1 -3  0  0 -2  8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I  -1 -3 -3 -3 -1 -3 -3 -4 -3  4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L  -1 -2 -3 -4 -1 -2 -3 -4 -3  2  4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K  -1  2  0 -1 -3  1  1 -2 -1 -3 -2  5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M  -1 -1 -2 -3 -1  0 -2 -3 -2  1  2 -1  5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F  -2 -3 -3 -3 -2 -3 -3 -3 -1  0  0 -3  0  6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P  -1 -2 -2 -1 -3 -1 -1 -2 -2 -3 -3 -1 -2 -4  7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S   1 -1  1  0 -1  0  0  0 -1 -2 -2  0 -1 -2 -1  4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T   0 -1  0 -1 -1 -1 -1 -2 -2 -1 -1 -1 -1 -2 -1  1  5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W  -3 -3 -4 -4 -2 -2 -3 -2 -2 -3 -2 -3 -1  1 -4 -3 -2 11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Y  -2 -2 -2 -3 -2 -1 -2 -3  2 -1 -1 -2 -1  3 -3 -2 -2  2  7</a:t>
            </a: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V   0 -3 -3 -3 -1 -2 -2 -3 -3  3  1 -2  1 -1 -2 -2  0 -3 -1  4</a:t>
            </a:r>
          </a:p>
          <a:p>
            <a:pPr marL="0" indent="0">
              <a:buNone/>
            </a:pP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200" b="1" dirty="0">
                <a:latin typeface="Courier New" pitchFamily="49" charset="0"/>
                <a:cs typeface="Courier New" pitchFamily="49" charset="0"/>
              </a:rPr>
              <a:t>    A  R  N  D  C  Q  E  G  H  I  L  K  M  F  P  S  T  W  Y  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342977"/>
            <a:ext cx="701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Henikoff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S. &amp;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Henikoff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J.G. (1992)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Proc. Natl. Acad. Sci. USA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89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:10915-10919.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524000"/>
            <a:ext cx="2670279" cy="10851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334000"/>
            <a:ext cx="8516850" cy="6767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5967173"/>
            <a:ext cx="6397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Karlin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S. &amp; Altschul, S.F. (1990)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Proc. Natl. Acad. Sci. USA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87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:2264-2268.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9116" y="2615654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Log-odds scores</a:t>
            </a:r>
          </a:p>
        </p:txBody>
      </p:sp>
    </p:spTree>
    <p:extLst>
      <p:ext uri="{BB962C8B-B14F-4D97-AF65-F5344CB8AC3E}">
        <p14:creationId xmlns:p14="http://schemas.microsoft.com/office/powerpoint/2010/main" val="1945847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IH_0918">
  <a:themeElements>
    <a:clrScheme name="NIH_091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IH_0918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IH_09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H_091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H_091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H_091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H_091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H_091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H_091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IH_0918">
  <a:themeElements>
    <a:clrScheme name="NIH_091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IH_0918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IH_09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H_091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H_091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H_091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H_091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H_091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H_091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31389</TotalTime>
  <Words>2712</Words>
  <Application>Microsoft Office PowerPoint</Application>
  <PresentationFormat>On-screen Show (4:3)</PresentationFormat>
  <Paragraphs>296</Paragraphs>
  <Slides>51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Arial</vt:lpstr>
      <vt:lpstr>Calibri</vt:lpstr>
      <vt:lpstr>Cambria Math</vt:lpstr>
      <vt:lpstr>Courier New</vt:lpstr>
      <vt:lpstr>Times New Roman</vt:lpstr>
      <vt:lpstr>Office Theme</vt:lpstr>
      <vt:lpstr>NIH_0918</vt:lpstr>
      <vt:lpstr>1_NIH_0918</vt:lpstr>
      <vt:lpstr>Dirichlet Mixtures, the Dirichlet Process, and the Topography of Amino Acid Multinomial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Motivational Problem</vt:lpstr>
      <vt:lpstr>Pairwise Substitution Scores</vt:lpstr>
      <vt:lpstr>Generalization of Log-Odds Scores</vt:lpstr>
      <vt:lpstr>Generalization of Log-Odds Scores</vt:lpstr>
      <vt:lpstr>Generalization of Log-Odds Scores</vt:lpstr>
      <vt:lpstr>Multinomial Space</vt:lpstr>
      <vt:lpstr>The Dirichlet Distribution</vt:lpstr>
      <vt:lpstr>The Dirichlet Distribution</vt:lpstr>
      <vt:lpstr>How to Think About Dirichlet Distributions</vt:lpstr>
      <vt:lpstr>How to Think About Dirichlet Distributions</vt:lpstr>
      <vt:lpstr>Bayes at Work</vt:lpstr>
      <vt:lpstr>Bayes at Work</vt:lpstr>
      <vt:lpstr>Bayes at Work</vt:lpstr>
      <vt:lpstr>Bayes at Work</vt:lpstr>
      <vt:lpstr>Bayes at Work</vt:lpstr>
      <vt:lpstr>Is the Dirichlet distribution appropriate for proteins?</vt:lpstr>
      <vt:lpstr>Is the Dirichlet distribution appropriate for proteins?</vt:lpstr>
      <vt:lpstr>Dirichlet Mixtures</vt:lpstr>
      <vt:lpstr>PowerPoint Presentation</vt:lpstr>
      <vt:lpstr>Dirichlet Mixtures</vt:lpstr>
      <vt:lpstr>Dirichlet Mixtures</vt:lpstr>
      <vt:lpstr>Optimization in High-Dimensional Space</vt:lpstr>
      <vt:lpstr>Gibbs Sampling for Dirichlet Mixtures</vt:lpstr>
      <vt:lpstr>PowerPoint Presentation</vt:lpstr>
      <vt:lpstr>PowerPoint Presentation</vt:lpstr>
      <vt:lpstr>PowerPoint Presentation</vt:lpstr>
      <vt:lpstr>The Optimal Number of Dirichlet Components (estimated using Gibbs sampling algorithm)</vt:lpstr>
      <vt:lpstr>The Dirichlet Process</vt:lpstr>
      <vt:lpstr>The Dirichlet Process</vt:lpstr>
      <vt:lpstr>The Chinese Restaurant Process</vt:lpstr>
      <vt:lpstr>The Chinese Restaurant Process</vt:lpstr>
      <vt:lpstr>Dirichlet-Process Modifications to Gibbs Sampling</vt:lpstr>
      <vt:lpstr>Decrease in Total Description Length as a Function of DP-Sampler Iteration   (β=400;  γ=100)</vt:lpstr>
      <vt:lpstr>Total Number of Components, and Number Supported by the MDL Principle, as a Function of DP-Sampler Iteration</vt:lpstr>
      <vt:lpstr>PowerPoint Presentation</vt:lpstr>
      <vt:lpstr>PowerPoint Presentation</vt:lpstr>
      <vt:lpstr>Visualizing Dirichlet Mixture Components</vt:lpstr>
      <vt:lpstr>A Reordered Subset of a 134-Component Dirichlet Mixture</vt:lpstr>
      <vt:lpstr>The Topography of Amino Acid Multinomial Space</vt:lpstr>
      <vt:lpstr>Another Section of the Main Ridge</vt:lpstr>
      <vt:lpstr>Group B:  Hydrophylic Positions Favoring Glycine or Proline</vt:lpstr>
      <vt:lpstr>Group C:    Positions Favoring Single Amino Acids</vt:lpstr>
      <vt:lpstr>Tradeoff Between Number of Dirichlet Components and Decrease in Total Description Length per Amino Acid</vt:lpstr>
      <vt:lpstr>Collaborators</vt:lpstr>
    </vt:vector>
  </TitlesOfParts>
  <Company>NCBI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Dirichlet Mixtures and the Probabilistic Structure of Amino Acid Multinomial Space</dc:title>
  <dc:creator>altschul</dc:creator>
  <cp:lastModifiedBy>Stephen Altschul</cp:lastModifiedBy>
  <cp:revision>229</cp:revision>
  <cp:lastPrinted>2012-11-27T21:58:41Z</cp:lastPrinted>
  <dcterms:created xsi:type="dcterms:W3CDTF">2012-11-05T17:50:31Z</dcterms:created>
  <dcterms:modified xsi:type="dcterms:W3CDTF">2019-04-08T15:55:04Z</dcterms:modified>
</cp:coreProperties>
</file>