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83" r:id="rId11"/>
    <p:sldId id="266" r:id="rId12"/>
    <p:sldId id="267" r:id="rId13"/>
    <p:sldId id="268" r:id="rId14"/>
    <p:sldId id="269" r:id="rId15"/>
    <p:sldId id="270" r:id="rId16"/>
    <p:sldId id="271" r:id="rId17"/>
    <p:sldId id="285" r:id="rId18"/>
    <p:sldId id="284"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82" r:id="rId32"/>
    <p:sldId id="299"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0EE542-D2CF-4AFD-ACC2-B74074AED6D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370471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EE542-D2CF-4AFD-ACC2-B74074AED6D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48903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EE542-D2CF-4AFD-ACC2-B74074AED6D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295868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EE542-D2CF-4AFD-ACC2-B74074AED6D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227679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EE542-D2CF-4AFD-ACC2-B74074AED6D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423817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EE542-D2CF-4AFD-ACC2-B74074AED6D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180978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EE542-D2CF-4AFD-ACC2-B74074AED6D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268961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EE542-D2CF-4AFD-ACC2-B74074AED6D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15984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EE542-D2CF-4AFD-ACC2-B74074AED6D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196530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EE542-D2CF-4AFD-ACC2-B74074AED6D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53061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EE542-D2CF-4AFD-ACC2-B74074AED6D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D163D-662C-40B8-8A2C-016D22C70750}" type="slidenum">
              <a:rPr lang="en-US" smtClean="0"/>
              <a:t>‹#›</a:t>
            </a:fld>
            <a:endParaRPr lang="en-US"/>
          </a:p>
        </p:txBody>
      </p:sp>
    </p:spTree>
    <p:extLst>
      <p:ext uri="{BB962C8B-B14F-4D97-AF65-F5344CB8AC3E}">
        <p14:creationId xmlns:p14="http://schemas.microsoft.com/office/powerpoint/2010/main" val="221321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EE542-D2CF-4AFD-ACC2-B74074AED6DD}" type="datetimeFigureOut">
              <a:rPr lang="en-US" smtClean="0"/>
              <a:t>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D163D-662C-40B8-8A2C-016D22C70750}" type="slidenum">
              <a:rPr lang="en-US" smtClean="0"/>
              <a:t>‹#›</a:t>
            </a:fld>
            <a:endParaRPr lang="en-US"/>
          </a:p>
        </p:txBody>
      </p:sp>
    </p:spTree>
    <p:extLst>
      <p:ext uri="{BB962C8B-B14F-4D97-AF65-F5344CB8AC3E}">
        <p14:creationId xmlns:p14="http://schemas.microsoft.com/office/powerpoint/2010/main" val="1599746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60.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0.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371600"/>
          </a:xfrm>
        </p:spPr>
        <p:txBody>
          <a:bodyPr>
            <a:normAutofit fontScale="90000"/>
          </a:bodyPr>
          <a:lstStyle/>
          <a:p>
            <a:r>
              <a:rPr lang="en-US" dirty="0">
                <a:solidFill>
                  <a:schemeClr val="tx2"/>
                </a:solidFill>
                <a:latin typeface="Times New Roman" panose="02020603050405020304" pitchFamily="18" charset="0"/>
                <a:cs typeface="Times New Roman" panose="02020603050405020304" pitchFamily="18" charset="0"/>
              </a:rPr>
              <a:t>The Statistics of Local Pairwise Sequence Alignment</a:t>
            </a:r>
          </a:p>
        </p:txBody>
      </p:sp>
      <p:sp>
        <p:nvSpPr>
          <p:cNvPr id="3" name="Subtitle 2"/>
          <p:cNvSpPr>
            <a:spLocks noGrp="1"/>
          </p:cNvSpPr>
          <p:nvPr>
            <p:ph type="subTitle" idx="1"/>
          </p:nvPr>
        </p:nvSpPr>
        <p:spPr>
          <a:xfrm>
            <a:off x="2057400" y="2057400"/>
            <a:ext cx="4876800" cy="685800"/>
          </a:xfrm>
        </p:spPr>
        <p:txBody>
          <a:bodyPr>
            <a:normAutofit/>
          </a:bodyPr>
          <a:lstStyle/>
          <a:p>
            <a:r>
              <a:rPr lang="en-US" sz="3800" dirty="0">
                <a:solidFill>
                  <a:srgbClr val="002060"/>
                </a:solidFill>
                <a:latin typeface="Times New Roman" panose="02020603050405020304" pitchFamily="18" charset="0"/>
                <a:cs typeface="Times New Roman" panose="02020603050405020304" pitchFamily="18" charset="0"/>
              </a:rPr>
              <a:t>Stephen Altschul</a:t>
            </a:r>
          </a:p>
        </p:txBody>
      </p:sp>
      <p:sp>
        <p:nvSpPr>
          <p:cNvPr id="4" name="TextBox 3"/>
          <p:cNvSpPr txBox="1"/>
          <p:nvPr/>
        </p:nvSpPr>
        <p:spPr>
          <a:xfrm>
            <a:off x="1005902" y="3048000"/>
            <a:ext cx="6979796" cy="1384995"/>
          </a:xfrm>
          <a:prstGeom prst="rect">
            <a:avLst/>
          </a:prstGeom>
          <a:noFill/>
        </p:spPr>
        <p:txBody>
          <a:bodyPr wrap="none" rtlCol="0">
            <a:spAutoFit/>
          </a:bodyPr>
          <a:lstStyle/>
          <a:p>
            <a:pPr algn="ctr"/>
            <a:r>
              <a:rPr lang="en-US" sz="2800" dirty="0">
                <a:latin typeface="Times New Roman" panose="02020603050405020304" pitchFamily="18" charset="0"/>
                <a:cs typeface="Times New Roman" panose="02020603050405020304" pitchFamily="18" charset="0"/>
              </a:rPr>
              <a:t>National Center for Biotechnology Information</a:t>
            </a:r>
          </a:p>
          <a:p>
            <a:pPr algn="ctr"/>
            <a:r>
              <a:rPr lang="en-US" sz="2800" dirty="0">
                <a:latin typeface="Times New Roman" panose="02020603050405020304" pitchFamily="18" charset="0"/>
                <a:cs typeface="Times New Roman" panose="02020603050405020304" pitchFamily="18" charset="0"/>
              </a:rPr>
              <a:t>National Library of Medicine</a:t>
            </a:r>
          </a:p>
          <a:p>
            <a:pPr algn="ctr"/>
            <a:r>
              <a:rPr lang="en-US" sz="2800" dirty="0">
                <a:latin typeface="Times New Roman" panose="02020603050405020304" pitchFamily="18" charset="0"/>
                <a:cs typeface="Times New Roman" panose="02020603050405020304" pitchFamily="18" charset="0"/>
              </a:rPr>
              <a:t>National Institutes </a:t>
            </a:r>
            <a:r>
              <a:rPr lang="en-US" sz="2800">
                <a:latin typeface="Times New Roman" panose="02020603050405020304" pitchFamily="18" charset="0"/>
                <a:cs typeface="Times New Roman" panose="02020603050405020304" pitchFamily="18" charset="0"/>
              </a:rPr>
              <a:t>of Health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371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162"/>
            <a:ext cx="8229600" cy="647701"/>
          </a:xfrm>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Distinct Local Alignments</a:t>
            </a:r>
          </a:p>
        </p:txBody>
      </p:sp>
      <p:grpSp>
        <p:nvGrpSpPr>
          <p:cNvPr id="17" name="Group 16"/>
          <p:cNvGrpSpPr/>
          <p:nvPr/>
        </p:nvGrpSpPr>
        <p:grpSpPr>
          <a:xfrm>
            <a:off x="1981200" y="838200"/>
            <a:ext cx="5181600" cy="3692446"/>
            <a:chOff x="1981200" y="1565354"/>
            <a:chExt cx="5181600" cy="3692446"/>
          </a:xfrm>
        </p:grpSpPr>
        <p:sp>
          <p:nvSpPr>
            <p:cNvPr id="4" name="Rectangle 3"/>
            <p:cNvSpPr/>
            <p:nvPr/>
          </p:nvSpPr>
          <p:spPr>
            <a:xfrm>
              <a:off x="1981200" y="1565354"/>
              <a:ext cx="5181600" cy="3692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cxnSp>
          <p:nvCxnSpPr>
            <p:cNvPr id="6" name="Straight Connector 5"/>
            <p:cNvCxnSpPr/>
            <p:nvPr/>
          </p:nvCxnSpPr>
          <p:spPr>
            <a:xfrm>
              <a:off x="3352800" y="3171825"/>
              <a:ext cx="1452208" cy="1400175"/>
            </a:xfrm>
            <a:prstGeom prst="line">
              <a:avLst/>
            </a:prstGeom>
            <a:effectLst/>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3228109" y="3041728"/>
              <a:ext cx="124691" cy="130097"/>
            </a:xfrm>
            <a:prstGeom prst="line">
              <a:avLst/>
            </a:prstGeom>
            <a:ln w="12700">
              <a:prstDash val="sysDot"/>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4805008" y="4574519"/>
              <a:ext cx="124691" cy="130097"/>
            </a:xfrm>
            <a:prstGeom prst="line">
              <a:avLst/>
            </a:prstGeom>
            <a:ln w="12700">
              <a:prstDash val="sysDot"/>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4014864" y="3502580"/>
              <a:ext cx="535724" cy="369332"/>
            </a:xfrm>
            <a:prstGeom prst="rect">
              <a:avLst/>
            </a:prstGeom>
            <a:noFill/>
          </p:spPr>
          <p:txBody>
            <a:bodyPr wrap="none" rtlCol="0">
              <a:spAutoFit/>
            </a:bodyPr>
            <a:lstStyle/>
            <a:p>
              <a:r>
                <a:rPr lang="en-US" dirty="0"/>
                <a:t>107</a:t>
              </a:r>
            </a:p>
          </p:txBody>
        </p:sp>
        <p:sp>
          <p:nvSpPr>
            <p:cNvPr id="13" name="TextBox 12"/>
            <p:cNvSpPr txBox="1"/>
            <p:nvPr/>
          </p:nvSpPr>
          <p:spPr>
            <a:xfrm>
              <a:off x="3228109" y="2803753"/>
              <a:ext cx="372218" cy="369332"/>
            </a:xfrm>
            <a:prstGeom prst="rect">
              <a:avLst/>
            </a:prstGeom>
            <a:noFill/>
          </p:spPr>
          <p:txBody>
            <a:bodyPr wrap="none" rtlCol="0">
              <a:spAutoFit/>
            </a:bodyPr>
            <a:lstStyle/>
            <a:p>
              <a:r>
                <a:rPr lang="en-US" dirty="0"/>
                <a:t>-2</a:t>
              </a:r>
            </a:p>
          </p:txBody>
        </p:sp>
        <p:sp>
          <p:nvSpPr>
            <p:cNvPr id="16" name="TextBox 15"/>
            <p:cNvSpPr txBox="1"/>
            <p:nvPr/>
          </p:nvSpPr>
          <p:spPr>
            <a:xfrm>
              <a:off x="4833347" y="4335914"/>
              <a:ext cx="372218" cy="369332"/>
            </a:xfrm>
            <a:prstGeom prst="rect">
              <a:avLst/>
            </a:prstGeom>
            <a:noFill/>
          </p:spPr>
          <p:txBody>
            <a:bodyPr wrap="none" rtlCol="0">
              <a:spAutoFit/>
            </a:bodyPr>
            <a:lstStyle/>
            <a:p>
              <a:r>
                <a:rPr lang="en-US" dirty="0"/>
                <a:t>-3</a:t>
              </a:r>
            </a:p>
          </p:txBody>
        </p:sp>
      </p:grpSp>
      <p:sp>
        <p:nvSpPr>
          <p:cNvPr id="18" name="TextBox 17"/>
          <p:cNvSpPr txBox="1"/>
          <p:nvPr/>
        </p:nvSpPr>
        <p:spPr>
          <a:xfrm>
            <a:off x="1327361" y="4817984"/>
            <a:ext cx="6489277" cy="430887"/>
          </a:xfrm>
          <a:prstGeom prst="rect">
            <a:avLst/>
          </a:prstGeom>
          <a:noFill/>
        </p:spPr>
        <p:txBody>
          <a:bodyPr wrap="none" rtlCol="0">
            <a:spAutoFit/>
          </a:bodyPr>
          <a:lstStyle/>
          <a:p>
            <a:r>
              <a:rPr lang="en-US" sz="2200" dirty="0">
                <a:latin typeface="Times New Roman" panose="02020603050405020304" pitchFamily="18" charset="0"/>
                <a:cs typeface="Times New Roman" panose="02020603050405020304" pitchFamily="18" charset="0"/>
              </a:rPr>
              <a:t>How many local alignments with score </a:t>
            </a:r>
            <a:r>
              <a:rPr lang="en-US" sz="2200" dirty="0">
                <a:latin typeface="Times New Roman" panose="02020603050405020304" pitchFamily="18" charset="0"/>
                <a:ea typeface="Cambria Math" panose="02040503050406030204" pitchFamily="18" charset="0"/>
                <a:cs typeface="Times New Roman" panose="02020603050405020304" pitchFamily="18" charset="0"/>
              </a:rPr>
              <a:t>≥ 100 are there?</a:t>
            </a:r>
            <a:endParaRPr lang="en-US" sz="2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952500" y="5486400"/>
            <a:ext cx="72390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define two local alignments as </a:t>
            </a:r>
            <a:r>
              <a:rPr lang="en-US" i="1" dirty="0">
                <a:latin typeface="Times New Roman" panose="02020603050405020304" pitchFamily="18" charset="0"/>
                <a:cs typeface="Times New Roman" panose="02020603050405020304" pitchFamily="18" charset="0"/>
              </a:rPr>
              <a:t>distinct</a:t>
            </a:r>
            <a:r>
              <a:rPr lang="en-US" dirty="0">
                <a:latin typeface="Times New Roman" panose="02020603050405020304" pitchFamily="18" charset="0"/>
                <a:cs typeface="Times New Roman" panose="02020603050405020304" pitchFamily="18" charset="0"/>
              </a:rPr>
              <a:t> if they do not align any residue pairs in common.  Thus the slight trimming or extension of a high-scoring local alignment does not yield a distinct high-scoring local alignment.</a:t>
            </a:r>
          </a:p>
        </p:txBody>
      </p:sp>
    </p:spTree>
    <p:extLst>
      <p:ext uri="{BB962C8B-B14F-4D97-AF65-F5344CB8AC3E}">
        <p14:creationId xmlns:p14="http://schemas.microsoft.com/office/powerpoint/2010/main" val="1916632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85493"/>
            <a:ext cx="8458200" cy="914400"/>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The Number of Random High-scoring Alignments Should be Proportional to the Search Space Size</a:t>
            </a:r>
          </a:p>
        </p:txBody>
      </p:sp>
      <p:cxnSp>
        <p:nvCxnSpPr>
          <p:cNvPr id="5" name="Straight Connector 4"/>
          <p:cNvCxnSpPr/>
          <p:nvPr/>
        </p:nvCxnSpPr>
        <p:spPr>
          <a:xfrm>
            <a:off x="3200400" y="1371600"/>
            <a:ext cx="0" cy="464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00400" y="1371600"/>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1371600"/>
            <a:ext cx="0" cy="463797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5334000"/>
            <a:ext cx="190500" cy="18120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0" y="1676400"/>
            <a:ext cx="30480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43600" y="5999356"/>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86800" y="1371600"/>
            <a:ext cx="0" cy="464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0400" y="5999356"/>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43600" y="1371600"/>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40151" y="2057400"/>
            <a:ext cx="457200" cy="457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Content Placeholder 42"/>
              <p:cNvSpPr>
                <a:spLocks noGrp="1"/>
              </p:cNvSpPr>
              <p:nvPr>
                <p:ph idx="1"/>
              </p:nvPr>
            </p:nvSpPr>
            <p:spPr>
              <a:xfrm>
                <a:off x="304800" y="1427607"/>
                <a:ext cx="2590800" cy="4525963"/>
              </a:xfrm>
            </p:spPr>
            <p:txBody>
              <a:bodyPr>
                <a:normAutofit fontScale="92500" lnSpcReduction="10000"/>
              </a:bodyPr>
              <a:lstStyle/>
              <a:p>
                <a:pPr marL="0" indent="0">
                  <a:buNone/>
                </a:pPr>
                <a:r>
                  <a:rPr lang="en-US" sz="2000" dirty="0">
                    <a:latin typeface="Times New Roman" panose="02020603050405020304" pitchFamily="18" charset="0"/>
                    <a:cs typeface="Times New Roman" panose="02020603050405020304" pitchFamily="18" charset="0"/>
                  </a:rPr>
                  <a:t>Doubling the size of   the search space, i.e. by doubling the length of one sequence, should result in approximately twice as many random high-scoring alignments.</a:t>
                </a:r>
              </a:p>
              <a:p>
                <a:pPr marL="0" indent="0">
                  <a:buNone/>
                </a:pPr>
                <a:r>
                  <a:rPr lang="en-US" sz="2000" dirty="0">
                    <a:latin typeface="Times New Roman" panose="02020603050405020304" pitchFamily="18" charset="0"/>
                    <a:cs typeface="Times New Roman" panose="02020603050405020304" pitchFamily="18" charset="0"/>
                  </a:rPr>
                  <a:t>Doubling the length of both sequences should yield about four times  as many random high-scoring alignments.</a:t>
                </a:r>
              </a:p>
              <a:p>
                <a:pPr marL="0" indent="0">
                  <a:buNone/>
                </a:pPr>
                <a:endParaRPr lang="en-US" sz="2000" dirty="0"/>
              </a:p>
              <a:p>
                <a:pPr marL="0" indent="0">
                  <a:buNone/>
                </a:pPr>
                <a:r>
                  <a:rPr lang="en-US" sz="2000" dirty="0">
                    <a:latin typeface="Times New Roman" panose="02020603050405020304" pitchFamily="18" charset="0"/>
                    <a:cs typeface="Times New Roman" panose="02020603050405020304" pitchFamily="18" charset="0"/>
                  </a:rPr>
                  <a:t>In other words, in the limit of large </a:t>
                </a:r>
                <a14:m>
                  <m:oMath xmlns:m="http://schemas.openxmlformats.org/officeDocument/2006/math">
                    <m:r>
                      <a:rPr lang="en-US" sz="2000" b="0" i="1" smtClean="0">
                        <a:latin typeface="Cambria Math"/>
                      </a:rPr>
                      <m:t>𝑚</m:t>
                    </m:r>
                  </m:oMath>
                </a14:m>
                <a:r>
                  <a:rPr lang="en-US" sz="2000" dirty="0">
                    <a:latin typeface="Times New Roman" panose="02020603050405020304" pitchFamily="18" charset="0"/>
                    <a:cs typeface="Times New Roman" panose="02020603050405020304" pitchFamily="18" charset="0"/>
                  </a:rPr>
                  <a:t> and </a:t>
                </a:r>
                <a14:m>
                  <m:oMath xmlns:m="http://schemas.openxmlformats.org/officeDocument/2006/math">
                    <m:r>
                      <a:rPr lang="en-US" sz="2000" b="0" i="1" smtClean="0">
                        <a:latin typeface="Cambria Math"/>
                      </a:rPr>
                      <m:t>𝑛</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1" smtClean="0">
                        <a:solidFill>
                          <a:srgbClr val="C00000"/>
                        </a:solidFill>
                        <a:latin typeface="Cambria Math"/>
                      </a:rPr>
                      <m:t>𝐸</m:t>
                    </m:r>
                    <m:r>
                      <a:rPr lang="en-US" sz="2000" b="0" i="1" smtClean="0">
                        <a:solidFill>
                          <a:srgbClr val="C00000"/>
                        </a:solidFill>
                        <a:latin typeface="Cambria Math"/>
                      </a:rPr>
                      <m:t>(</m:t>
                    </m:r>
                    <m:r>
                      <a:rPr lang="en-US" sz="2000" b="0" i="1" smtClean="0">
                        <a:solidFill>
                          <a:srgbClr val="C00000"/>
                        </a:solidFill>
                        <a:latin typeface="Cambria Math"/>
                      </a:rPr>
                      <m:t>𝑆</m:t>
                    </m:r>
                    <m:r>
                      <a:rPr lang="en-US" sz="2000" b="0" i="1" smtClean="0">
                        <a:solidFill>
                          <a:srgbClr val="C00000"/>
                        </a:solidFill>
                        <a:latin typeface="Cambria Math"/>
                      </a:rPr>
                      <m:t>,</m:t>
                    </m:r>
                    <m:r>
                      <a:rPr lang="en-US" sz="2000" b="0" i="1" smtClean="0">
                        <a:solidFill>
                          <a:srgbClr val="C00000"/>
                        </a:solidFill>
                        <a:latin typeface="Cambria Math"/>
                      </a:rPr>
                      <m:t>𝑚</m:t>
                    </m:r>
                    <m:r>
                      <a:rPr lang="en-US" sz="2000" b="0" i="1" smtClean="0">
                        <a:solidFill>
                          <a:srgbClr val="C00000"/>
                        </a:solidFill>
                        <a:latin typeface="Cambria Math"/>
                      </a:rPr>
                      <m:t>,</m:t>
                    </m:r>
                    <m:r>
                      <a:rPr lang="en-US" sz="2000" b="0" i="1" smtClean="0">
                        <a:solidFill>
                          <a:srgbClr val="C00000"/>
                        </a:solidFill>
                        <a:latin typeface="Cambria Math"/>
                      </a:rPr>
                      <m:t>𝑛</m:t>
                    </m:r>
                    <m:r>
                      <a:rPr lang="en-US" sz="2000" b="0" i="1" smtClean="0">
                        <a:solidFill>
                          <a:srgbClr val="C00000"/>
                        </a:solidFill>
                        <a:latin typeface="Cambria Math"/>
                      </a:rPr>
                      <m:t>) ∝ </m:t>
                    </m:r>
                    <m:r>
                      <a:rPr lang="en-US" sz="2000" b="0" i="1" smtClean="0">
                        <a:solidFill>
                          <a:srgbClr val="C00000"/>
                        </a:solidFill>
                        <a:latin typeface="Cambria Math"/>
                      </a:rPr>
                      <m:t>𝑚𝑛</m:t>
                    </m:r>
                  </m:oMath>
                </a14:m>
                <a:r>
                  <a:rPr lang="en-US" sz="2000" dirty="0">
                    <a:latin typeface="Times New Roman" panose="02020603050405020304" pitchFamily="18" charset="0"/>
                    <a:cs typeface="Times New Roman" panose="02020603050405020304" pitchFamily="18" charset="0"/>
                  </a:rPr>
                  <a:t>.</a:t>
                </a:r>
              </a:p>
            </p:txBody>
          </p:sp>
        </mc:Choice>
        <mc:Fallback xmlns="">
          <p:sp>
            <p:nvSpPr>
              <p:cNvPr id="43" name="Content Placeholder 42"/>
              <p:cNvSpPr>
                <a:spLocks noGrp="1" noRot="1" noChangeAspect="1" noMove="1" noResize="1" noEditPoints="1" noAdjustHandles="1" noChangeArrowheads="1" noChangeShapeType="1" noTextEdit="1"/>
              </p:cNvSpPr>
              <p:nvPr>
                <p:ph idx="1"/>
              </p:nvPr>
            </p:nvSpPr>
            <p:spPr>
              <a:xfrm>
                <a:off x="304800" y="1427607"/>
                <a:ext cx="2590800" cy="4525963"/>
              </a:xfrm>
              <a:blipFill rotWithShape="0">
                <a:blip r:embed="rId2"/>
                <a:stretch>
                  <a:fillRect l="-2118" t="-1346" r="-2118" b="-269"/>
                </a:stretch>
              </a:blipFill>
            </p:spPr>
            <p:txBody>
              <a:bodyPr/>
              <a:lstStyle/>
              <a:p>
                <a:r>
                  <a:rPr lang="en-US">
                    <a:noFill/>
                  </a:rPr>
                  <a:t> </a:t>
                </a:r>
              </a:p>
            </p:txBody>
          </p:sp>
        </mc:Fallback>
      </mc:AlternateContent>
      <p:cxnSp>
        <p:nvCxnSpPr>
          <p:cNvPr id="59" name="Straight Connector 58"/>
          <p:cNvCxnSpPr/>
          <p:nvPr/>
        </p:nvCxnSpPr>
        <p:spPr>
          <a:xfrm>
            <a:off x="4876800" y="3429000"/>
            <a:ext cx="457200" cy="457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657600" y="2829622"/>
            <a:ext cx="914400" cy="914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9000" y="2209800"/>
            <a:ext cx="30480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62800" y="4038600"/>
            <a:ext cx="1219200" cy="1219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96000" y="4829407"/>
            <a:ext cx="457200" cy="457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532756" y="1979341"/>
            <a:ext cx="457200" cy="457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848600" y="5629507"/>
            <a:ext cx="228600" cy="228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47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8600" y="76200"/>
                <a:ext cx="8763000" cy="1020762"/>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The Number of Random Alignments with Score </a:t>
                </a:r>
                <a14:m>
                  <m:oMath xmlns:m="http://schemas.openxmlformats.org/officeDocument/2006/math">
                    <m:r>
                      <a:rPr lang="en-US" sz="3200" i="1" smtClean="0">
                        <a:solidFill>
                          <a:schemeClr val="tx2"/>
                        </a:solidFill>
                        <a:latin typeface="Cambria Math"/>
                        <a:ea typeface="Cambria Math"/>
                      </a:rPr>
                      <m:t>≥</m:t>
                    </m:r>
                    <m:r>
                      <a:rPr lang="en-US" sz="3200" b="0" i="1" smtClean="0">
                        <a:solidFill>
                          <a:schemeClr val="tx2"/>
                        </a:solidFill>
                        <a:latin typeface="Cambria Math"/>
                        <a:ea typeface="Cambria Math"/>
                      </a:rPr>
                      <m:t>𝑆</m:t>
                    </m:r>
                  </m:oMath>
                </a14:m>
                <a:r>
                  <a:rPr lang="en-US" sz="3200" dirty="0">
                    <a:solidFill>
                      <a:schemeClr val="tx2"/>
                    </a:solidFill>
                    <a:latin typeface="Times New Roman" panose="02020603050405020304" pitchFamily="18" charset="0"/>
                    <a:cs typeface="Times New Roman" panose="02020603050405020304" pitchFamily="18" charset="0"/>
                  </a:rPr>
                  <a:t> Should Decrease Exponentially with </a:t>
                </a:r>
                <a14:m>
                  <m:oMath xmlns:m="http://schemas.openxmlformats.org/officeDocument/2006/math">
                    <m:r>
                      <a:rPr lang="en-US" sz="3200" b="0" i="1" smtClean="0">
                        <a:solidFill>
                          <a:schemeClr val="tx2"/>
                        </a:solidFill>
                        <a:latin typeface="Cambria Math"/>
                      </a:rPr>
                      <m:t>𝑆</m:t>
                    </m:r>
                  </m:oMath>
                </a14:m>
                <a:endParaRPr lang="en-US" sz="3200" dirty="0">
                  <a:solidFill>
                    <a:schemeClr val="tx2"/>
                  </a:solidFill>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8600" y="76200"/>
                <a:ext cx="8763000" cy="1020762"/>
              </a:xfrm>
              <a:blipFill rotWithShape="0">
                <a:blip r:embed="rId2"/>
                <a:stretch>
                  <a:fillRect l="-1670" t="-10778" b="-21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24000"/>
                <a:ext cx="8077200" cy="4953000"/>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Consider a series of coin flips:     </a:t>
                </a:r>
                <a:r>
                  <a:rPr lang="en-US" sz="2000" b="1" dirty="0">
                    <a:latin typeface="Times New Roman" panose="02020603050405020304" pitchFamily="18" charset="0"/>
                    <a:cs typeface="Times New Roman" panose="02020603050405020304" pitchFamily="18" charset="0"/>
                  </a:rPr>
                  <a:t>HHHTTHTTHTTTTTHHHTH . . . .</a:t>
                </a:r>
              </a:p>
              <a:p>
                <a:pPr marL="0" indent="0">
                  <a:buNone/>
                </a:pPr>
                <a:r>
                  <a:rPr lang="en-US" sz="2000" dirty="0">
                    <a:latin typeface="Times New Roman" panose="02020603050405020304" pitchFamily="18" charset="0"/>
                    <a:cs typeface="Times New Roman" panose="02020603050405020304" pitchFamily="18" charset="0"/>
                  </a:rPr>
                  <a:t>The probability that it begins with a run of </a:t>
                </a:r>
                <a14:m>
                  <m:oMath xmlns:m="http://schemas.openxmlformats.org/officeDocument/2006/math">
                    <m:r>
                      <a:rPr lang="en-US" sz="2000" i="1" smtClean="0">
                        <a:latin typeface="Cambria Math"/>
                        <a:ea typeface="Cambria Math"/>
                      </a:rPr>
                      <m:t>≥</m:t>
                    </m:r>
                    <m:r>
                      <a:rPr lang="en-US" sz="2000" b="0" i="1" smtClean="0">
                        <a:latin typeface="Cambria Math"/>
                        <a:ea typeface="Cambria Math"/>
                      </a:rPr>
                      <m:t>h</m:t>
                    </m:r>
                  </m:oMath>
                </a14:m>
                <a:r>
                  <a:rPr lang="en-US" sz="2000" dirty="0">
                    <a:latin typeface="Times New Roman" panose="02020603050405020304" pitchFamily="18" charset="0"/>
                    <a:cs typeface="Times New Roman" panose="02020603050405020304" pitchFamily="18" charset="0"/>
                  </a:rPr>
                  <a:t> heads is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a:rPr>
                          <m:t>(</m:t>
                        </m:r>
                        <m:r>
                          <a:rPr lang="en-US" sz="2000" i="1">
                            <a:latin typeface="Cambria Math"/>
                          </a:rPr>
                          <m:t>½</m:t>
                        </m:r>
                        <m:r>
                          <a:rPr lang="en-US" sz="2000" b="0" i="1" smtClean="0">
                            <a:latin typeface="Cambria Math"/>
                          </a:rPr>
                          <m:t>)</m:t>
                        </m:r>
                      </m:e>
                      <m:sup>
                        <m:r>
                          <a:rPr lang="en-US" sz="2000" b="0" i="1" smtClean="0">
                            <a:latin typeface="Cambria Math"/>
                          </a:rPr>
                          <m:t>h</m:t>
                        </m:r>
                      </m:sup>
                    </m:sSup>
                    <m:r>
                      <a:rPr lang="en-US" sz="2000" b="0" i="1" smtClean="0">
                        <a:latin typeface="Cambria Math"/>
                      </a:rPr>
                      <m:t> =  </m:t>
                    </m:r>
                    <m:sSup>
                      <m:sSupPr>
                        <m:ctrlPr>
                          <a:rPr lang="en-US" sz="2000" b="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m:t>
                        </m:r>
                        <m:func>
                          <m:funcPr>
                            <m:ctrlPr>
                              <a:rPr lang="en-US" sz="2000" b="0" i="1" smtClean="0">
                                <a:latin typeface="Cambria Math" panose="02040503050406030204" pitchFamily="18" charset="0"/>
                              </a:rPr>
                            </m:ctrlPr>
                          </m:funcPr>
                          <m:fName>
                            <m:r>
                              <m:rPr>
                                <m:sty m:val="p"/>
                              </m:rPr>
                              <a:rPr lang="en-US" sz="2000" b="0" i="0" smtClean="0">
                                <a:latin typeface="Cambria Math"/>
                              </a:rPr>
                              <m:t>ln</m:t>
                            </m:r>
                          </m:fName>
                          <m:e>
                            <m:r>
                              <a:rPr lang="en-US" sz="2000" b="0" i="1" smtClean="0">
                                <a:latin typeface="Cambria Math"/>
                              </a:rPr>
                              <m:t>2)</m:t>
                            </m:r>
                            <m:r>
                              <a:rPr lang="en-US" sz="2000" b="0" i="1" smtClean="0">
                                <a:latin typeface="Cambria Math"/>
                              </a:rPr>
                              <m:t>h</m:t>
                            </m:r>
                          </m:e>
                        </m:func>
                      </m:sup>
                    </m:sSup>
                  </m:oMath>
                </a14:m>
                <a:r>
                  <a:rPr lang="en-US" sz="2000" dirty="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 substitution matrix with scores </a:t>
                </a:r>
                <a14:m>
                  <m:oMath xmlns:m="http://schemas.openxmlformats.org/officeDocument/2006/math">
                    <m:r>
                      <a:rPr lang="en-US" sz="2000" b="0" i="1" smtClean="0">
                        <a:latin typeface="Cambria Math"/>
                      </a:rPr>
                      <m:t>+1</m:t>
                    </m:r>
                  </m:oMath>
                </a14:m>
                <a:r>
                  <a:rPr lang="en-US" sz="2000" dirty="0">
                    <a:latin typeface="Times New Roman" panose="02020603050405020304" pitchFamily="18" charset="0"/>
                    <a:cs typeface="Times New Roman" panose="02020603050405020304" pitchFamily="18" charset="0"/>
                  </a:rPr>
                  <a:t> along the main diagonal, and scores </a:t>
                </a:r>
                <a14:m>
                  <m:oMath xmlns:m="http://schemas.openxmlformats.org/officeDocument/2006/math">
                    <m:r>
                      <a:rPr lang="en-US" sz="2000" b="0" i="0" smtClean="0">
                        <a:latin typeface="Cambria Math"/>
                        <a:ea typeface="Cambria Math"/>
                      </a:rPr>
                      <m:t>−</m:t>
                    </m:r>
                    <m:r>
                      <a:rPr lang="en-US" sz="2000" b="0" i="1" smtClean="0">
                        <a:latin typeface="Cambria Math"/>
                        <a:ea typeface="Cambria Math"/>
                      </a:rPr>
                      <m:t>∞</m:t>
                    </m:r>
                  </m:oMath>
                </a14:m>
                <a:r>
                  <a:rPr lang="en-US" sz="2000" dirty="0">
                    <a:latin typeface="Times New Roman" panose="02020603050405020304" pitchFamily="18" charset="0"/>
                    <a:cs typeface="Times New Roman" panose="02020603050405020304" pitchFamily="18" charset="0"/>
                  </a:rPr>
                  <a:t> off the main diagonal, yields as its high-scoring alignments runs of exact matches.  If the probability of a match is </a:t>
                </a:r>
                <a14:m>
                  <m:oMath xmlns:m="http://schemas.openxmlformats.org/officeDocument/2006/math">
                    <m:r>
                      <a:rPr lang="en-US" sz="2000" b="0" i="1" smtClean="0">
                        <a:latin typeface="Cambria Math"/>
                      </a:rPr>
                      <m:t>𝑝</m:t>
                    </m:r>
                  </m:oMath>
                </a14:m>
                <a:r>
                  <a:rPr lang="en-US" sz="2000" dirty="0">
                    <a:latin typeface="Times New Roman" panose="02020603050405020304" pitchFamily="18" charset="0"/>
                    <a:cs typeface="Times New Roman" panose="02020603050405020304" pitchFamily="18" charset="0"/>
                  </a:rPr>
                  <a:t>, then the probability that, starting at a particular position in each sequence, there are </a:t>
                </a:r>
                <a14:m>
                  <m:oMath xmlns:m="http://schemas.openxmlformats.org/officeDocument/2006/math">
                    <m:r>
                      <a:rPr lang="en-US" sz="2000" i="1" smtClean="0">
                        <a:latin typeface="Cambria Math"/>
                        <a:ea typeface="Cambria Math"/>
                      </a:rPr>
                      <m:t>≥</m:t>
                    </m:r>
                    <m:r>
                      <a:rPr lang="en-US" sz="2000" b="0" i="1" smtClean="0">
                        <a:latin typeface="Cambria Math"/>
                        <a:ea typeface="Cambria Math"/>
                      </a:rPr>
                      <m:t>h</m:t>
                    </m:r>
                  </m:oMath>
                </a14:m>
                <a:r>
                  <a:rPr lang="en-US" sz="2000" dirty="0">
                    <a:latin typeface="Times New Roman" panose="02020603050405020304" pitchFamily="18" charset="0"/>
                    <a:cs typeface="Times New Roman" panose="02020603050405020304" pitchFamily="18" charset="0"/>
                  </a:rPr>
                  <a:t> matches is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a:rPr>
                          <m:t>𝑝</m:t>
                        </m:r>
                      </m:e>
                      <m:sup>
                        <m:r>
                          <a:rPr lang="en-US" sz="2000" b="0" i="1" smtClean="0">
                            <a:latin typeface="Cambria Math"/>
                          </a:rPr>
                          <m:t>h</m:t>
                        </m:r>
                      </m:sup>
                    </m:sSup>
                    <m:r>
                      <a:rPr lang="en-US" sz="2000" b="0" i="1" smtClean="0">
                        <a:latin typeface="Cambria Math"/>
                      </a:rPr>
                      <m:t>= </m:t>
                    </m:r>
                    <m:sSup>
                      <m:sSupPr>
                        <m:ctrlPr>
                          <a:rPr lang="en-US" sz="2000" b="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m:t>
                        </m:r>
                        <m:func>
                          <m:funcPr>
                            <m:ctrlPr>
                              <a:rPr lang="en-US" sz="2000" b="0" i="1" smtClean="0">
                                <a:latin typeface="Cambria Math" panose="02040503050406030204" pitchFamily="18" charset="0"/>
                              </a:rPr>
                            </m:ctrlPr>
                          </m:funcPr>
                          <m:fName>
                            <m:r>
                              <m:rPr>
                                <m:sty m:val="p"/>
                              </m:rPr>
                              <a:rPr lang="en-US" sz="2000" b="0" i="0" smtClean="0">
                                <a:latin typeface="Cambria Math"/>
                              </a:rPr>
                              <m:t>ln</m:t>
                            </m:r>
                            <m:r>
                              <a:rPr lang="en-US" sz="2000" b="0" i="0" smtClean="0">
                                <a:latin typeface="Cambria Math"/>
                              </a:rPr>
                              <m:t> </m:t>
                            </m:r>
                          </m:fName>
                          <m:e>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𝑝</m:t>
                                </m:r>
                              </m:den>
                            </m:f>
                            <m:r>
                              <a:rPr lang="en-US" sz="2000" b="0" i="1" smtClean="0">
                                <a:latin typeface="Cambria Math"/>
                              </a:rPr>
                              <m:t>) </m:t>
                            </m:r>
                            <m:r>
                              <a:rPr lang="en-US" sz="2000" b="0" i="1" smtClean="0">
                                <a:latin typeface="Cambria Math"/>
                              </a:rPr>
                              <m:t>h</m:t>
                            </m:r>
                          </m:e>
                        </m:func>
                      </m:sup>
                    </m:sSup>
                  </m:oMath>
                </a14:m>
                <a:r>
                  <a:rPr lang="en-US" sz="2000" dirty="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For any scoring system, the probability that the optimal local alignment that starts at a particular position has score </a:t>
                </a:r>
                <a14:m>
                  <m:oMath xmlns:m="http://schemas.openxmlformats.org/officeDocument/2006/math">
                    <m:r>
                      <a:rPr lang="en-US" sz="2000" i="1" smtClean="0">
                        <a:latin typeface="Cambria Math"/>
                        <a:ea typeface="Cambria Math"/>
                      </a:rPr>
                      <m:t>≥</m:t>
                    </m:r>
                    <m:r>
                      <a:rPr lang="en-US" sz="2000" b="0" i="1" smtClean="0">
                        <a:latin typeface="Cambria Math"/>
                        <a:ea typeface="Cambria Math"/>
                      </a:rPr>
                      <m:t>𝑆</m:t>
                    </m:r>
                  </m:oMath>
                </a14:m>
                <a:r>
                  <a:rPr lang="en-US" sz="2000" dirty="0">
                    <a:latin typeface="Times New Roman" panose="02020603050405020304" pitchFamily="18" charset="0"/>
                    <a:cs typeface="Times New Roman" panose="02020603050405020304" pitchFamily="18" charset="0"/>
                  </a:rPr>
                  <a:t>, decreases exponentially with </a:t>
                </a:r>
                <a14:m>
                  <m:oMath xmlns:m="http://schemas.openxmlformats.org/officeDocument/2006/math">
                    <m:r>
                      <a:rPr lang="en-US" sz="2000" b="0" i="1" smtClean="0">
                        <a:latin typeface="Cambria Math"/>
                      </a:rPr>
                      <m:t>𝑆</m:t>
                    </m:r>
                  </m:oMath>
                </a14:m>
                <a:r>
                  <a:rPr lang="en-US" sz="2000" dirty="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This can be understood to imply that, for some positive parameter </a:t>
                </a:r>
                <a14:m>
                  <m:oMath xmlns:m="http://schemas.openxmlformats.org/officeDocument/2006/math">
                    <m:r>
                      <a:rPr lang="en-US" sz="2000" b="0" i="1" smtClean="0">
                        <a:latin typeface="Cambria Math"/>
                      </a:rPr>
                      <m:t>𝑎</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1" smtClean="0">
                        <a:solidFill>
                          <a:srgbClr val="C00000"/>
                        </a:solidFill>
                        <a:latin typeface="Cambria Math"/>
                      </a:rPr>
                      <m:t>𝐸</m:t>
                    </m:r>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a:rPr>
                          <m:t>𝑆</m:t>
                        </m:r>
                        <m:r>
                          <a:rPr lang="en-US" sz="2000" b="0" i="1" smtClean="0">
                            <a:solidFill>
                              <a:srgbClr val="C00000"/>
                            </a:solidFill>
                            <a:latin typeface="Cambria Math"/>
                          </a:rPr>
                          <m:t>,</m:t>
                        </m:r>
                        <m:r>
                          <a:rPr lang="en-US" sz="2000" b="0" i="1" smtClean="0">
                            <a:solidFill>
                              <a:srgbClr val="C00000"/>
                            </a:solidFill>
                            <a:latin typeface="Cambria Math"/>
                          </a:rPr>
                          <m:t>𝑚</m:t>
                        </m:r>
                        <m:r>
                          <a:rPr lang="en-US" sz="2000" b="0" i="1" smtClean="0">
                            <a:solidFill>
                              <a:srgbClr val="C00000"/>
                            </a:solidFill>
                            <a:latin typeface="Cambria Math"/>
                          </a:rPr>
                          <m:t>,</m:t>
                        </m:r>
                        <m:r>
                          <a:rPr lang="en-US" sz="2000" b="0" i="1" smtClean="0">
                            <a:solidFill>
                              <a:srgbClr val="C00000"/>
                            </a:solidFill>
                            <a:latin typeface="Cambria Math"/>
                          </a:rPr>
                          <m:t>𝑛</m:t>
                        </m:r>
                      </m:e>
                    </m:d>
                    <m:r>
                      <a:rPr lang="en-US" sz="2000" b="0" i="1" smtClean="0">
                        <a:solidFill>
                          <a:srgbClr val="C00000"/>
                        </a:solidFill>
                        <a:latin typeface="Cambria Math"/>
                      </a:rPr>
                      <m:t> ∝  </m:t>
                    </m:r>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a:rPr>
                          <m:t>𝑒</m:t>
                        </m:r>
                      </m:e>
                      <m:sup>
                        <m:r>
                          <a:rPr lang="en-US" sz="2000" b="0" i="1" smtClean="0">
                            <a:solidFill>
                              <a:srgbClr val="C00000"/>
                            </a:solidFill>
                            <a:latin typeface="Cambria Math"/>
                          </a:rPr>
                          <m:t>−</m:t>
                        </m:r>
                        <m:r>
                          <a:rPr lang="en-US" sz="2000" b="0" i="1" smtClean="0">
                            <a:solidFill>
                              <a:srgbClr val="C00000"/>
                            </a:solidFill>
                            <a:latin typeface="Cambria Math"/>
                          </a:rPr>
                          <m:t>𝑎𝑆</m:t>
                        </m:r>
                      </m:sup>
                    </m:sSup>
                  </m:oMath>
                </a14:m>
                <a:r>
                  <a:rPr lang="en-US" sz="2000" dirty="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24000"/>
                <a:ext cx="8077200" cy="4953000"/>
              </a:xfrm>
              <a:blipFill rotWithShape="0">
                <a:blip r:embed="rId3"/>
                <a:stretch>
                  <a:fillRect l="-755" t="-615" b="-2091"/>
                </a:stretch>
              </a:blipFill>
            </p:spPr>
            <p:txBody>
              <a:bodyPr/>
              <a:lstStyle/>
              <a:p>
                <a:r>
                  <a:rPr lang="en-US">
                    <a:noFill/>
                  </a:rPr>
                  <a:t> </a:t>
                </a:r>
              </a:p>
            </p:txBody>
          </p:sp>
        </mc:Fallback>
      </mc:AlternateContent>
    </p:spTree>
    <p:extLst>
      <p:ext uri="{BB962C8B-B14F-4D97-AF65-F5344CB8AC3E}">
        <p14:creationId xmlns:p14="http://schemas.microsoft.com/office/powerpoint/2010/main" val="296534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
            <a:ext cx="8686800" cy="533400"/>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The Expected Number of High-Scoring Alignments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914400"/>
                <a:ext cx="8153400" cy="5638800"/>
              </a:xfrm>
            </p:spPr>
            <p:txBody>
              <a:bodyPr>
                <a:normAutofit fontScale="92500" lnSpcReduction="10000"/>
              </a:bodyPr>
              <a:lstStyle/>
              <a:p>
                <a:pPr marL="0" indent="0">
                  <a:buNone/>
                </a:pPr>
                <a:r>
                  <a:rPr lang="en-US" sz="2000" dirty="0"/>
                  <a:t>   </a:t>
                </a:r>
                <a:r>
                  <a:rPr lang="en-US" sz="2200" dirty="0">
                    <a:latin typeface="Times New Roman" panose="02020603050405020304" pitchFamily="18" charset="0"/>
                    <a:cs typeface="Times New Roman" panose="02020603050405020304" pitchFamily="18" charset="0"/>
                  </a:rPr>
                  <a:t>From the comparison of two random sequences of lengths </a:t>
                </a:r>
                <a14:m>
                  <m:oMath xmlns:m="http://schemas.openxmlformats.org/officeDocument/2006/math">
                    <m:r>
                      <a:rPr lang="en-US" sz="2200" b="0" i="1" smtClean="0">
                        <a:latin typeface="Cambria Math"/>
                      </a:rPr>
                      <m:t>𝑚</m:t>
                    </m:r>
                  </m:oMath>
                </a14:m>
                <a:r>
                  <a:rPr lang="en-US" sz="2200" dirty="0">
                    <a:latin typeface="Times New Roman" panose="02020603050405020304" pitchFamily="18" charset="0"/>
                    <a:cs typeface="Times New Roman" panose="02020603050405020304" pitchFamily="18" charset="0"/>
                  </a:rPr>
                  <a:t> and </a:t>
                </a:r>
                <a14:m>
                  <m:oMath xmlns:m="http://schemas.openxmlformats.org/officeDocument/2006/math">
                    <m:r>
                      <a:rPr lang="en-US" sz="2200" b="0" i="1" smtClean="0">
                        <a:latin typeface="Cambria Math"/>
                      </a:rPr>
                      <m:t>𝑛</m:t>
                    </m:r>
                  </m:oMath>
                </a14:m>
                <a:r>
                  <a:rPr lang="en-US" sz="2200" dirty="0">
                    <a:latin typeface="Times New Roman" panose="02020603050405020304" pitchFamily="18" charset="0"/>
                    <a:cs typeface="Times New Roman" panose="02020603050405020304" pitchFamily="18" charset="0"/>
                  </a:rPr>
                  <a:t>, the </a:t>
                </a:r>
                <a:r>
                  <a:rPr lang="en-US" sz="2200" i="1" dirty="0">
                    <a:latin typeface="Times New Roman" panose="02020603050405020304" pitchFamily="18" charset="0"/>
                    <a:cs typeface="Times New Roman" panose="02020603050405020304" pitchFamily="18" charset="0"/>
                  </a:rPr>
                  <a:t>expected number </a:t>
                </a:r>
                <a:r>
                  <a:rPr lang="en-US" sz="2200" dirty="0">
                    <a:latin typeface="Times New Roman" panose="02020603050405020304" pitchFamily="18" charset="0"/>
                    <a:cs typeface="Times New Roman" panose="02020603050405020304" pitchFamily="18" charset="0"/>
                  </a:rPr>
                  <a:t>of distinct local alignments with raw score at least </a:t>
                </a:r>
                <a14:m>
                  <m:oMath xmlns:m="http://schemas.openxmlformats.org/officeDocument/2006/math">
                    <m:r>
                      <a:rPr lang="en-US" sz="2200" b="0" i="1" smtClean="0">
                        <a:latin typeface="Cambria Math"/>
                      </a:rPr>
                      <m:t>𝑆</m:t>
                    </m:r>
                  </m:oMath>
                </a14:m>
                <a:r>
                  <a:rPr lang="en-US" sz="2200" dirty="0">
                    <a:latin typeface="Times New Roman" panose="02020603050405020304" pitchFamily="18" charset="0"/>
                    <a:cs typeface="Times New Roman" panose="02020603050405020304" pitchFamily="18" charset="0"/>
                  </a:rPr>
                  <a:t> is asymptotically</a:t>
                </a:r>
              </a:p>
              <a:p>
                <a:pPr marL="0" indent="0">
                  <a:buNone/>
                </a:pPr>
                <a14:m>
                  <m:oMathPara xmlns:m="http://schemas.openxmlformats.org/officeDocument/2006/math">
                    <m:oMathParaPr>
                      <m:jc m:val="centerGroup"/>
                    </m:oMathParaPr>
                    <m:oMath xmlns:m="http://schemas.openxmlformats.org/officeDocument/2006/math">
                      <m:r>
                        <a:rPr lang="en-US" sz="3500" b="0" i="1" smtClean="0">
                          <a:solidFill>
                            <a:srgbClr val="C00000"/>
                          </a:solidFill>
                          <a:latin typeface="Cambria Math"/>
                        </a:rPr>
                        <m:t>𝐸</m:t>
                      </m:r>
                      <m:r>
                        <a:rPr lang="en-US" sz="3500" b="0" i="1" smtClean="0">
                          <a:solidFill>
                            <a:srgbClr val="C00000"/>
                          </a:solidFill>
                          <a:latin typeface="Cambria Math"/>
                        </a:rPr>
                        <m:t>=</m:t>
                      </m:r>
                      <m:r>
                        <a:rPr lang="en-US" sz="3500" b="0" i="1" smtClean="0">
                          <a:solidFill>
                            <a:srgbClr val="C00000"/>
                          </a:solidFill>
                          <a:latin typeface="Cambria Math"/>
                        </a:rPr>
                        <m:t>𝐾𝑚𝑛</m:t>
                      </m:r>
                      <m:r>
                        <a:rPr lang="en-US" sz="3500" b="0" i="1" smtClean="0">
                          <a:solidFill>
                            <a:srgbClr val="C00000"/>
                          </a:solidFill>
                          <a:latin typeface="Cambria Math"/>
                        </a:rPr>
                        <m:t> </m:t>
                      </m:r>
                      <m:sSup>
                        <m:sSupPr>
                          <m:ctrlPr>
                            <a:rPr lang="en-US" sz="3500" b="0" i="1" smtClean="0">
                              <a:solidFill>
                                <a:srgbClr val="C00000"/>
                              </a:solidFill>
                              <a:latin typeface="Cambria Math" panose="02040503050406030204" pitchFamily="18" charset="0"/>
                            </a:rPr>
                          </m:ctrlPr>
                        </m:sSupPr>
                        <m:e>
                          <m:r>
                            <a:rPr lang="en-US" sz="3500" b="0" i="1" smtClean="0">
                              <a:solidFill>
                                <a:srgbClr val="C00000"/>
                              </a:solidFill>
                              <a:latin typeface="Cambria Math"/>
                            </a:rPr>
                            <m:t>𝑒</m:t>
                          </m:r>
                        </m:e>
                        <m:sup>
                          <m:r>
                            <a:rPr lang="en-US" sz="3500" b="0" i="1" smtClean="0">
                              <a:solidFill>
                                <a:srgbClr val="C00000"/>
                              </a:solidFill>
                              <a:latin typeface="Cambria Math"/>
                            </a:rPr>
                            <m:t>−</m:t>
                          </m:r>
                          <m:r>
                            <m:rPr>
                              <m:sty m:val="p"/>
                            </m:rPr>
                            <a:rPr lang="el-GR" sz="3500" b="0" i="1" smtClean="0">
                              <a:solidFill>
                                <a:srgbClr val="C00000"/>
                              </a:solidFill>
                              <a:latin typeface="Cambria Math"/>
                            </a:rPr>
                            <m:t>λ</m:t>
                          </m:r>
                          <m:r>
                            <a:rPr lang="en-US" sz="3500" b="0" i="1" smtClean="0">
                              <a:solidFill>
                                <a:srgbClr val="C00000"/>
                              </a:solidFill>
                              <a:latin typeface="Cambria Math"/>
                            </a:rPr>
                            <m:t>𝑆</m:t>
                          </m:r>
                        </m:sup>
                      </m:sSup>
                    </m:oMath>
                  </m:oMathPara>
                </a14:m>
                <a:endParaRPr lang="en-US" sz="3500" dirty="0">
                  <a:solidFill>
                    <a:srgbClr val="C00000"/>
                  </a:solidFill>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where </a:t>
                </a:r>
                <a14:m>
                  <m:oMath xmlns:m="http://schemas.openxmlformats.org/officeDocument/2006/math">
                    <m:r>
                      <a:rPr lang="en-US" sz="2200" b="0" i="1" smtClean="0">
                        <a:latin typeface="Cambria Math"/>
                      </a:rPr>
                      <m:t>𝐾</m:t>
                    </m:r>
                  </m:oMath>
                </a14:m>
                <a:r>
                  <a:rPr lang="en-US" sz="2200" dirty="0">
                    <a:latin typeface="Times New Roman" panose="02020603050405020304" pitchFamily="18" charset="0"/>
                    <a:cs typeface="Times New Roman" panose="02020603050405020304" pitchFamily="18" charset="0"/>
                  </a:rPr>
                  <a:t> is a calculable positive parameter which, like </a:t>
                </a:r>
                <a:r>
                  <a:rPr lang="el-GR" sz="2200" dirty="0">
                    <a:latin typeface="Times New Roman" panose="02020603050405020304" pitchFamily="18" charset="0"/>
                    <a:cs typeface="Times New Roman" panose="02020603050405020304" pitchFamily="18" charset="0"/>
                  </a:rPr>
                  <a:t>λ</a:t>
                </a:r>
                <a:r>
                  <a:rPr lang="en-US" sz="2200" dirty="0">
                    <a:latin typeface="Times New Roman" panose="02020603050405020304" pitchFamily="18" charset="0"/>
                    <a:cs typeface="Times New Roman" panose="02020603050405020304" pitchFamily="18" charset="0"/>
                  </a:rPr>
                  <a:t>, depends on the substitution matrix and background letter frequencies.  This is called the       </a:t>
                </a:r>
                <a:r>
                  <a:rPr lang="en-US" sz="2200" i="1" dirty="0">
                    <a:latin typeface="Times New Roman" panose="02020603050405020304" pitchFamily="18" charset="0"/>
                    <a:cs typeface="Times New Roman" panose="02020603050405020304" pitchFamily="18" charset="0"/>
                  </a:rPr>
                  <a:t>E-value </a:t>
                </a:r>
                <a:r>
                  <a:rPr lang="en-US" sz="2200" dirty="0">
                    <a:latin typeface="Times New Roman" panose="02020603050405020304" pitchFamily="18" charset="0"/>
                    <a:cs typeface="Times New Roman" panose="02020603050405020304" pitchFamily="18" charset="0"/>
                  </a:rPr>
                  <a:t>associated with the score</a:t>
                </a:r>
                <a:r>
                  <a:rPr lang="en-US" sz="2200" i="1" dirty="0">
                    <a:latin typeface="Times New Roman" panose="02020603050405020304" pitchFamily="18" charset="0"/>
                    <a:cs typeface="Times New Roman" panose="02020603050405020304" pitchFamily="18" charset="0"/>
                  </a:rPr>
                  <a:t> </a:t>
                </a:r>
                <a14:m>
                  <m:oMath xmlns:m="http://schemas.openxmlformats.org/officeDocument/2006/math">
                    <m:r>
                      <a:rPr lang="en-US" sz="2200" b="0" i="1" smtClean="0">
                        <a:latin typeface="Cambria Math"/>
                      </a:rPr>
                      <m:t>𝑆</m:t>
                    </m:r>
                  </m:oMath>
                </a14:m>
                <a:r>
                  <a:rPr lang="en-US" sz="2200" i="1"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The number of such high-scoring alignments is Poisson distributed, with expected value </a:t>
                </a:r>
                <a14:m>
                  <m:oMath xmlns:m="http://schemas.openxmlformats.org/officeDocument/2006/math">
                    <m:r>
                      <a:rPr lang="en-US" sz="2200" b="0" i="1" smtClean="0">
                        <a:latin typeface="Cambria Math"/>
                      </a:rPr>
                      <m:t>𝐸</m:t>
                    </m:r>
                  </m:oMath>
                </a14:m>
                <a:r>
                  <a:rPr lang="en-US" sz="2200" dirty="0">
                    <a:latin typeface="Times New Roman" panose="02020603050405020304" pitchFamily="18" charset="0"/>
                    <a:cs typeface="Times New Roman" panose="02020603050405020304" pitchFamily="18" charset="0"/>
                  </a:rPr>
                  <a:t>, so the probability of finding 0 alignments with score </a:t>
                </a:r>
                <a14:m>
                  <m:oMath xmlns:m="http://schemas.openxmlformats.org/officeDocument/2006/math">
                    <m:r>
                      <a:rPr lang="en-US" sz="2200" i="1" smtClean="0">
                        <a:latin typeface="Cambria Math"/>
                        <a:ea typeface="Cambria Math"/>
                      </a:rPr>
                      <m:t>≥</m:t>
                    </m:r>
                    <m:r>
                      <a:rPr lang="en-US" sz="2200" b="0" i="1" smtClean="0">
                        <a:latin typeface="Cambria Math"/>
                        <a:ea typeface="Cambria Math"/>
                      </a:rPr>
                      <m:t>𝑆</m:t>
                    </m:r>
                  </m:oMath>
                </a14:m>
                <a:r>
                  <a:rPr lang="en-US" sz="2200" dirty="0">
                    <a:latin typeface="Times New Roman" panose="02020603050405020304" pitchFamily="18" charset="0"/>
                    <a:cs typeface="Times New Roman" panose="02020603050405020304" pitchFamily="18" charset="0"/>
                  </a:rPr>
                  <a:t> is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a:rPr>
                          <m:t>𝑒</m:t>
                        </m:r>
                      </m:e>
                      <m:sup>
                        <m:r>
                          <a:rPr lang="en-US" sz="2200" b="0" i="1" smtClean="0">
                            <a:latin typeface="Cambria Math"/>
                          </a:rPr>
                          <m:t>−</m:t>
                        </m:r>
                        <m:r>
                          <a:rPr lang="en-US" sz="2200" b="0" i="1" smtClean="0">
                            <a:latin typeface="Cambria Math"/>
                          </a:rPr>
                          <m:t>𝐸</m:t>
                        </m:r>
                      </m:sup>
                    </m:sSup>
                  </m:oMath>
                </a14:m>
                <a:r>
                  <a:rPr lang="en-US" sz="2200" dirty="0">
                    <a:latin typeface="Times New Roman" panose="02020603050405020304" pitchFamily="18" charset="0"/>
                    <a:cs typeface="Times New Roman" panose="02020603050405020304" pitchFamily="18" charset="0"/>
                  </a:rPr>
                  <a:t>.  Thus the probability of finding </a:t>
                </a:r>
                <a:r>
                  <a:rPr lang="en-US" sz="2200" i="1" dirty="0">
                    <a:latin typeface="Times New Roman" panose="02020603050405020304" pitchFamily="18" charset="0"/>
                    <a:cs typeface="Times New Roman" panose="02020603050405020304" pitchFamily="18" charset="0"/>
                  </a:rPr>
                  <a:t>at least one </a:t>
                </a:r>
                <a:r>
                  <a:rPr lang="en-US" sz="2200" dirty="0">
                    <a:latin typeface="Times New Roman" panose="02020603050405020304" pitchFamily="18" charset="0"/>
                    <a:cs typeface="Times New Roman" panose="02020603050405020304" pitchFamily="18" charset="0"/>
                  </a:rPr>
                  <a:t>alignment with score </a:t>
                </a:r>
                <a14:m>
                  <m:oMath xmlns:m="http://schemas.openxmlformats.org/officeDocument/2006/math">
                    <m:r>
                      <a:rPr lang="en-US" sz="2200" i="1" smtClean="0">
                        <a:latin typeface="Cambria Math"/>
                        <a:ea typeface="Cambria Math"/>
                      </a:rPr>
                      <m:t>≥</m:t>
                    </m:r>
                    <m:r>
                      <a:rPr lang="en-US" sz="2200" b="0" i="1" smtClean="0">
                        <a:latin typeface="Cambria Math"/>
                        <a:ea typeface="Cambria Math"/>
                      </a:rPr>
                      <m:t>𝑆</m:t>
                    </m:r>
                  </m:oMath>
                </a14:m>
                <a:r>
                  <a:rPr lang="en-US" sz="2200" dirty="0">
                    <a:latin typeface="Times New Roman" panose="02020603050405020304" pitchFamily="18" charset="0"/>
                    <a:cs typeface="Times New Roman" panose="02020603050405020304" pitchFamily="18" charset="0"/>
                  </a:rPr>
                  <a:t> is</a:t>
                </a:r>
                <a:endParaRPr lang="en-US" sz="2200" b="0" dirty="0">
                  <a:latin typeface="Times New Roman" panose="02020603050405020304" pitchFamily="18" charset="0"/>
                  <a:cs typeface="Times New Roman" panose="02020603050405020304" pitchFamily="18" charset="0"/>
                </a:endParaRPr>
              </a:p>
              <a:p>
                <a:pPr marL="0" indent="0">
                  <a:buNone/>
                </a:pPr>
                <a:r>
                  <a:rPr lang="en-US" sz="2000" b="0" dirty="0">
                    <a:latin typeface="Times New Roman" panose="02020603050405020304" pitchFamily="18" charset="0"/>
                    <a:cs typeface="Times New Roman" panose="02020603050405020304" pitchFamily="18" charset="0"/>
                  </a:rPr>
                  <a:t>                                                    </a:t>
                </a:r>
                <a14:m>
                  <m:oMath xmlns:m="http://schemas.openxmlformats.org/officeDocument/2006/math">
                    <m:r>
                      <a:rPr lang="en-US" sz="3500" b="0" i="1" smtClean="0">
                        <a:solidFill>
                          <a:srgbClr val="C00000"/>
                        </a:solidFill>
                        <a:latin typeface="Cambria Math"/>
                      </a:rPr>
                      <m:t>𝑝</m:t>
                    </m:r>
                    <m:r>
                      <a:rPr lang="en-US" sz="3500" b="0" i="1" smtClean="0">
                        <a:solidFill>
                          <a:srgbClr val="C00000"/>
                        </a:solidFill>
                        <a:latin typeface="Cambria Math"/>
                      </a:rPr>
                      <m:t>=1−</m:t>
                    </m:r>
                    <m:sSup>
                      <m:sSupPr>
                        <m:ctrlPr>
                          <a:rPr lang="en-US" sz="3500" b="0" i="1" smtClean="0">
                            <a:solidFill>
                              <a:srgbClr val="C00000"/>
                            </a:solidFill>
                            <a:latin typeface="Cambria Math" panose="02040503050406030204" pitchFamily="18" charset="0"/>
                          </a:rPr>
                        </m:ctrlPr>
                      </m:sSupPr>
                      <m:e>
                        <m:r>
                          <a:rPr lang="en-US" sz="3500" b="0" i="1" smtClean="0">
                            <a:solidFill>
                              <a:srgbClr val="C00000"/>
                            </a:solidFill>
                            <a:latin typeface="Cambria Math"/>
                          </a:rPr>
                          <m:t>𝑒</m:t>
                        </m:r>
                      </m:e>
                      <m:sup>
                        <m:r>
                          <a:rPr lang="en-US" sz="3500" b="0" i="1" smtClean="0">
                            <a:solidFill>
                              <a:srgbClr val="C00000"/>
                            </a:solidFill>
                            <a:latin typeface="Cambria Math"/>
                          </a:rPr>
                          <m:t>−</m:t>
                        </m:r>
                        <m:r>
                          <a:rPr lang="en-US" sz="3500" b="0" i="1" smtClean="0">
                            <a:solidFill>
                              <a:srgbClr val="C00000"/>
                            </a:solidFill>
                            <a:latin typeface="Cambria Math"/>
                          </a:rPr>
                          <m:t>𝐸</m:t>
                        </m:r>
                      </m:sup>
                    </m:sSup>
                  </m:oMath>
                </a14:m>
                <a:r>
                  <a:rPr lang="en-US" sz="2000" dirty="0">
                    <a:solidFill>
                      <a:srgbClr val="C00000"/>
                    </a:solidFill>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This is called the </a:t>
                </a:r>
                <a:r>
                  <a:rPr lang="en-US" sz="2200" i="1" dirty="0">
                    <a:latin typeface="Times New Roman" panose="02020603050405020304" pitchFamily="18" charset="0"/>
                    <a:cs typeface="Times New Roman" panose="02020603050405020304" pitchFamily="18" charset="0"/>
                  </a:rPr>
                  <a:t>p-value</a:t>
                </a:r>
                <a:r>
                  <a:rPr lang="en-US" sz="2200" dirty="0">
                    <a:latin typeface="Times New Roman" panose="02020603050405020304" pitchFamily="18" charset="0"/>
                    <a:cs typeface="Times New Roman" panose="02020603050405020304" pitchFamily="18" charset="0"/>
                  </a:rPr>
                  <a:t> associated with </a:t>
                </a:r>
                <a14:m>
                  <m:oMath xmlns:m="http://schemas.openxmlformats.org/officeDocument/2006/math">
                    <m:r>
                      <a:rPr lang="en-US" sz="2200" b="0" i="1" smtClean="0">
                        <a:latin typeface="Cambria Math"/>
                      </a:rPr>
                      <m:t>𝑆</m:t>
                    </m:r>
                  </m:oMath>
                </a14:m>
                <a:r>
                  <a:rPr lang="en-US" sz="2200" dirty="0">
                    <a:latin typeface="Times New Roman" panose="02020603050405020304" pitchFamily="18" charset="0"/>
                    <a:cs typeface="Times New Roman" panose="02020603050405020304" pitchFamily="18" charset="0"/>
                  </a:rPr>
                  <a:t>.  When </a:t>
                </a:r>
                <a14:m>
                  <m:oMath xmlns:m="http://schemas.openxmlformats.org/officeDocument/2006/math">
                    <m:r>
                      <a:rPr lang="en-US" sz="2200" b="0" i="1" smtClean="0">
                        <a:latin typeface="Cambria Math"/>
                      </a:rPr>
                      <m:t>𝐸</m:t>
                    </m:r>
                    <m:r>
                      <a:rPr lang="en-US" sz="2200" b="0" i="1" smtClean="0">
                        <a:latin typeface="Cambria Math"/>
                        <a:ea typeface="Cambria Math"/>
                      </a:rPr>
                      <m:t>≤0.1,</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b="0" i="1" dirty="0" smtClean="0">
                        <a:latin typeface="Cambria Math"/>
                      </a:rPr>
                      <m:t>𝑝</m:t>
                    </m:r>
                    <m:r>
                      <a:rPr lang="en-US" sz="2200" b="0" i="1" dirty="0" smtClean="0">
                        <a:latin typeface="Cambria Math"/>
                        <a:ea typeface="Cambria Math"/>
                      </a:rPr>
                      <m:t>≈</m:t>
                    </m:r>
                    <m:r>
                      <a:rPr lang="en-US" sz="2200" b="0" i="1" dirty="0" smtClean="0">
                        <a:latin typeface="Cambria Math"/>
                        <a:ea typeface="Cambria Math"/>
                      </a:rPr>
                      <m:t>𝐸</m:t>
                    </m:r>
                  </m:oMath>
                </a14:m>
                <a:r>
                  <a:rPr lang="en-US" sz="2200" dirty="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1800" dirty="0" err="1">
                    <a:solidFill>
                      <a:srgbClr val="002060"/>
                    </a:solidFill>
                    <a:latin typeface="Times New Roman" panose="02020603050405020304" pitchFamily="18" charset="0"/>
                    <a:cs typeface="Times New Roman" panose="02020603050405020304" pitchFamily="18" charset="0"/>
                  </a:rPr>
                  <a:t>Karlin</a:t>
                </a:r>
                <a:r>
                  <a:rPr lang="en-US" sz="1800" dirty="0">
                    <a:solidFill>
                      <a:srgbClr val="002060"/>
                    </a:solidFill>
                    <a:latin typeface="Times New Roman" panose="02020603050405020304" pitchFamily="18" charset="0"/>
                    <a:cs typeface="Times New Roman" panose="02020603050405020304" pitchFamily="18" charset="0"/>
                  </a:rPr>
                  <a:t>, S. &amp; Altschul, S.F. (1990) </a:t>
                </a:r>
                <a:r>
                  <a:rPr lang="en-US" sz="1800" i="1" dirty="0">
                    <a:solidFill>
                      <a:srgbClr val="002060"/>
                    </a:solidFill>
                    <a:latin typeface="Times New Roman" panose="02020603050405020304" pitchFamily="18" charset="0"/>
                    <a:cs typeface="Times New Roman" panose="02020603050405020304" pitchFamily="18" charset="0"/>
                  </a:rPr>
                  <a:t>Proc. Natl. Acad. Sci. USA </a:t>
                </a:r>
                <a:r>
                  <a:rPr lang="en-US" sz="1800" b="1" dirty="0">
                    <a:solidFill>
                      <a:srgbClr val="002060"/>
                    </a:solidFill>
                    <a:latin typeface="Times New Roman" panose="02020603050405020304" pitchFamily="18" charset="0"/>
                    <a:cs typeface="Times New Roman" panose="02020603050405020304" pitchFamily="18" charset="0"/>
                  </a:rPr>
                  <a:t>87</a:t>
                </a:r>
                <a:r>
                  <a:rPr lang="en-US" sz="1800" dirty="0">
                    <a:solidFill>
                      <a:srgbClr val="002060"/>
                    </a:solidFill>
                    <a:latin typeface="Times New Roman" panose="02020603050405020304" pitchFamily="18" charset="0"/>
                    <a:cs typeface="Times New Roman" panose="02020603050405020304" pitchFamily="18" charset="0"/>
                  </a:rPr>
                  <a:t>:2264-2268.</a:t>
                </a:r>
              </a:p>
              <a:p>
                <a:pPr marL="0" indent="0">
                  <a:buNone/>
                </a:pPr>
                <a:r>
                  <a:rPr lang="en-US" sz="1800" dirty="0" err="1">
                    <a:solidFill>
                      <a:srgbClr val="002060"/>
                    </a:solidFill>
                    <a:latin typeface="Times New Roman" panose="02020603050405020304" pitchFamily="18" charset="0"/>
                    <a:cs typeface="Times New Roman" panose="02020603050405020304" pitchFamily="18" charset="0"/>
                  </a:rPr>
                  <a:t>Dembo</a:t>
                </a:r>
                <a:r>
                  <a:rPr lang="en-US" sz="1800" dirty="0">
                    <a:solidFill>
                      <a:srgbClr val="002060"/>
                    </a:solidFill>
                    <a:latin typeface="Times New Roman" panose="02020603050405020304" pitchFamily="18" charset="0"/>
                    <a:cs typeface="Times New Roman" panose="02020603050405020304" pitchFamily="18" charset="0"/>
                  </a:rPr>
                  <a:t>, A., </a:t>
                </a:r>
                <a:r>
                  <a:rPr lang="en-US" sz="1800" dirty="0" err="1">
                    <a:solidFill>
                      <a:srgbClr val="002060"/>
                    </a:solidFill>
                    <a:latin typeface="Times New Roman" panose="02020603050405020304" pitchFamily="18" charset="0"/>
                    <a:cs typeface="Times New Roman" panose="02020603050405020304" pitchFamily="18" charset="0"/>
                  </a:rPr>
                  <a:t>Karlin</a:t>
                </a:r>
                <a:r>
                  <a:rPr lang="en-US" sz="1800" dirty="0">
                    <a:solidFill>
                      <a:srgbClr val="002060"/>
                    </a:solidFill>
                    <a:latin typeface="Times New Roman" panose="02020603050405020304" pitchFamily="18" charset="0"/>
                    <a:cs typeface="Times New Roman" panose="02020603050405020304" pitchFamily="18" charset="0"/>
                  </a:rPr>
                  <a:t>, S. &amp; </a:t>
                </a:r>
                <a:r>
                  <a:rPr lang="en-US" sz="1800" dirty="0" err="1">
                    <a:solidFill>
                      <a:srgbClr val="002060"/>
                    </a:solidFill>
                    <a:latin typeface="Times New Roman" panose="02020603050405020304" pitchFamily="18" charset="0"/>
                    <a:cs typeface="Times New Roman" panose="02020603050405020304" pitchFamily="18" charset="0"/>
                  </a:rPr>
                  <a:t>Zeitouni</a:t>
                </a:r>
                <a:r>
                  <a:rPr lang="en-US" sz="1800" dirty="0">
                    <a:solidFill>
                      <a:srgbClr val="002060"/>
                    </a:solidFill>
                    <a:latin typeface="Times New Roman" panose="02020603050405020304" pitchFamily="18" charset="0"/>
                    <a:cs typeface="Times New Roman" panose="02020603050405020304" pitchFamily="18" charset="0"/>
                  </a:rPr>
                  <a:t>, O. (1994) </a:t>
                </a:r>
                <a:r>
                  <a:rPr lang="en-US" sz="1800" i="1" dirty="0">
                    <a:solidFill>
                      <a:srgbClr val="002060"/>
                    </a:solidFill>
                    <a:latin typeface="Times New Roman" panose="02020603050405020304" pitchFamily="18" charset="0"/>
                    <a:cs typeface="Times New Roman" panose="02020603050405020304" pitchFamily="18" charset="0"/>
                  </a:rPr>
                  <a:t>Ann. Prob. </a:t>
                </a:r>
                <a:r>
                  <a:rPr lang="en-US" sz="1800" b="1" dirty="0">
                    <a:solidFill>
                      <a:srgbClr val="002060"/>
                    </a:solidFill>
                    <a:latin typeface="Times New Roman" panose="02020603050405020304" pitchFamily="18" charset="0"/>
                    <a:cs typeface="Times New Roman" panose="02020603050405020304" pitchFamily="18" charset="0"/>
                  </a:rPr>
                  <a:t>22</a:t>
                </a:r>
                <a:r>
                  <a:rPr lang="en-US" sz="1800" dirty="0">
                    <a:solidFill>
                      <a:srgbClr val="002060"/>
                    </a:solidFill>
                    <a:latin typeface="Times New Roman" panose="02020603050405020304" pitchFamily="18" charset="0"/>
                    <a:cs typeface="Times New Roman" panose="02020603050405020304" pitchFamily="18" charset="0"/>
                  </a:rPr>
                  <a:t>:2022-2039.</a:t>
                </a:r>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914400"/>
                <a:ext cx="8153400" cy="5638800"/>
              </a:xfrm>
              <a:blipFill rotWithShape="0">
                <a:blip r:embed="rId2"/>
                <a:stretch>
                  <a:fillRect l="-823" t="-1081" r="-598"/>
                </a:stretch>
              </a:blipFill>
            </p:spPr>
            <p:txBody>
              <a:bodyPr/>
              <a:lstStyle/>
              <a:p>
                <a:r>
                  <a:rPr lang="en-US">
                    <a:noFill/>
                  </a:rPr>
                  <a:t> </a:t>
                </a:r>
              </a:p>
            </p:txBody>
          </p:sp>
        </mc:Fallback>
      </mc:AlternateContent>
    </p:spTree>
    <p:extLst>
      <p:ext uri="{BB962C8B-B14F-4D97-AF65-F5344CB8AC3E}">
        <p14:creationId xmlns:p14="http://schemas.microsoft.com/office/powerpoint/2010/main" val="296099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Normalized Scores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029200"/>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  To calculate the </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-value associated with a score, one needs to know the relevant statistical parameters </a:t>
                </a:r>
                <a:r>
                  <a:rPr lang="el-GR" sz="2000" dirty="0">
                    <a:latin typeface="Times New Roman" panose="02020603050405020304" pitchFamily="18" charset="0"/>
                    <a:cs typeface="Times New Roman" panose="02020603050405020304" pitchFamily="18" charset="0"/>
                  </a:rPr>
                  <a:t>λ</a:t>
                </a:r>
                <a:r>
                  <a:rPr lang="en-US" sz="2000" dirty="0">
                    <a:latin typeface="Times New Roman" panose="02020603050405020304" pitchFamily="18" charset="0"/>
                    <a:cs typeface="Times New Roman" panose="02020603050405020304" pitchFamily="18" charset="0"/>
                  </a:rPr>
                  <a:t> and </a:t>
                </a:r>
                <a14:m>
                  <m:oMath xmlns:m="http://schemas.openxmlformats.org/officeDocument/2006/math">
                    <m:r>
                      <a:rPr lang="en-US" sz="2000" b="0" i="1" smtClean="0">
                        <a:latin typeface="Cambria Math"/>
                      </a:rPr>
                      <m:t>𝐾</m:t>
                    </m:r>
                  </m:oMath>
                </a14:m>
                <a:r>
                  <a:rPr lang="en-US" sz="2000" dirty="0">
                    <a:latin typeface="Times New Roman" panose="02020603050405020304" pitchFamily="18" charset="0"/>
                    <a:cs typeface="Times New Roman" panose="02020603050405020304" pitchFamily="18" charset="0"/>
                  </a:rPr>
                  <a:t>.  However, these parameters may be folded into the score using the equation</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a:rPr>
                          <m:t>𝑆</m:t>
                        </m:r>
                      </m:e>
                      <m:sup>
                        <m:r>
                          <a:rPr lang="en-US" b="0" i="1" smtClean="0">
                            <a:solidFill>
                              <a:srgbClr val="C00000"/>
                            </a:solidFill>
                            <a:latin typeface="Cambria Math"/>
                          </a:rPr>
                          <m:t>′</m:t>
                        </m:r>
                      </m:sup>
                    </m:sSup>
                    <m:r>
                      <a:rPr lang="en-US" b="0" i="1" smtClean="0">
                        <a:solidFill>
                          <a:srgbClr val="C00000"/>
                        </a:solidFill>
                        <a:latin typeface="Cambria Math"/>
                      </a:rPr>
                      <m:t> = (</m:t>
                    </m:r>
                    <m:r>
                      <m:rPr>
                        <m:sty m:val="p"/>
                      </m:rPr>
                      <a:rPr lang="el-GR" b="0" i="1" smtClean="0">
                        <a:solidFill>
                          <a:srgbClr val="C00000"/>
                        </a:solidFill>
                        <a:latin typeface="Cambria Math"/>
                      </a:rPr>
                      <m:t>λ</m:t>
                    </m:r>
                    <m:r>
                      <a:rPr lang="en-US" b="0" i="1" smtClean="0">
                        <a:solidFill>
                          <a:srgbClr val="C00000"/>
                        </a:solidFill>
                        <a:latin typeface="Cambria Math"/>
                      </a:rPr>
                      <m:t>𝑆</m:t>
                    </m:r>
                    <m:r>
                      <a:rPr lang="en-US" b="0" i="1" smtClean="0">
                        <a:solidFill>
                          <a:srgbClr val="C00000"/>
                        </a:solidFill>
                        <a:latin typeface="Cambria Math"/>
                      </a:rPr>
                      <m:t>−</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a:rPr>
                          <m:t>ln</m:t>
                        </m:r>
                      </m:fName>
                      <m:e>
                        <m:r>
                          <a:rPr lang="en-US" b="0" i="1" smtClean="0">
                            <a:solidFill>
                              <a:srgbClr val="C00000"/>
                            </a:solidFill>
                            <a:latin typeface="Cambria Math"/>
                          </a:rPr>
                          <m:t>𝐾</m:t>
                        </m:r>
                        <m:r>
                          <a:rPr lang="en-US" b="0" i="1" smtClean="0">
                            <a:solidFill>
                              <a:srgbClr val="C00000"/>
                            </a:solidFill>
                            <a:latin typeface="Cambria Math"/>
                          </a:rPr>
                          <m:t>) / </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a:rPr>
                              <m:t>ln</m:t>
                            </m:r>
                          </m:fName>
                          <m:e>
                            <m:r>
                              <a:rPr lang="en-US" b="0" i="1" smtClean="0">
                                <a:solidFill>
                                  <a:srgbClr val="C00000"/>
                                </a:solidFill>
                                <a:latin typeface="Cambria Math"/>
                              </a:rPr>
                              <m:t>2</m:t>
                            </m:r>
                          </m:e>
                        </m:func>
                      </m:e>
                    </m:func>
                  </m:oMath>
                </a14:m>
                <a:endParaRPr lang="en-US"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to yield a </a:t>
                </a:r>
                <a:r>
                  <a:rPr lang="en-US" sz="2000" i="1" dirty="0">
                    <a:latin typeface="Times New Roman" panose="02020603050405020304" pitchFamily="18" charset="0"/>
                    <a:cs typeface="Times New Roman" panose="02020603050405020304" pitchFamily="18" charset="0"/>
                  </a:rPr>
                  <a:t>normalized score </a:t>
                </a:r>
                <a14:m>
                  <m:oMath xmlns:m="http://schemas.openxmlformats.org/officeDocument/2006/math">
                    <m:r>
                      <a:rPr lang="en-US" sz="2000" b="0" i="1" smtClean="0">
                        <a:latin typeface="Cambria Math"/>
                      </a:rPr>
                      <m:t>𝑆</m:t>
                    </m:r>
                    <m:r>
                      <a:rPr lang="en-US" sz="2000" b="0" i="1" smtClean="0">
                        <a:latin typeface="Cambria Math"/>
                      </a:rPr>
                      <m:t>′</m:t>
                    </m:r>
                  </m:oMath>
                </a14:m>
                <a:r>
                  <a:rPr lang="en-US" sz="2000" dirty="0">
                    <a:latin typeface="Times New Roman" panose="02020603050405020304" pitchFamily="18" charset="0"/>
                    <a:cs typeface="Times New Roman" panose="02020603050405020304" pitchFamily="18" charset="0"/>
                  </a:rPr>
                  <a:t>, expressed in </a:t>
                </a:r>
                <a:r>
                  <a:rPr lang="en-US" sz="2000" i="1" dirty="0">
                    <a:latin typeface="Times New Roman" panose="02020603050405020304" pitchFamily="18" charset="0"/>
                    <a:cs typeface="Times New Roman" panose="02020603050405020304" pitchFamily="18" charset="0"/>
                  </a:rPr>
                  <a:t>bits</a:t>
                </a:r>
                <a:r>
                  <a:rPr lang="en-US" sz="2000" dirty="0">
                    <a:latin typeface="Times New Roman" panose="02020603050405020304" pitchFamily="18" charset="0"/>
                    <a:cs typeface="Times New Roman" panose="02020603050405020304" pitchFamily="18" charset="0"/>
                  </a:rPr>
                  <a:t>.  When this is done, the formula for the </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-value reduces to the extremely simple</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solidFill>
                          <a:srgbClr val="C00000"/>
                        </a:solidFill>
                        <a:latin typeface="Cambria Math"/>
                      </a:rPr>
                      <m:t>𝐸</m:t>
                    </m:r>
                    <m:r>
                      <a:rPr lang="en-US" b="0" i="1" smtClean="0">
                        <a:solidFill>
                          <a:srgbClr val="C00000"/>
                        </a:solidFill>
                        <a:latin typeface="Cambria Math"/>
                      </a:rPr>
                      <m:t> =  </m:t>
                    </m:r>
                    <m:r>
                      <a:rPr lang="en-US" b="0" i="1" smtClean="0">
                        <a:solidFill>
                          <a:srgbClr val="C00000"/>
                        </a:solidFill>
                        <a:latin typeface="Cambria Math"/>
                      </a:rPr>
                      <m:t>𝑁</m:t>
                    </m:r>
                    <m:r>
                      <a:rPr lang="en-US" b="0" i="1" smtClean="0">
                        <a:solidFill>
                          <a:srgbClr val="C00000"/>
                        </a:solidFill>
                        <a:latin typeface="Cambria Math"/>
                      </a:rPr>
                      <m:t> / </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a:rPr>
                          <m:t>2</m:t>
                        </m:r>
                      </m:e>
                      <m:sup>
                        <m:r>
                          <a:rPr lang="en-US" b="0" i="1" smtClean="0">
                            <a:solidFill>
                              <a:srgbClr val="C00000"/>
                            </a:solidFill>
                            <a:latin typeface="Cambria Math"/>
                          </a:rPr>
                          <m:t>𝑆</m:t>
                        </m:r>
                        <m:r>
                          <a:rPr lang="el-GR" b="0" i="1" smtClean="0">
                            <a:solidFill>
                              <a:srgbClr val="C00000"/>
                            </a:solidFill>
                            <a:latin typeface="Cambria Math"/>
                          </a:rPr>
                          <m:t>΄</m:t>
                        </m:r>
                      </m:sup>
                    </m:sSup>
                  </m:oMath>
                </a14:m>
                <a:r>
                  <a:rPr lang="en-US" sz="2000" dirty="0">
                    <a:solidFill>
                      <a:srgbClr val="C00000"/>
                    </a:solidFill>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u="sng"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Comparing a protein sequence of length 250 residues to a database of length one billion residues, how many local alignments with normalized score</a:t>
                </a:r>
                <a14:m>
                  <m:oMath xmlns:m="http://schemas.openxmlformats.org/officeDocument/2006/math">
                    <m:r>
                      <a:rPr lang="en-US" sz="2000" b="0" i="0" smtClean="0">
                        <a:latin typeface="Cambria Math"/>
                      </a:rPr>
                      <m:t> </m:t>
                    </m:r>
                    <m:r>
                      <a:rPr lang="en-US" sz="2000" i="1" smtClean="0">
                        <a:latin typeface="Cambria Math"/>
                      </a:rPr>
                      <m:t>≥</m:t>
                    </m:r>
                    <m:r>
                      <a:rPr lang="en-US" sz="2000" b="0" i="1" smtClean="0">
                        <a:latin typeface="Cambria Math"/>
                      </a:rPr>
                      <m:t>35</m:t>
                    </m:r>
                  </m:oMath>
                </a14:m>
                <a:r>
                  <a:rPr lang="en-US" sz="2000" dirty="0">
                    <a:latin typeface="Times New Roman" panose="02020603050405020304" pitchFamily="18" charset="0"/>
                    <a:cs typeface="Times New Roman" panose="02020603050405020304" pitchFamily="18" charset="0"/>
                  </a:rPr>
                  <a:t> bits can one expect to find by chance?   The search space size is approximately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a:rPr>
                          <m:t>2</m:t>
                        </m:r>
                      </m:e>
                      <m:sup>
                        <m:r>
                          <a:rPr lang="en-US" sz="2000" b="0" i="1" smtClean="0">
                            <a:latin typeface="Cambria Math"/>
                          </a:rPr>
                          <m:t>8</m:t>
                        </m:r>
                      </m:sup>
                    </m:sSup>
                    <m:r>
                      <a:rPr lang="en-US" sz="2000" i="1">
                        <a:latin typeface="Cambria Math"/>
                        <a:ea typeface="Cambria Math"/>
                      </a:rPr>
                      <m:t>×</m:t>
                    </m:r>
                    <m:sSup>
                      <m:sSupPr>
                        <m:ctrlPr>
                          <a:rPr lang="en-US" sz="2000" i="1" smtClean="0">
                            <a:latin typeface="Cambria Math" panose="02040503050406030204" pitchFamily="18" charset="0"/>
                            <a:ea typeface="Cambria Math"/>
                          </a:rPr>
                        </m:ctrlPr>
                      </m:sSupPr>
                      <m:e>
                        <m:r>
                          <a:rPr lang="en-US" sz="2000" b="0" i="1" smtClean="0">
                            <a:latin typeface="Cambria Math"/>
                            <a:ea typeface="Cambria Math"/>
                          </a:rPr>
                          <m:t>2</m:t>
                        </m:r>
                      </m:e>
                      <m:sup>
                        <m:r>
                          <a:rPr lang="en-US" sz="2000" b="0" i="1" smtClean="0">
                            <a:latin typeface="Cambria Math"/>
                            <a:ea typeface="Cambria Math"/>
                          </a:rPr>
                          <m:t>30</m:t>
                        </m:r>
                      </m:sup>
                    </m:sSup>
                    <m:r>
                      <a:rPr lang="en-US" sz="2000" i="1" smtClean="0">
                        <a:latin typeface="Cambria Math"/>
                        <a:ea typeface="Cambria Math"/>
                      </a:rPr>
                      <m:t>=</m:t>
                    </m:r>
                    <m:sSup>
                      <m:sSupPr>
                        <m:ctrlPr>
                          <a:rPr lang="en-US" sz="2000" i="1" smtClean="0">
                            <a:latin typeface="Cambria Math" panose="02040503050406030204" pitchFamily="18" charset="0"/>
                            <a:ea typeface="Cambria Math"/>
                          </a:rPr>
                        </m:ctrlPr>
                      </m:sSupPr>
                      <m:e>
                        <m:r>
                          <a:rPr lang="en-US" sz="2000" b="0" i="1" smtClean="0">
                            <a:latin typeface="Cambria Math"/>
                            <a:ea typeface="Cambria Math"/>
                          </a:rPr>
                          <m:t>2</m:t>
                        </m:r>
                      </m:e>
                      <m:sup>
                        <m:r>
                          <a:rPr lang="en-US" sz="2000" b="0" i="1" smtClean="0">
                            <a:latin typeface="Cambria Math"/>
                            <a:ea typeface="Cambria Math"/>
                          </a:rPr>
                          <m:t>38</m:t>
                        </m:r>
                      </m:sup>
                    </m:sSup>
                  </m:oMath>
                </a14:m>
                <a:r>
                  <a:rPr lang="en-US" sz="2000" dirty="0">
                    <a:latin typeface="Times New Roman" panose="02020603050405020304" pitchFamily="18" charset="0"/>
                    <a:cs typeface="Times New Roman" panose="02020603050405020304" pitchFamily="18" charset="0"/>
                  </a:rPr>
                  <a:t>, so </a:t>
                </a:r>
                <a14:m>
                  <m:oMath xmlns:m="http://schemas.openxmlformats.org/officeDocument/2006/math">
                    <m:r>
                      <a:rPr lang="en-US" sz="2000" b="0" i="1" smtClean="0">
                        <a:latin typeface="Cambria Math"/>
                      </a:rPr>
                      <m:t>𝐸</m:t>
                    </m:r>
                    <m:r>
                      <a:rPr lang="en-US" sz="2000" b="0" i="1" smtClean="0">
                        <a:latin typeface="Cambria Math"/>
                        <a:ea typeface="Cambria Math"/>
                      </a:rPr>
                      <m:t>≈</m:t>
                    </m:r>
                    <m:sSup>
                      <m:sSupPr>
                        <m:ctrlPr>
                          <a:rPr lang="en-US" sz="2000" b="0" i="1" smtClean="0">
                            <a:latin typeface="Cambria Math" panose="02040503050406030204" pitchFamily="18" charset="0"/>
                            <a:ea typeface="Cambria Math"/>
                          </a:rPr>
                        </m:ctrlPr>
                      </m:sSupPr>
                      <m:e>
                        <m:r>
                          <a:rPr lang="en-US" sz="2000" b="0" i="1" smtClean="0">
                            <a:latin typeface="Cambria Math"/>
                            <a:ea typeface="Cambria Math"/>
                          </a:rPr>
                          <m:t>2</m:t>
                        </m:r>
                      </m:e>
                      <m:sup>
                        <m:r>
                          <a:rPr lang="en-US" sz="2000" b="0" i="1" smtClean="0">
                            <a:latin typeface="Cambria Math"/>
                            <a:ea typeface="Cambria Math"/>
                          </a:rPr>
                          <m:t>38</m:t>
                        </m:r>
                      </m:sup>
                    </m:sSup>
                    <m:r>
                      <a:rPr lang="en-US" sz="2000" b="0" i="1" smtClean="0">
                        <a:latin typeface="Cambria Math"/>
                        <a:ea typeface="Cambria Math"/>
                      </a:rPr>
                      <m:t>/ </m:t>
                    </m:r>
                    <m:sSup>
                      <m:sSupPr>
                        <m:ctrlPr>
                          <a:rPr lang="en-US" sz="2000" b="0" i="1" smtClean="0">
                            <a:latin typeface="Cambria Math" panose="02040503050406030204" pitchFamily="18" charset="0"/>
                            <a:ea typeface="Cambria Math"/>
                          </a:rPr>
                        </m:ctrlPr>
                      </m:sSupPr>
                      <m:e>
                        <m:r>
                          <a:rPr lang="en-US" sz="2000" b="0" i="1" smtClean="0">
                            <a:latin typeface="Cambria Math"/>
                            <a:ea typeface="Cambria Math"/>
                          </a:rPr>
                          <m:t>2</m:t>
                        </m:r>
                      </m:e>
                      <m:sup>
                        <m:r>
                          <a:rPr lang="en-US" sz="2000" b="0" i="1" smtClean="0">
                            <a:latin typeface="Cambria Math"/>
                            <a:ea typeface="Cambria Math"/>
                          </a:rPr>
                          <m:t>35</m:t>
                        </m:r>
                      </m:sup>
                    </m:sSup>
                    <m:r>
                      <a:rPr lang="en-US" sz="2000" b="0" i="1" smtClean="0">
                        <a:latin typeface="Cambria Math"/>
                        <a:ea typeface="Cambria Math"/>
                      </a:rPr>
                      <m:t>=</m:t>
                    </m:r>
                    <m:sSup>
                      <m:sSupPr>
                        <m:ctrlPr>
                          <a:rPr lang="en-US" sz="2000" b="0" i="1" smtClean="0">
                            <a:latin typeface="Cambria Math" panose="02040503050406030204" pitchFamily="18" charset="0"/>
                            <a:ea typeface="Cambria Math"/>
                          </a:rPr>
                        </m:ctrlPr>
                      </m:sSupPr>
                      <m:e>
                        <m:r>
                          <a:rPr lang="en-US" sz="2000" b="0" i="1" smtClean="0">
                            <a:latin typeface="Cambria Math"/>
                            <a:ea typeface="Cambria Math"/>
                          </a:rPr>
                          <m:t>2</m:t>
                        </m:r>
                      </m:e>
                      <m:sup>
                        <m:r>
                          <a:rPr lang="en-US" sz="2000" b="0" i="1" smtClean="0">
                            <a:latin typeface="Cambria Math"/>
                            <a:ea typeface="Cambria Math"/>
                          </a:rPr>
                          <m:t>3</m:t>
                        </m:r>
                      </m:sup>
                    </m:sSup>
                    <m:r>
                      <a:rPr lang="en-US" sz="2000" b="0" i="1" smtClean="0">
                        <a:latin typeface="Cambria Math"/>
                        <a:ea typeface="Cambria Math"/>
                      </a:rPr>
                      <m:t>=</m:t>
                    </m:r>
                  </m:oMath>
                </a14:m>
                <a:r>
                  <a:rPr lang="en-US" sz="2000" dirty="0">
                    <a:latin typeface="Times New Roman" panose="02020603050405020304" pitchFamily="18" charset="0"/>
                    <a:cs typeface="Times New Roman" panose="02020603050405020304" pitchFamily="18" charset="0"/>
                  </a:rPr>
                  <a:t> 8.  The number of alignments with score </a:t>
                </a:r>
                <a14:m>
                  <m:oMath xmlns:m="http://schemas.openxmlformats.org/officeDocument/2006/math">
                    <m:r>
                      <a:rPr lang="en-US" sz="2000" i="1" smtClean="0">
                        <a:latin typeface="Cambria Math"/>
                        <a:ea typeface="Cambria Math"/>
                      </a:rPr>
                      <m:t>≥</m:t>
                    </m:r>
                    <m:r>
                      <a:rPr lang="en-US" sz="2000" b="0" i="1" smtClean="0">
                        <a:latin typeface="Cambria Math"/>
                        <a:ea typeface="Cambria Math"/>
                      </a:rPr>
                      <m:t>45</m:t>
                    </m:r>
                  </m:oMath>
                </a14:m>
                <a:r>
                  <a:rPr lang="en-US" sz="2000" dirty="0">
                    <a:latin typeface="Times New Roman" panose="02020603050405020304" pitchFamily="18" charset="0"/>
                    <a:cs typeface="Times New Roman" panose="02020603050405020304" pitchFamily="18" charset="0"/>
                  </a:rPr>
                  <a:t> bits one can expect to find by chance is 0.008.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029200"/>
              </a:xfrm>
              <a:blipFill rotWithShape="0">
                <a:blip r:embed="rId2"/>
                <a:stretch>
                  <a:fillRect l="-741" t="-606"/>
                </a:stretch>
              </a:blipFill>
            </p:spPr>
            <p:txBody>
              <a:bodyPr/>
              <a:lstStyle/>
              <a:p>
                <a:r>
                  <a:rPr lang="en-US">
                    <a:noFill/>
                  </a:rPr>
                  <a:t> </a:t>
                </a:r>
              </a:p>
            </p:txBody>
          </p:sp>
        </mc:Fallback>
      </mc:AlternateContent>
    </p:spTree>
    <p:extLst>
      <p:ext uri="{BB962C8B-B14F-4D97-AF65-F5344CB8AC3E}">
        <p14:creationId xmlns:p14="http://schemas.microsoft.com/office/powerpoint/2010/main" val="372747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Sidelight: The Extreme Value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8517" y="762000"/>
                <a:ext cx="8191500" cy="1755339"/>
              </a:xfrm>
            </p:spPr>
            <p:txBody>
              <a:bodyPr>
                <a:normAutofit fontScale="55000" lnSpcReduction="20000"/>
              </a:bodyPr>
              <a:lstStyle/>
              <a:p>
                <a:pPr marL="0" indent="0">
                  <a:buNone/>
                </a:pPr>
                <a:r>
                  <a:rPr lang="en-US" dirty="0">
                    <a:latin typeface="Times New Roman" panose="02020603050405020304" pitchFamily="18" charset="0"/>
                    <a:cs typeface="Times New Roman" panose="02020603050405020304" pitchFamily="18" charset="0"/>
                  </a:rPr>
                  <a:t>Almost all the relevant statistics for local alignment scores can be understood in terms of </a:t>
                </a:r>
                <a14:m>
                  <m:oMath xmlns:m="http://schemas.openxmlformats.org/officeDocument/2006/math">
                    <m:r>
                      <a:rPr lang="en-US" b="0" i="1" smtClean="0">
                        <a:latin typeface="Cambria Math"/>
                      </a:rPr>
                      <m:t>𝐸</m:t>
                    </m:r>
                  </m:oMath>
                </a14:m>
                <a:r>
                  <a:rPr lang="en-US" dirty="0">
                    <a:latin typeface="Times New Roman" panose="02020603050405020304" pitchFamily="18" charset="0"/>
                    <a:cs typeface="Times New Roman" panose="02020603050405020304" pitchFamily="18" charset="0"/>
                  </a:rPr>
                  <a:t>-values.  However, sometimes people are interested instead in the </a:t>
                </a:r>
                <a:r>
                  <a:rPr lang="en-US" i="1" dirty="0">
                    <a:latin typeface="Times New Roman" panose="02020603050405020304" pitchFamily="18" charset="0"/>
                    <a:cs typeface="Times New Roman" panose="02020603050405020304" pitchFamily="18" charset="0"/>
                  </a:rPr>
                  <a:t>distribution of optimal scores </a:t>
                </a:r>
                <a:r>
                  <a:rPr lang="en-US" dirty="0">
                    <a:latin typeface="Times New Roman" panose="02020603050405020304" pitchFamily="18" charset="0"/>
                    <a:cs typeface="Times New Roman" panose="02020603050405020304" pitchFamily="18" charset="0"/>
                  </a:rPr>
                  <a:t>from the comparison of two random sequences.</a:t>
                </a:r>
              </a:p>
              <a:p>
                <a:pPr marL="0" indent="0">
                  <a:buNone/>
                </a:pPr>
                <a:r>
                  <a:rPr lang="en-US" dirty="0">
                    <a:latin typeface="Times New Roman" panose="02020603050405020304" pitchFamily="18" charset="0"/>
                    <a:cs typeface="Times New Roman" panose="02020603050405020304" pitchFamily="18" charset="0"/>
                  </a:rPr>
                  <a:t>Analysis of the </a:t>
                </a:r>
                <a14:m>
                  <m:oMath xmlns:m="http://schemas.openxmlformats.org/officeDocument/2006/math">
                    <m:r>
                      <a:rPr lang="en-US" b="0" i="1" smtClean="0">
                        <a:latin typeface="Cambria Math"/>
                      </a:rPr>
                      <m:t>𝑝</m:t>
                    </m:r>
                  </m:oMath>
                </a14:m>
                <a:r>
                  <a:rPr lang="en-US" dirty="0">
                    <a:latin typeface="Times New Roman" panose="02020603050405020304" pitchFamily="18" charset="0"/>
                    <a:cs typeface="Times New Roman" panose="02020603050405020304" pitchFamily="18" charset="0"/>
                  </a:rPr>
                  <a:t>-values described above shows that the distribution of these scores follows an </a:t>
                </a:r>
                <a:r>
                  <a:rPr lang="en-US" i="1" dirty="0">
                    <a:latin typeface="Times New Roman" panose="02020603050405020304" pitchFamily="18" charset="0"/>
                    <a:cs typeface="Times New Roman" panose="02020603050405020304" pitchFamily="18" charset="0"/>
                  </a:rPr>
                  <a:t>extreme value distribution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e.v.d</a:t>
                </a:r>
                <a:r>
                  <a:rPr lang="en-US" dirty="0">
                    <a:latin typeface="Times New Roman" panose="02020603050405020304" pitchFamily="18" charset="0"/>
                    <a:cs typeface="Times New Roman" panose="02020603050405020304" pitchFamily="18" charset="0"/>
                  </a:rPr>
                  <a:t>.).  Just as the </a:t>
                </a:r>
                <a:r>
                  <a:rPr lang="en-US" i="1" dirty="0">
                    <a:latin typeface="Times New Roman" panose="02020603050405020304" pitchFamily="18" charset="0"/>
                    <a:cs typeface="Times New Roman" panose="02020603050405020304" pitchFamily="18" charset="0"/>
                  </a:rPr>
                  <a:t>sum</a:t>
                </a:r>
                <a:r>
                  <a:rPr lang="en-US" dirty="0">
                    <a:latin typeface="Times New Roman" panose="02020603050405020304" pitchFamily="18" charset="0"/>
                    <a:cs typeface="Times New Roman" panose="02020603050405020304" pitchFamily="18" charset="0"/>
                  </a:rPr>
                  <a:t> of a large number of independent random variables tends to follow a normal distribution, so the </a:t>
                </a:r>
                <a:r>
                  <a:rPr lang="en-US" i="1" dirty="0">
                    <a:latin typeface="Times New Roman" panose="02020603050405020304" pitchFamily="18" charset="0"/>
                    <a:cs typeface="Times New Roman" panose="02020603050405020304" pitchFamily="18" charset="0"/>
                  </a:rPr>
                  <a:t>maximum</a:t>
                </a:r>
                <a:r>
                  <a:rPr lang="en-US" dirty="0">
                    <a:latin typeface="Times New Roman" panose="02020603050405020304" pitchFamily="18" charset="0"/>
                    <a:cs typeface="Times New Roman" panose="02020603050405020304" pitchFamily="18" charset="0"/>
                  </a:rPr>
                  <a:t> of a large number of independent random variables tends to follow an </a:t>
                </a:r>
                <a:r>
                  <a:rPr lang="en-US" dirty="0" err="1">
                    <a:latin typeface="Times New Roman" panose="02020603050405020304" pitchFamily="18" charset="0"/>
                    <a:cs typeface="Times New Roman" panose="02020603050405020304" pitchFamily="18" charset="0"/>
                  </a:rPr>
                  <a:t>e.v.d</a:t>
                </a:r>
                <a:r>
                  <a:rPr lang="en-US" dirty="0">
                    <a:latin typeface="Times New Roman" panose="02020603050405020304" pitchFamily="18" charset="0"/>
                    <a:cs typeface="Times New Roman" panose="02020603050405020304" pitchFamily="18" charset="0"/>
                  </a:rPr>
                  <a:t>.</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8517" y="762000"/>
                <a:ext cx="8191500" cy="1755339"/>
              </a:xfrm>
              <a:blipFill rotWithShape="0">
                <a:blip r:embed="rId2"/>
                <a:stretch>
                  <a:fillRect l="-670" t="-4861" r="-1340"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2678" y="5657671"/>
                <a:ext cx="8229600" cy="1200329"/>
              </a:xfrm>
              <a:prstGeom prst="rect">
                <a:avLst/>
              </a:prstGeom>
              <a:noFill/>
            </p:spPr>
            <p:txBody>
              <a:bodyPr wrap="square" rtlCol="0">
                <a:spAutoFit/>
              </a:bodyPr>
              <a:lstStyle/>
              <a:p>
                <a:pPr>
                  <a:spcBef>
                    <a:spcPct val="20000"/>
                  </a:spcBef>
                </a:pPr>
                <a:r>
                  <a:rPr lang="en-US" dirty="0">
                    <a:solidFill>
                      <a:prstClr val="black"/>
                    </a:solidFill>
                    <a:latin typeface="Times New Roman" panose="02020603050405020304" pitchFamily="18" charset="0"/>
                    <a:cs typeface="Times New Roman" panose="02020603050405020304" pitchFamily="18" charset="0"/>
                  </a:rPr>
                  <a:t>For optimal local alignment scores, the scale parameter of the </a:t>
                </a:r>
                <a:r>
                  <a:rPr lang="en-US" dirty="0" err="1">
                    <a:solidFill>
                      <a:prstClr val="black"/>
                    </a:solidFill>
                    <a:latin typeface="Times New Roman" panose="02020603050405020304" pitchFamily="18" charset="0"/>
                    <a:cs typeface="Times New Roman" panose="02020603050405020304" pitchFamily="18" charset="0"/>
                  </a:rPr>
                  <a:t>e.v.d</a:t>
                </a:r>
                <a:r>
                  <a:rPr lang="en-US" dirty="0">
                    <a:solidFill>
                      <a:prstClr val="black"/>
                    </a:solidFill>
                    <a:latin typeface="Times New Roman" panose="02020603050405020304" pitchFamily="18" charset="0"/>
                    <a:cs typeface="Times New Roman" panose="02020603050405020304" pitchFamily="18" charset="0"/>
                  </a:rPr>
                  <a:t>. is equivalent to the statistical parameter </a:t>
                </a:r>
                <a14:m>
                  <m:oMath xmlns:m="http://schemas.openxmlformats.org/officeDocument/2006/math">
                    <m:r>
                      <m:rPr>
                        <m:sty m:val="p"/>
                      </m:rPr>
                      <a:rPr lang="el-GR" i="1">
                        <a:solidFill>
                          <a:prstClr val="black"/>
                        </a:solidFill>
                        <a:latin typeface="Cambria Math"/>
                      </a:rPr>
                      <m:t>λ</m:t>
                    </m:r>
                  </m:oMath>
                </a14:m>
                <a:r>
                  <a:rPr lang="en-US" dirty="0">
                    <a:solidFill>
                      <a:prstClr val="black"/>
                    </a:solidFill>
                    <a:latin typeface="Times New Roman" panose="02020603050405020304" pitchFamily="18" charset="0"/>
                    <a:cs typeface="Times New Roman" panose="02020603050405020304" pitchFamily="18" charset="0"/>
                  </a:rPr>
                  <a:t> discussed previously.  The characteristic value </a:t>
                </a:r>
                <a14:m>
                  <m:oMath xmlns:m="http://schemas.openxmlformats.org/officeDocument/2006/math">
                    <m:r>
                      <a:rPr lang="en-US" i="1">
                        <a:solidFill>
                          <a:prstClr val="black"/>
                        </a:solidFill>
                        <a:latin typeface="Cambria Math"/>
                      </a:rPr>
                      <m:t>𝑢</m:t>
                    </m:r>
                  </m:oMath>
                </a14:m>
                <a:r>
                  <a:rPr lang="en-US" dirty="0">
                    <a:solidFill>
                      <a:prstClr val="black"/>
                    </a:solidFill>
                    <a:latin typeface="Times New Roman" panose="02020603050405020304" pitchFamily="18" charset="0"/>
                    <a:cs typeface="Times New Roman" panose="02020603050405020304" pitchFamily="18" charset="0"/>
                  </a:rPr>
                  <a:t> is the score whose </a:t>
                </a:r>
                <a14:m>
                  <m:oMath xmlns:m="http://schemas.openxmlformats.org/officeDocument/2006/math">
                    <m:r>
                      <a:rPr lang="en-US" i="1">
                        <a:solidFill>
                          <a:prstClr val="black"/>
                        </a:solidFill>
                        <a:latin typeface="Cambria Math"/>
                      </a:rPr>
                      <m:t>𝐸</m:t>
                    </m:r>
                  </m:oMath>
                </a14:m>
                <a:r>
                  <a:rPr lang="en-US" dirty="0">
                    <a:solidFill>
                      <a:prstClr val="black"/>
                    </a:solidFill>
                    <a:latin typeface="Times New Roman" panose="02020603050405020304" pitchFamily="18" charset="0"/>
                    <a:cs typeface="Times New Roman" panose="02020603050405020304" pitchFamily="18" charset="0"/>
                  </a:rPr>
                  <a:t>-value is 1, and is given by </a:t>
                </a:r>
                <a14:m>
                  <m:oMath xmlns:m="http://schemas.openxmlformats.org/officeDocument/2006/math">
                    <m:r>
                      <a:rPr lang="en-US" i="1">
                        <a:solidFill>
                          <a:prstClr val="black"/>
                        </a:solidFill>
                        <a:latin typeface="Cambria Math"/>
                      </a:rPr>
                      <m:t>𝑢</m:t>
                    </m:r>
                    <m:r>
                      <a:rPr lang="en-US" i="1">
                        <a:solidFill>
                          <a:prstClr val="black"/>
                        </a:solidFill>
                        <a:latin typeface="Cambria Math"/>
                      </a:rPr>
                      <m:t>=(</m:t>
                    </m:r>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a:rPr>
                          <m:t>ln</m:t>
                        </m:r>
                      </m:fName>
                      <m:e>
                        <m:r>
                          <a:rPr lang="en-US" i="1">
                            <a:solidFill>
                              <a:prstClr val="black"/>
                            </a:solidFill>
                            <a:latin typeface="Cambria Math"/>
                          </a:rPr>
                          <m:t>𝐾𝑚𝑛</m:t>
                        </m:r>
                        <m:r>
                          <a:rPr lang="en-US" i="1">
                            <a:solidFill>
                              <a:prstClr val="black"/>
                            </a:solidFill>
                            <a:latin typeface="Cambria Math"/>
                          </a:rPr>
                          <m:t>)/</m:t>
                        </m:r>
                        <m:r>
                          <a:rPr lang="el-GR" i="1">
                            <a:solidFill>
                              <a:prstClr val="black"/>
                            </a:solidFill>
                            <a:latin typeface="Cambria Math"/>
                          </a:rPr>
                          <m:t>𝜆</m:t>
                        </m:r>
                      </m:e>
                    </m:func>
                  </m:oMath>
                </a14:m>
                <a:r>
                  <a:rPr lang="en-US" dirty="0">
                    <a:solidFill>
                      <a:prstClr val="black"/>
                    </a:solidFill>
                    <a:latin typeface="Times New Roman" panose="02020603050405020304" pitchFamily="18" charset="0"/>
                    <a:cs typeface="Times New Roman" panose="02020603050405020304" pitchFamily="18" charset="0"/>
                  </a:rPr>
                  <a:t>.</a:t>
                </a:r>
              </a:p>
              <a:p>
                <a:endParaRPr lang="en-US"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2678" y="5657671"/>
                <a:ext cx="8229600" cy="1200329"/>
              </a:xfrm>
              <a:prstGeom prst="rect">
                <a:avLst/>
              </a:prstGeom>
              <a:blipFill rotWithShape="0">
                <a:blip r:embed="rId3"/>
                <a:stretch>
                  <a:fillRect l="-667" t="-2538" r="-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2678" y="2743200"/>
                <a:ext cx="3934522" cy="2571538"/>
              </a:xfrm>
              <a:prstGeom prst="rect">
                <a:avLst/>
              </a:prstGeom>
              <a:noFill/>
            </p:spPr>
            <p:txBody>
              <a:bodyPr wrap="square" rtlCol="0">
                <a:spAutoFit/>
              </a:bodyPr>
              <a:lstStyle/>
              <a:p>
                <a:r>
                  <a:rPr lang="en-US" sz="1600" dirty="0">
                    <a:solidFill>
                      <a:prstClr val="black"/>
                    </a:solidFill>
                    <a:latin typeface="Times New Roman" panose="02020603050405020304" pitchFamily="18" charset="0"/>
                    <a:cs typeface="Times New Roman" panose="02020603050405020304" pitchFamily="18" charset="0"/>
                  </a:rPr>
                  <a:t>Like the normal distribution, the </a:t>
                </a:r>
                <a:r>
                  <a:rPr lang="en-US" sz="1600" dirty="0" err="1">
                    <a:solidFill>
                      <a:prstClr val="black"/>
                    </a:solidFill>
                    <a:latin typeface="Times New Roman" panose="02020603050405020304" pitchFamily="18" charset="0"/>
                    <a:cs typeface="Times New Roman" panose="02020603050405020304" pitchFamily="18" charset="0"/>
                  </a:rPr>
                  <a:t>e.v.d</a:t>
                </a:r>
                <a:r>
                  <a:rPr lang="en-US" sz="1600" dirty="0">
                    <a:solidFill>
                      <a:prstClr val="black"/>
                    </a:solidFill>
                    <a:latin typeface="Times New Roman" panose="02020603050405020304" pitchFamily="18" charset="0"/>
                    <a:cs typeface="Times New Roman" panose="02020603050405020304" pitchFamily="18" charset="0"/>
                  </a:rPr>
                  <a:t>. has two parameters which describe its offset and spread.  However, it is easiest to describe an </a:t>
                </a:r>
                <a:r>
                  <a:rPr lang="en-US" sz="1600" dirty="0" err="1">
                    <a:solidFill>
                      <a:prstClr val="black"/>
                    </a:solidFill>
                    <a:latin typeface="Times New Roman" panose="02020603050405020304" pitchFamily="18" charset="0"/>
                    <a:cs typeface="Times New Roman" panose="02020603050405020304" pitchFamily="18" charset="0"/>
                  </a:rPr>
                  <a:t>e.v.d</a:t>
                </a:r>
                <a:r>
                  <a:rPr lang="en-US" sz="1600" dirty="0">
                    <a:solidFill>
                      <a:prstClr val="black"/>
                    </a:solidFill>
                    <a:latin typeface="Times New Roman" panose="02020603050405020304" pitchFamily="18" charset="0"/>
                    <a:cs typeface="Times New Roman" panose="02020603050405020304" pitchFamily="18" charset="0"/>
                  </a:rPr>
                  <a:t>. not by its mean and standard deviation but rather by its “characteristic value” </a:t>
                </a:r>
                <a14:m>
                  <m:oMath xmlns:m="http://schemas.openxmlformats.org/officeDocument/2006/math">
                    <m:r>
                      <a:rPr lang="en-US" sz="1600" i="1">
                        <a:solidFill>
                          <a:prstClr val="black"/>
                        </a:solidFill>
                        <a:latin typeface="Cambria Math"/>
                      </a:rPr>
                      <m:t>𝑢</m:t>
                    </m:r>
                  </m:oMath>
                </a14:m>
                <a:r>
                  <a:rPr lang="en-US" sz="1600" dirty="0">
                    <a:solidFill>
                      <a:prstClr val="black"/>
                    </a:solidFill>
                    <a:latin typeface="Times New Roman" panose="02020603050405020304" pitchFamily="18" charset="0"/>
                    <a:cs typeface="Times New Roman" panose="02020603050405020304" pitchFamily="18" charset="0"/>
                  </a:rPr>
                  <a:t>, and “scale” </a:t>
                </a:r>
                <a14:m>
                  <m:oMath xmlns:m="http://schemas.openxmlformats.org/officeDocument/2006/math">
                    <m:r>
                      <m:rPr>
                        <m:sty m:val="p"/>
                      </m:rPr>
                      <a:rPr lang="el-GR" sz="1600" i="1">
                        <a:solidFill>
                          <a:prstClr val="black"/>
                        </a:solidFill>
                        <a:latin typeface="Cambria Math"/>
                      </a:rPr>
                      <m:t>λ</m:t>
                    </m:r>
                  </m:oMath>
                </a14:m>
                <a:r>
                  <a:rPr lang="en-US" sz="1600" dirty="0">
                    <a:solidFill>
                      <a:prstClr val="black"/>
                    </a:solidFill>
                    <a:latin typeface="Times New Roman" panose="02020603050405020304" pitchFamily="18" charset="0"/>
                    <a:cs typeface="Times New Roman" panose="02020603050405020304" pitchFamily="18" charset="0"/>
                  </a:rPr>
                  <a:t>.  In brief, the probability density function of an </a:t>
                </a:r>
                <a:r>
                  <a:rPr lang="en-US" sz="1600" dirty="0" err="1">
                    <a:solidFill>
                      <a:prstClr val="black"/>
                    </a:solidFill>
                    <a:latin typeface="Times New Roman" panose="02020603050405020304" pitchFamily="18" charset="0"/>
                    <a:cs typeface="Times New Roman" panose="02020603050405020304" pitchFamily="18" charset="0"/>
                  </a:rPr>
                  <a:t>e.v.d</a:t>
                </a:r>
                <a:r>
                  <a:rPr lang="en-US" sz="1600" dirty="0">
                    <a:solidFill>
                      <a:prstClr val="black"/>
                    </a:solidFill>
                    <a:latin typeface="Times New Roman" panose="02020603050405020304" pitchFamily="18" charset="0"/>
                    <a:cs typeface="Times New Roman" panose="02020603050405020304" pitchFamily="18" charset="0"/>
                  </a:rPr>
                  <a:t>. is given by                  </a:t>
                </a:r>
                <a14:m>
                  <m:oMath xmlns:m="http://schemas.openxmlformats.org/officeDocument/2006/math">
                    <m:r>
                      <m:rPr>
                        <m:sty m:val="p"/>
                      </m:rPr>
                      <a:rPr lang="en-US" sz="1600">
                        <a:solidFill>
                          <a:prstClr val="black"/>
                        </a:solidFill>
                        <a:latin typeface="Cambria Math"/>
                      </a:rPr>
                      <m:t>exp</m:t>
                    </m:r>
                    <m:r>
                      <a:rPr lang="en-US" sz="1600" i="1">
                        <a:solidFill>
                          <a:prstClr val="black"/>
                        </a:solidFill>
                        <a:latin typeface="Cambria Math"/>
                      </a:rPr>
                      <m:t>⁡[−</m:t>
                    </m:r>
                    <m:r>
                      <m:rPr>
                        <m:sty m:val="p"/>
                      </m:rPr>
                      <a:rPr lang="el-GR" sz="1600" i="1">
                        <a:solidFill>
                          <a:prstClr val="black"/>
                        </a:solidFill>
                        <a:latin typeface="Cambria Math"/>
                      </a:rPr>
                      <m:t>λ</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a:rPr>
                          <m:t>𝑥</m:t>
                        </m:r>
                        <m:r>
                          <a:rPr lang="en-US" sz="1600" i="1">
                            <a:solidFill>
                              <a:prstClr val="black"/>
                            </a:solidFill>
                            <a:latin typeface="Cambria Math"/>
                          </a:rPr>
                          <m:t>−</m:t>
                        </m:r>
                        <m:r>
                          <a:rPr lang="en-US" sz="1600" i="1">
                            <a:solidFill>
                              <a:prstClr val="black"/>
                            </a:solidFill>
                            <a:latin typeface="Cambria Math"/>
                          </a:rPr>
                          <m:t>𝑢</m:t>
                        </m:r>
                      </m:e>
                    </m:d>
                    <m:r>
                      <a:rPr lang="en-US" sz="1600" i="1">
                        <a:solidFill>
                          <a:prstClr val="black"/>
                        </a:solidFill>
                        <a:latin typeface="Cambria Math"/>
                      </a:rPr>
                      <m:t>−</m:t>
                    </m:r>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a:rPr>
                          <m:t>𝑒</m:t>
                        </m:r>
                      </m:e>
                      <m:sup>
                        <m:r>
                          <a:rPr lang="en-US" sz="1600" i="1">
                            <a:solidFill>
                              <a:prstClr val="black"/>
                            </a:solidFill>
                            <a:latin typeface="Cambria Math"/>
                          </a:rPr>
                          <m:t>−</m:t>
                        </m:r>
                        <m:r>
                          <a:rPr lang="el-GR" sz="1600" i="1">
                            <a:solidFill>
                              <a:prstClr val="black"/>
                            </a:solidFill>
                            <a:latin typeface="Cambria Math"/>
                          </a:rPr>
                          <m:t>𝜆</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a:rPr>
                              <m:t>𝑥</m:t>
                            </m:r>
                            <m:r>
                              <a:rPr lang="en-US" sz="1600" i="1">
                                <a:solidFill>
                                  <a:prstClr val="black"/>
                                </a:solidFill>
                                <a:latin typeface="Cambria Math"/>
                              </a:rPr>
                              <m:t>−</m:t>
                            </m:r>
                            <m:r>
                              <a:rPr lang="en-US" sz="1600" i="1">
                                <a:solidFill>
                                  <a:prstClr val="black"/>
                                </a:solidFill>
                                <a:latin typeface="Cambria Math"/>
                              </a:rPr>
                              <m:t>𝑢</m:t>
                            </m:r>
                          </m:e>
                        </m:d>
                      </m:sup>
                    </m:sSup>
                    <m:r>
                      <a:rPr lang="en-US" sz="1600" i="1">
                        <a:solidFill>
                          <a:prstClr val="black"/>
                        </a:solidFill>
                        <a:latin typeface="Cambria Math"/>
                      </a:rPr>
                      <m:t>]</m:t>
                    </m:r>
                  </m:oMath>
                </a14:m>
                <a:r>
                  <a:rPr lang="en-US" sz="1600" dirty="0">
                    <a:solidFill>
                      <a:prstClr val="black"/>
                    </a:solidFill>
                    <a:latin typeface="Times New Roman" panose="02020603050405020304" pitchFamily="18" charset="0"/>
                    <a:cs typeface="Times New Roman" panose="02020603050405020304" pitchFamily="18" charset="0"/>
                  </a:rPr>
                  <a:t>.  A graph of the density of the standard </a:t>
                </a:r>
                <a:r>
                  <a:rPr lang="en-US" sz="1600" dirty="0" err="1">
                    <a:solidFill>
                      <a:prstClr val="black"/>
                    </a:solidFill>
                    <a:latin typeface="Times New Roman" panose="02020603050405020304" pitchFamily="18" charset="0"/>
                    <a:cs typeface="Times New Roman" panose="02020603050405020304" pitchFamily="18" charset="0"/>
                  </a:rPr>
                  <a:t>e.v.d</a:t>
                </a:r>
                <a:r>
                  <a:rPr lang="en-US" sz="1600" dirty="0">
                    <a:solidFill>
                      <a:prstClr val="black"/>
                    </a:solidFill>
                    <a:latin typeface="Times New Roman" panose="02020603050405020304" pitchFamily="18" charset="0"/>
                    <a:cs typeface="Times New Roman" panose="02020603050405020304" pitchFamily="18" charset="0"/>
                  </a:rPr>
                  <a:t>., with </a:t>
                </a:r>
                <a14:m>
                  <m:oMath xmlns:m="http://schemas.openxmlformats.org/officeDocument/2006/math">
                    <m:r>
                      <a:rPr lang="en-US" sz="1600" i="1">
                        <a:solidFill>
                          <a:prstClr val="black"/>
                        </a:solidFill>
                        <a:latin typeface="Cambria Math"/>
                      </a:rPr>
                      <m:t>𝑢</m:t>
                    </m:r>
                    <m:r>
                      <a:rPr lang="en-US" sz="1600" i="1">
                        <a:solidFill>
                          <a:prstClr val="black"/>
                        </a:solidFill>
                        <a:latin typeface="Cambria Math"/>
                      </a:rPr>
                      <m:t>=0</m:t>
                    </m:r>
                  </m:oMath>
                </a14:m>
                <a:r>
                  <a:rPr lang="en-US" sz="1600" dirty="0">
                    <a:solidFill>
                      <a:prstClr val="black"/>
                    </a:solidFill>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l-GR" sz="1600" i="1">
                        <a:solidFill>
                          <a:prstClr val="black"/>
                        </a:solidFill>
                        <a:latin typeface="Cambria Math"/>
                      </a:rPr>
                      <m:t>λ</m:t>
                    </m:r>
                    <m:r>
                      <a:rPr lang="en-US" sz="1600" i="1">
                        <a:solidFill>
                          <a:prstClr val="black"/>
                        </a:solidFill>
                        <a:latin typeface="Cambria Math"/>
                      </a:rPr>
                      <m:t>=1</m:t>
                    </m:r>
                  </m:oMath>
                </a14:m>
                <a:r>
                  <a:rPr lang="en-US" sz="1600" dirty="0">
                    <a:solidFill>
                      <a:prstClr val="black"/>
                    </a:solidFill>
                    <a:latin typeface="Times New Roman" panose="02020603050405020304" pitchFamily="18" charset="0"/>
                    <a:cs typeface="Times New Roman" panose="02020603050405020304" pitchFamily="18" charset="0"/>
                  </a:rPr>
                  <a:t>, is shown here.</a:t>
                </a:r>
              </a:p>
            </p:txBody>
          </p:sp>
        </mc:Choice>
        <mc:Fallback xmlns="">
          <p:sp>
            <p:nvSpPr>
              <p:cNvPr id="9" name="TextBox 8"/>
              <p:cNvSpPr txBox="1">
                <a:spLocks noRot="1" noChangeAspect="1" noMove="1" noResize="1" noEditPoints="1" noAdjustHandles="1" noChangeArrowheads="1" noChangeShapeType="1" noTextEdit="1"/>
              </p:cNvSpPr>
              <p:nvPr/>
            </p:nvSpPr>
            <p:spPr>
              <a:xfrm>
                <a:off x="332678" y="2743200"/>
                <a:ext cx="3934522" cy="2571538"/>
              </a:xfrm>
              <a:prstGeom prst="rect">
                <a:avLst/>
              </a:prstGeom>
              <a:blipFill rotWithShape="0">
                <a:blip r:embed="rId4"/>
                <a:stretch>
                  <a:fillRect l="-930" t="-711" r="-620" b="-2133"/>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723967"/>
            <a:ext cx="4053924" cy="285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42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457200" y="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2"/>
                </a:solidFill>
                <a:latin typeface="Times New Roman" panose="02020603050405020304" pitchFamily="18" charset="0"/>
                <a:cs typeface="Times New Roman" panose="02020603050405020304" pitchFamily="18" charset="0"/>
              </a:rPr>
              <a:t>Local Alignments with Gaps</a:t>
            </a:r>
          </a:p>
        </p:txBody>
      </p:sp>
      <mc:AlternateContent xmlns:mc="http://schemas.openxmlformats.org/markup-compatibility/2006" xmlns:a14="http://schemas.microsoft.com/office/drawing/2010/main">
        <mc:Choice Requires="a14">
          <p:sp>
            <p:nvSpPr>
              <p:cNvPr id="5" name="Content Placeholder 2"/>
              <p:cNvSpPr>
                <a:spLocks noGrp="1"/>
              </p:cNvSpPr>
              <p:nvPr/>
            </p:nvSpPr>
            <p:spPr>
              <a:xfrm>
                <a:off x="266700" y="687474"/>
                <a:ext cx="8610600" cy="1828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black"/>
                    </a:solidFill>
                    <a:latin typeface="Times New Roman" panose="02020603050405020304" pitchFamily="18" charset="0"/>
                    <a:cs typeface="Times New Roman" panose="02020603050405020304" pitchFamily="18" charset="0"/>
                  </a:rPr>
                  <a:t>Our statistical theory is provably valid only for local alignments </a:t>
                </a:r>
                <a:r>
                  <a:rPr lang="en-US" i="1" dirty="0">
                    <a:solidFill>
                      <a:prstClr val="black"/>
                    </a:solidFill>
                    <a:latin typeface="Times New Roman" panose="02020603050405020304" pitchFamily="18" charset="0"/>
                    <a:cs typeface="Times New Roman" panose="02020603050405020304" pitchFamily="18" charset="0"/>
                  </a:rPr>
                  <a:t>without gaps</a:t>
                </a:r>
                <a:r>
                  <a:rPr lang="en-US" dirty="0">
                    <a:solidFill>
                      <a:prstClr val="black"/>
                    </a:solidFill>
                    <a:latin typeface="Times New Roman" panose="02020603050405020304" pitchFamily="18" charset="0"/>
                    <a:cs typeface="Times New Roman" panose="02020603050405020304" pitchFamily="18" charset="0"/>
                  </a:rPr>
                  <a:t>.  However, although no formal proof is available, random simulation suggests the theory remains valid when gaps are allowed, with sufficiently large gap costs.</a:t>
                </a:r>
              </a:p>
              <a:p>
                <a:pPr marL="0" indent="0">
                  <a:buFont typeface="Arial" pitchFamily="34" charset="0"/>
                  <a:buNone/>
                </a:pPr>
                <a:r>
                  <a:rPr lang="en-US" dirty="0">
                    <a:solidFill>
                      <a:prstClr val="black"/>
                    </a:solidFill>
                    <a:latin typeface="Times New Roman" panose="02020603050405020304" pitchFamily="18" charset="0"/>
                    <a:cs typeface="Times New Roman" panose="02020603050405020304" pitchFamily="18" charset="0"/>
                  </a:rPr>
                  <a:t>In this case, no analytic formulas for the statistical parameters </a:t>
                </a:r>
                <a:r>
                  <a:rPr lang="el-GR" dirty="0">
                    <a:solidFill>
                      <a:prstClr val="black"/>
                    </a:solidFill>
                    <a:latin typeface="Times New Roman" panose="02020603050405020304" pitchFamily="18" charset="0"/>
                    <a:cs typeface="Times New Roman" panose="02020603050405020304" pitchFamily="18" charset="0"/>
                  </a:rPr>
                  <a:t>λ</a:t>
                </a:r>
                <a:r>
                  <a:rPr lang="en-US" dirty="0">
                    <a:solidFill>
                      <a:prstClr val="black"/>
                    </a:solidFill>
                    <a:latin typeface="Times New Roman" panose="02020603050405020304" pitchFamily="18" charset="0"/>
                    <a:cs typeface="Times New Roman" panose="02020603050405020304" pitchFamily="18" charset="0"/>
                  </a:rPr>
                  <a:t> and </a:t>
                </a:r>
                <a14:m>
                  <m:oMath xmlns:m="http://schemas.openxmlformats.org/officeDocument/2006/math">
                    <m:r>
                      <a:rPr lang="en-US" i="1" smtClean="0">
                        <a:solidFill>
                          <a:prstClr val="black"/>
                        </a:solidFill>
                        <a:latin typeface="Cambria Math"/>
                      </a:rPr>
                      <m:t>𝐾</m:t>
                    </m:r>
                  </m:oMath>
                </a14:m>
                <a:r>
                  <a:rPr lang="en-US" dirty="0">
                    <a:solidFill>
                      <a:prstClr val="black"/>
                    </a:solidFill>
                    <a:latin typeface="Times New Roman" panose="02020603050405020304" pitchFamily="18" charset="0"/>
                    <a:cs typeface="Times New Roman" panose="02020603050405020304" pitchFamily="18" charset="0"/>
                  </a:rPr>
                  <a:t> are available, but these parameters may be estimated by random simulation. </a:t>
                </a:r>
              </a:p>
            </p:txBody>
          </p:sp>
        </mc:Choice>
        <mc:Fallback xmlns="">
          <p:sp>
            <p:nvSpPr>
              <p:cNvPr id="5" name="Content Placeholder 2"/>
              <p:cNvSpPr>
                <a:spLocks noGrp="1" noRot="1" noChangeAspect="1" noMove="1" noResize="1" noEditPoints="1" noAdjustHandles="1" noChangeArrowheads="1" noChangeShapeType="1" noTextEdit="1"/>
              </p:cNvSpPr>
              <p:nvPr/>
            </p:nvSpPr>
            <p:spPr>
              <a:xfrm>
                <a:off x="266700" y="687474"/>
                <a:ext cx="8610600" cy="1828800"/>
              </a:xfrm>
              <a:prstGeom prst="rect">
                <a:avLst/>
              </a:prstGeom>
              <a:blipFill rotWithShape="0">
                <a:blip r:embed="rId2"/>
                <a:stretch>
                  <a:fillRect l="-921" t="-6000" r="-496" b="-3333"/>
                </a:stretch>
              </a:blipFill>
            </p:spPr>
            <p:txBody>
              <a:bodyPr/>
              <a:lstStyle/>
              <a:p>
                <a:r>
                  <a:rPr lang="en-US">
                    <a:noFill/>
                  </a:rPr>
                  <a:t> </a:t>
                </a:r>
              </a:p>
            </p:txBody>
          </p:sp>
        </mc:Fallback>
      </mc:AlternateContent>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45161"/>
            <a:ext cx="5410200" cy="404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3"/>
              <p:cNvSpPr txBox="1"/>
              <p:nvPr/>
            </p:nvSpPr>
            <p:spPr>
              <a:xfrm>
                <a:off x="266700" y="2609241"/>
                <a:ext cx="3162300" cy="329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black"/>
                    </a:solidFill>
                    <a:latin typeface="Times New Roman" panose="02020603050405020304" pitchFamily="18" charset="0"/>
                    <a:cs typeface="Times New Roman" panose="02020603050405020304" pitchFamily="18" charset="0"/>
                  </a:rPr>
                  <a:t>Here, 10,000 pairs of “random” protein sequences, each of length 1000, are compared using the BLOSUM-62 substitution scores,</a:t>
                </a:r>
              </a:p>
              <a:p>
                <a:r>
                  <a:rPr lang="en-US" sz="1600" dirty="0">
                    <a:solidFill>
                      <a:prstClr val="black"/>
                    </a:solidFill>
                    <a:latin typeface="Times New Roman" panose="02020603050405020304" pitchFamily="18" charset="0"/>
                    <a:cs typeface="Times New Roman" panose="02020603050405020304" pitchFamily="18" charset="0"/>
                  </a:rPr>
                  <a:t>in conjunction with gap scores of </a:t>
                </a:r>
                <a14:m>
                  <m:oMath xmlns:m="http://schemas.openxmlformats.org/officeDocument/2006/math">
                    <m:r>
                      <a:rPr lang="en-US" sz="1600" i="1" smtClean="0">
                        <a:solidFill>
                          <a:prstClr val="black"/>
                        </a:solidFill>
                        <a:latin typeface="Cambria Math"/>
                      </a:rPr>
                      <m:t>−11−</m:t>
                    </m:r>
                    <m:r>
                      <a:rPr lang="en-US" sz="1600" i="1" smtClean="0">
                        <a:solidFill>
                          <a:prstClr val="black"/>
                        </a:solidFill>
                        <a:latin typeface="Cambria Math"/>
                      </a:rPr>
                      <m:t>𝑘</m:t>
                    </m:r>
                  </m:oMath>
                </a14:m>
                <a:r>
                  <a:rPr lang="en-US" sz="1600" dirty="0">
                    <a:solidFill>
                      <a:prstClr val="black"/>
                    </a:solidFill>
                    <a:latin typeface="Times New Roman" panose="02020603050405020304" pitchFamily="18" charset="0"/>
                    <a:cs typeface="Times New Roman" panose="02020603050405020304" pitchFamily="18" charset="0"/>
                  </a:rPr>
                  <a:t> for a gap of length </a:t>
                </a:r>
                <a14:m>
                  <m:oMath xmlns:m="http://schemas.openxmlformats.org/officeDocument/2006/math">
                    <m:r>
                      <a:rPr lang="en-US" sz="1600" i="1" smtClean="0">
                        <a:solidFill>
                          <a:prstClr val="black"/>
                        </a:solidFill>
                        <a:latin typeface="Cambria Math"/>
                      </a:rPr>
                      <m:t>𝑘</m:t>
                    </m:r>
                  </m:oMath>
                </a14:m>
                <a:r>
                  <a:rPr lang="en-US" sz="1600" dirty="0">
                    <a:solidFill>
                      <a:prstClr val="black"/>
                    </a:solidFill>
                    <a:latin typeface="Times New Roman" panose="02020603050405020304" pitchFamily="18" charset="0"/>
                    <a:cs typeface="Times New Roman" panose="02020603050405020304" pitchFamily="18" charset="0"/>
                  </a:rPr>
                  <a:t>.      A histogram of the optimal local alignment scores from all comparisons is shown, as is the maximum-likelihood extreme</a:t>
                </a:r>
              </a:p>
              <a:p>
                <a:r>
                  <a:rPr lang="en-US" sz="1600" dirty="0">
                    <a:solidFill>
                      <a:prstClr val="black"/>
                    </a:solidFill>
                    <a:latin typeface="Times New Roman" panose="02020603050405020304" pitchFamily="18" charset="0"/>
                    <a:cs typeface="Times New Roman" panose="02020603050405020304" pitchFamily="18" charset="0"/>
                  </a:rPr>
                  <a:t>value distribution fit to these scores.  The estimated statistical parameters are </a:t>
                </a:r>
                <a14:m>
                  <m:oMath xmlns:m="http://schemas.openxmlformats.org/officeDocument/2006/math">
                    <m:r>
                      <m:rPr>
                        <m:sty m:val="p"/>
                      </m:rPr>
                      <a:rPr lang="el-GR" sz="1600" i="1" smtClean="0">
                        <a:solidFill>
                          <a:prstClr val="black"/>
                        </a:solidFill>
                        <a:latin typeface="Cambria Math"/>
                      </a:rPr>
                      <m:t>λ</m:t>
                    </m:r>
                    <m:r>
                      <a:rPr lang="el-GR" sz="1600" i="1" smtClean="0">
                        <a:solidFill>
                          <a:prstClr val="black"/>
                        </a:solidFill>
                        <a:latin typeface="Cambria Math"/>
                      </a:rPr>
                      <m:t>≈0.267</m:t>
                    </m:r>
                  </m:oMath>
                </a14:m>
                <a:r>
                  <a:rPr lang="en-US" sz="1600" dirty="0">
                    <a:solidFill>
                      <a:prstClr val="black"/>
                    </a:solidFill>
                    <a:latin typeface="Times New Roman" panose="02020603050405020304" pitchFamily="18" charset="0"/>
                    <a:cs typeface="Times New Roman" panose="02020603050405020304" pitchFamily="18" charset="0"/>
                  </a:rPr>
                  <a:t> and </a:t>
                </a:r>
                <a14:m>
                  <m:oMath xmlns:m="http://schemas.openxmlformats.org/officeDocument/2006/math">
                    <m:r>
                      <a:rPr lang="en-US" sz="1600" i="1" smtClean="0">
                        <a:solidFill>
                          <a:prstClr val="black"/>
                        </a:solidFill>
                        <a:latin typeface="Cambria Math"/>
                      </a:rPr>
                      <m:t>𝐾</m:t>
                    </m:r>
                    <m:r>
                      <a:rPr lang="en-US" sz="1600" i="1" smtClean="0">
                        <a:solidFill>
                          <a:prstClr val="black"/>
                        </a:solidFill>
                        <a:latin typeface="Cambria Math"/>
                        <a:ea typeface="Cambria Math"/>
                      </a:rPr>
                      <m:t>≈0.04</m:t>
                    </m:r>
                    <m:r>
                      <a:rPr lang="en-US" sz="1600" b="0" i="1" smtClean="0">
                        <a:solidFill>
                          <a:prstClr val="black"/>
                        </a:solidFill>
                        <a:latin typeface="Cambria Math" panose="02040503050406030204" pitchFamily="18" charset="0"/>
                        <a:ea typeface="Cambria Math"/>
                      </a:rPr>
                      <m:t>1</m:t>
                    </m:r>
                  </m:oMath>
                </a14:m>
                <a:r>
                  <a:rPr lang="en-US" sz="16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7" name="TextBox 3"/>
              <p:cNvSpPr txBox="1">
                <a:spLocks noRot="1" noChangeAspect="1" noMove="1" noResize="1" noEditPoints="1" noAdjustHandles="1" noChangeArrowheads="1" noChangeShapeType="1" noTextEdit="1"/>
              </p:cNvSpPr>
              <p:nvPr/>
            </p:nvSpPr>
            <p:spPr>
              <a:xfrm>
                <a:off x="266700" y="2609241"/>
                <a:ext cx="3162300" cy="3293209"/>
              </a:xfrm>
              <a:prstGeom prst="rect">
                <a:avLst/>
              </a:prstGeom>
              <a:blipFill rotWithShape="0">
                <a:blip r:embed="rId4"/>
                <a:stretch>
                  <a:fillRect l="-1156" t="-556" r="-3468" b="-1481"/>
                </a:stretch>
              </a:blipFill>
            </p:spPr>
            <p:txBody>
              <a:bodyPr/>
              <a:lstStyle/>
              <a:p>
                <a:r>
                  <a:rPr lang="en-US">
                    <a:noFill/>
                  </a:rPr>
                  <a:t> </a:t>
                </a:r>
              </a:p>
            </p:txBody>
          </p:sp>
        </mc:Fallback>
      </mc:AlternateContent>
      <p:sp>
        <p:nvSpPr>
          <p:cNvPr id="8" name="TextBox 7"/>
          <p:cNvSpPr txBox="1"/>
          <p:nvPr/>
        </p:nvSpPr>
        <p:spPr>
          <a:xfrm>
            <a:off x="266700" y="6048666"/>
            <a:ext cx="3467100" cy="276999"/>
          </a:xfrm>
          <a:prstGeom prst="rect">
            <a:avLst/>
          </a:prstGeom>
          <a:noFill/>
        </p:spPr>
        <p:txBody>
          <a:bodyPr wrap="square" rtlCol="0">
            <a:spAutoFit/>
          </a:bodyPr>
          <a:lstStyle/>
          <a:p>
            <a:r>
              <a:rPr lang="en-US" sz="1200" dirty="0">
                <a:solidFill>
                  <a:schemeClr val="tx2"/>
                </a:solidFill>
                <a:latin typeface="Times New Roman" panose="02020603050405020304" pitchFamily="18" charset="0"/>
                <a:cs typeface="Times New Roman" panose="02020603050405020304" pitchFamily="18" charset="0"/>
              </a:rPr>
              <a:t>Altschul </a:t>
            </a:r>
            <a:r>
              <a:rPr lang="en-US" sz="1200" i="1" dirty="0">
                <a:solidFill>
                  <a:schemeClr val="tx2"/>
                </a:solidFill>
                <a:latin typeface="Times New Roman" panose="02020603050405020304" pitchFamily="18" charset="0"/>
                <a:cs typeface="Times New Roman" panose="02020603050405020304" pitchFamily="18" charset="0"/>
              </a:rPr>
              <a:t>et al. </a:t>
            </a:r>
            <a:r>
              <a:rPr lang="en-US" sz="1200" dirty="0">
                <a:solidFill>
                  <a:schemeClr val="tx2"/>
                </a:solidFill>
                <a:latin typeface="Times New Roman" panose="02020603050405020304" pitchFamily="18" charset="0"/>
                <a:cs typeface="Times New Roman" panose="02020603050405020304" pitchFamily="18" charset="0"/>
              </a:rPr>
              <a:t>(2001) </a:t>
            </a:r>
            <a:r>
              <a:rPr lang="en-US" sz="1200" i="1" dirty="0">
                <a:solidFill>
                  <a:schemeClr val="tx2"/>
                </a:solidFill>
                <a:latin typeface="Times New Roman" panose="02020603050405020304" pitchFamily="18" charset="0"/>
                <a:cs typeface="Times New Roman" panose="02020603050405020304" pitchFamily="18" charset="0"/>
              </a:rPr>
              <a:t>Nucleic Acids Res. </a:t>
            </a:r>
            <a:r>
              <a:rPr lang="en-US" sz="1200" b="1" dirty="0">
                <a:solidFill>
                  <a:schemeClr val="tx2"/>
                </a:solidFill>
                <a:latin typeface="Times New Roman" panose="02020603050405020304" pitchFamily="18" charset="0"/>
                <a:cs typeface="Times New Roman" panose="02020603050405020304" pitchFamily="18" charset="0"/>
              </a:rPr>
              <a:t>29</a:t>
            </a:r>
            <a:r>
              <a:rPr lang="en-US" sz="1200" dirty="0">
                <a:solidFill>
                  <a:schemeClr val="tx2"/>
                </a:solidFill>
                <a:latin typeface="Times New Roman" panose="02020603050405020304" pitchFamily="18" charset="0"/>
                <a:cs typeface="Times New Roman" panose="02020603050405020304" pitchFamily="18" charset="0"/>
              </a:rPr>
              <a:t>:351-361.</a:t>
            </a:r>
          </a:p>
        </p:txBody>
      </p:sp>
      <p:sp>
        <p:nvSpPr>
          <p:cNvPr id="3" name="TextBox 2"/>
          <p:cNvSpPr txBox="1"/>
          <p:nvPr/>
        </p:nvSpPr>
        <p:spPr>
          <a:xfrm>
            <a:off x="270006" y="6325665"/>
            <a:ext cx="3695755" cy="276999"/>
          </a:xfrm>
          <a:prstGeom prst="rect">
            <a:avLst/>
          </a:prstGeom>
          <a:noFill/>
        </p:spPr>
        <p:txBody>
          <a:bodyPr wrap="none" rtlCol="0">
            <a:spAutoFit/>
          </a:bodyPr>
          <a:lstStyle/>
          <a:p>
            <a:r>
              <a:rPr lang="en-US" sz="1200" dirty="0" err="1">
                <a:solidFill>
                  <a:schemeClr val="tx2"/>
                </a:solidFill>
                <a:latin typeface="Times New Roman" panose="02020603050405020304" pitchFamily="18" charset="0"/>
                <a:cs typeface="Times New Roman" panose="02020603050405020304" pitchFamily="18" charset="0"/>
              </a:rPr>
              <a:t>Sheetlin</a:t>
            </a:r>
            <a:r>
              <a:rPr lang="en-US" sz="1200" dirty="0">
                <a:solidFill>
                  <a:schemeClr val="tx2"/>
                </a:solidFill>
                <a:latin typeface="Times New Roman" panose="02020603050405020304" pitchFamily="18" charset="0"/>
                <a:cs typeface="Times New Roman" panose="02020603050405020304" pitchFamily="18" charset="0"/>
              </a:rPr>
              <a:t>, Park &amp; </a:t>
            </a:r>
            <a:r>
              <a:rPr lang="en-US" sz="1200" dirty="0" err="1">
                <a:solidFill>
                  <a:schemeClr val="tx2"/>
                </a:solidFill>
                <a:latin typeface="Times New Roman" panose="02020603050405020304" pitchFamily="18" charset="0"/>
                <a:cs typeface="Times New Roman" panose="02020603050405020304" pitchFamily="18" charset="0"/>
              </a:rPr>
              <a:t>Spouge</a:t>
            </a:r>
            <a:r>
              <a:rPr lang="en-US" sz="1200" dirty="0">
                <a:solidFill>
                  <a:schemeClr val="tx2"/>
                </a:solidFill>
                <a:latin typeface="Times New Roman" panose="02020603050405020304" pitchFamily="18" charset="0"/>
                <a:cs typeface="Times New Roman" panose="02020603050405020304" pitchFamily="18" charset="0"/>
              </a:rPr>
              <a:t> (2011) </a:t>
            </a:r>
            <a:r>
              <a:rPr lang="en-US" sz="1200" i="1" dirty="0">
                <a:solidFill>
                  <a:schemeClr val="tx2"/>
                </a:solidFill>
                <a:latin typeface="Times New Roman" panose="02020603050405020304" pitchFamily="18" charset="0"/>
                <a:cs typeface="Times New Roman" panose="02020603050405020304" pitchFamily="18" charset="0"/>
              </a:rPr>
              <a:t>Phys. Rev. E</a:t>
            </a:r>
            <a:r>
              <a:rPr lang="en-US" sz="1200" dirty="0">
                <a:solidFill>
                  <a:schemeClr val="tx2"/>
                </a:solidFill>
                <a:latin typeface="Times New Roman" panose="02020603050405020304" pitchFamily="18" charset="0"/>
                <a:cs typeface="Times New Roman" panose="02020603050405020304" pitchFamily="18" charset="0"/>
              </a:rPr>
              <a:t> </a:t>
            </a:r>
            <a:r>
              <a:rPr lang="en-US" sz="1200" b="1" dirty="0">
                <a:solidFill>
                  <a:schemeClr val="tx2"/>
                </a:solidFill>
                <a:latin typeface="Times New Roman" panose="02020603050405020304" pitchFamily="18" charset="0"/>
                <a:cs typeface="Times New Roman" panose="02020603050405020304" pitchFamily="18" charset="0"/>
              </a:rPr>
              <a:t>84</a:t>
            </a:r>
            <a:r>
              <a:rPr lang="en-US" sz="1200" dirty="0">
                <a:solidFill>
                  <a:schemeClr val="tx2"/>
                </a:solidFill>
                <a:latin typeface="Times New Roman" panose="02020603050405020304" pitchFamily="18" charset="0"/>
                <a:cs typeface="Times New Roman" panose="02020603050405020304" pitchFamily="18" charset="0"/>
              </a:rPr>
              <a:t>:031914.</a:t>
            </a:r>
          </a:p>
        </p:txBody>
      </p:sp>
    </p:spTree>
    <p:extLst>
      <p:ext uri="{BB962C8B-B14F-4D97-AF65-F5344CB8AC3E}">
        <p14:creationId xmlns:p14="http://schemas.microsoft.com/office/powerpoint/2010/main" val="389708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784" y="0"/>
            <a:ext cx="8109912" cy="1200329"/>
          </a:xfrm>
          <a:prstGeom prst="rect">
            <a:avLst/>
          </a:prstGeom>
          <a:noFill/>
        </p:spPr>
        <p:txBody>
          <a:bodyPr wrap="none" rtlCol="0">
            <a:spAutoFit/>
          </a:bodyPr>
          <a:lstStyle/>
          <a:p>
            <a:pPr algn="ctr"/>
            <a:r>
              <a:rPr lang="en-US" sz="3600" dirty="0">
                <a:solidFill>
                  <a:schemeClr val="tx2"/>
                </a:solidFill>
                <a:latin typeface="Times New Roman" panose="02020603050405020304" pitchFamily="18" charset="0"/>
                <a:cs typeface="Times New Roman" panose="02020603050405020304" pitchFamily="18" charset="0"/>
              </a:rPr>
              <a:t>Situations where the theory does not work:</a:t>
            </a:r>
          </a:p>
          <a:p>
            <a:pPr algn="ctr"/>
            <a:r>
              <a:rPr lang="en-US" sz="3600" dirty="0">
                <a:solidFill>
                  <a:schemeClr val="tx2"/>
                </a:solidFill>
                <a:latin typeface="Times New Roman" panose="02020603050405020304" pitchFamily="18" charset="0"/>
                <a:cs typeface="Times New Roman" panose="02020603050405020304" pitchFamily="18" charset="0"/>
              </a:rPr>
              <a:t> Low-complexity regions</a:t>
            </a:r>
          </a:p>
        </p:txBody>
      </p:sp>
      <p:sp>
        <p:nvSpPr>
          <p:cNvPr id="3" name="TextBox 2"/>
          <p:cNvSpPr txBox="1"/>
          <p:nvPr/>
        </p:nvSpPr>
        <p:spPr>
          <a:xfrm>
            <a:off x="700640" y="1462118"/>
            <a:ext cx="73152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Some protein sequences have </a:t>
            </a:r>
            <a:r>
              <a:rPr lang="en-US" sz="2400" i="1" dirty="0">
                <a:latin typeface="Times New Roman" panose="02020603050405020304" pitchFamily="18" charset="0"/>
                <a:cs typeface="Times New Roman" panose="02020603050405020304" pitchFamily="18" charset="0"/>
              </a:rPr>
              <a:t>low-complexity</a:t>
            </a:r>
            <a:r>
              <a:rPr lang="en-US" sz="2400" dirty="0">
                <a:latin typeface="Times New Roman" panose="02020603050405020304" pitchFamily="18" charset="0"/>
                <a:cs typeface="Times New Roman" panose="02020603050405020304" pitchFamily="18" charset="0"/>
              </a:rPr>
              <a:t> regions with very restricted amino acid composition.</a:t>
            </a:r>
          </a:p>
        </p:txBody>
      </p:sp>
      <p:sp>
        <p:nvSpPr>
          <p:cNvPr id="9" name="TextBox 8"/>
          <p:cNvSpPr txBox="1"/>
          <p:nvPr/>
        </p:nvSpPr>
        <p:spPr>
          <a:xfrm>
            <a:off x="700640" y="2514600"/>
            <a:ext cx="7696199" cy="1615827"/>
          </a:xfrm>
          <a:prstGeom prst="rect">
            <a:avLst/>
          </a:prstGeom>
          <a:noFill/>
        </p:spPr>
        <p:txBody>
          <a:bodyPr wrap="square" rtlCol="0">
            <a:spAutoFit/>
          </a:bodyPr>
          <a:lstStyle/>
          <a:p>
            <a:r>
              <a:rPr lang="en-US" sz="900" dirty="0">
                <a:latin typeface="Courier New" panose="02070309020205020404" pitchFamily="49" charset="0"/>
                <a:cs typeface="Courier New" panose="02070309020205020404" pitchFamily="49" charset="0"/>
              </a:rPr>
              <a:t>Query  1076  TAS</a:t>
            </a:r>
            <a:r>
              <a:rPr lang="en-US" sz="900" b="1" dirty="0">
                <a:solidFill>
                  <a:srgbClr val="FF0000"/>
                </a:solidFill>
                <a:latin typeface="Courier New" panose="02070309020205020404" pitchFamily="49" charset="0"/>
                <a:cs typeface="Courier New" panose="02070309020205020404" pitchFamily="49" charset="0"/>
              </a:rPr>
              <a:t>APNSPRTPLTPPP---AS</a:t>
            </a:r>
            <a:r>
              <a:rPr lang="en-US" sz="900" dirty="0">
                <a:latin typeface="Courier New" panose="02070309020205020404" pitchFamily="49" charset="0"/>
                <a:cs typeface="Courier New" panose="02070309020205020404" pitchFamily="49" charset="0"/>
              </a:rPr>
              <a:t>GTSSNTDVCSVFDSDHSASPFH</a:t>
            </a:r>
            <a:r>
              <a:rPr lang="en-US" sz="900" b="1" dirty="0">
                <a:solidFill>
                  <a:srgbClr val="FF0000"/>
                </a:solidFill>
                <a:latin typeface="Courier New" panose="02070309020205020404" pitchFamily="49" charset="0"/>
                <a:cs typeface="Courier New" panose="02070309020205020404" pitchFamily="49" charset="0"/>
              </a:rPr>
              <a:t>SRSASVSSISLS</a:t>
            </a:r>
            <a:r>
              <a:rPr lang="en-US" sz="900" dirty="0">
                <a:latin typeface="Courier New" panose="02070309020205020404" pitchFamily="49" charset="0"/>
                <a:cs typeface="Courier New" panose="02070309020205020404" pitchFamily="49" charset="0"/>
              </a:rPr>
              <a:t>KGTD</a:t>
            </a:r>
            <a:r>
              <a:rPr lang="en-US" sz="900" b="1" dirty="0">
                <a:solidFill>
                  <a:srgbClr val="FF0000"/>
                </a:solidFill>
                <a:latin typeface="Courier New" panose="02070309020205020404" pitchFamily="49" charset="0"/>
                <a:cs typeface="Courier New" panose="02070309020205020404" pitchFamily="49" charset="0"/>
              </a:rPr>
              <a:t>EVPVPPPVPPR-------RRPESAPAESSP</a:t>
            </a:r>
            <a:r>
              <a:rPr lang="en-US" sz="900" dirty="0">
                <a:latin typeface="Courier New" panose="02070309020205020404" pitchFamily="49" charset="0"/>
                <a:cs typeface="Courier New" panose="02070309020205020404" pitchFamily="49" charset="0"/>
              </a:rPr>
              <a:t>S  1155</a:t>
            </a:r>
          </a:p>
          <a:p>
            <a:r>
              <a:rPr lang="en-US" sz="900" dirty="0">
                <a:latin typeface="Courier New" panose="02070309020205020404" pitchFamily="49" charset="0"/>
                <a:cs typeface="Courier New" panose="02070309020205020404" pitchFamily="49" charset="0"/>
              </a:rPr>
              <a:t>             ++S+P+  +T  TPPP   +   S +++  SV     ++ P      S++ +   +     P  </a:t>
            </a:r>
            <a:r>
              <a:rPr lang="en-US" sz="900" dirty="0" err="1">
                <a:latin typeface="Courier New" panose="02070309020205020404" pitchFamily="49" charset="0"/>
                <a:cs typeface="Courier New" panose="02070309020205020404" pitchFamily="49" charset="0"/>
              </a:rPr>
              <a:t>P</a:t>
            </a:r>
            <a:r>
              <a:rPr lang="en-US" sz="900" dirty="0">
                <a:latin typeface="Courier New" panose="02070309020205020404" pitchFamily="49" charset="0"/>
                <a:cs typeface="Courier New" panose="02070309020205020404" pitchFamily="49" charset="0"/>
              </a:rPr>
              <a:t>  PP        + P S+ + ++PS</a:t>
            </a:r>
          </a:p>
          <a:p>
            <a:r>
              <a:rPr lang="en-US" sz="900" dirty="0" err="1">
                <a:latin typeface="Courier New" panose="02070309020205020404" pitchFamily="49" charset="0"/>
                <a:cs typeface="Courier New" panose="02070309020205020404" pitchFamily="49" charset="0"/>
              </a:rPr>
              <a:t>Sbjct</a:t>
            </a:r>
            <a:r>
              <a:rPr lang="en-US" sz="900" dirty="0">
                <a:latin typeface="Courier New" panose="02070309020205020404" pitchFamily="49" charset="0"/>
                <a:cs typeface="Courier New" panose="02070309020205020404" pitchFamily="49" charset="0"/>
              </a:rPr>
              <a:t>  150   SSSSPSPIKTTTTPPPPVPSKSKSKSSEKLSVKLLKSNSKP------SLNDLYQQQQQQSNPNSPTTPPSNCNIESIQPPSSSSSSTTPS  233</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Query  1156  -------------KIMSKHLDSPPAIPPRQPTSKAYSPRYSISDRTSISD</a:t>
            </a:r>
            <a:r>
              <a:rPr lang="en-US" sz="900" b="1" dirty="0">
                <a:solidFill>
                  <a:srgbClr val="FF0000"/>
                </a:solidFill>
                <a:latin typeface="Courier New" panose="02070309020205020404" pitchFamily="49" charset="0"/>
                <a:cs typeface="Courier New" panose="02070309020205020404" pitchFamily="49" charset="0"/>
              </a:rPr>
              <a:t>PPESPPLLPPREPVRT</a:t>
            </a:r>
            <a:r>
              <a:rPr lang="en-US" sz="900" dirty="0">
                <a:latin typeface="Courier New" panose="02070309020205020404" pitchFamily="49" charset="0"/>
                <a:cs typeface="Courier New" panose="02070309020205020404" pitchFamily="49" charset="0"/>
              </a:rPr>
              <a:t>PDV</a:t>
            </a:r>
            <a:r>
              <a:rPr lang="en-US" sz="900" b="1" dirty="0">
                <a:solidFill>
                  <a:srgbClr val="FF0000"/>
                </a:solidFill>
                <a:latin typeface="Courier New" panose="02070309020205020404" pitchFamily="49" charset="0"/>
                <a:cs typeface="Courier New" panose="02070309020205020404" pitchFamily="49" charset="0"/>
              </a:rPr>
              <a:t>FSSSPLHLQPPPL</a:t>
            </a:r>
            <a:r>
              <a:rPr lang="en-US" sz="900" dirty="0">
                <a:latin typeface="Courier New" panose="02070309020205020404" pitchFamily="49" charset="0"/>
                <a:cs typeface="Courier New" panose="02070309020205020404" pitchFamily="49" charset="0"/>
              </a:rPr>
              <a:t>GKKSDHGN  1232</a:t>
            </a:r>
          </a:p>
          <a:p>
            <a:r>
              <a:rPr lang="en-US" sz="900" dirty="0">
                <a:latin typeface="Courier New" panose="02070309020205020404" pitchFamily="49" charset="0"/>
                <a:cs typeface="Courier New" panose="02070309020205020404" pitchFamily="49" charset="0"/>
              </a:rPr>
              <a:t>                          KI    L  PP +PP        SP +S     </a:t>
            </a:r>
            <a:r>
              <a:rPr lang="en-US" sz="900" dirty="0" err="1">
                <a:latin typeface="Courier New" panose="02070309020205020404" pitchFamily="49" charset="0"/>
                <a:cs typeface="Courier New" panose="02070309020205020404" pitchFamily="49" charset="0"/>
              </a:rPr>
              <a:t>S</a:t>
            </a:r>
            <a:r>
              <a:rPr lang="en-US" sz="900" dirty="0">
                <a:latin typeface="Courier New" panose="02070309020205020404" pitchFamily="49" charset="0"/>
                <a:cs typeface="Courier New" panose="02070309020205020404" pitchFamily="49" charset="0"/>
              </a:rPr>
              <a:t>+  P  S PL PP  P+  P+     P+ L PPP  ++ D   </a:t>
            </a:r>
          </a:p>
          <a:p>
            <a:r>
              <a:rPr lang="en-US" sz="900" dirty="0" err="1">
                <a:latin typeface="Courier New" panose="02070309020205020404" pitchFamily="49" charset="0"/>
                <a:cs typeface="Courier New" panose="02070309020205020404" pitchFamily="49" charset="0"/>
              </a:rPr>
              <a:t>Sbjct</a:t>
            </a:r>
            <a:r>
              <a:rPr lang="en-US" sz="900" dirty="0">
                <a:latin typeface="Courier New" panose="02070309020205020404" pitchFamily="49" charset="0"/>
                <a:cs typeface="Courier New" panose="02070309020205020404" pitchFamily="49" charset="0"/>
              </a:rPr>
              <a:t>  234   TSPQLPAIYSKYSKISLPQLPLPPFLPPSPLVQSTSSPSFS-----SLILPLPSSPLPPP--PLTIPNKVPPLPMRLPPPPPPQQLDQ--  314</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Query  1233  A</a:t>
            </a:r>
            <a:r>
              <a:rPr lang="en-US" sz="900" b="1" dirty="0">
                <a:solidFill>
                  <a:srgbClr val="FF0000"/>
                </a:solidFill>
                <a:latin typeface="Courier New" panose="02070309020205020404" pitchFamily="49" charset="0"/>
                <a:cs typeface="Courier New" panose="02070309020205020404" pitchFamily="49" charset="0"/>
              </a:rPr>
              <a:t>FFPNSPSPFTPPPPQTPSP</a:t>
            </a:r>
            <a:r>
              <a:rPr lang="en-US" sz="900" dirty="0">
                <a:latin typeface="Courier New" panose="02070309020205020404" pitchFamily="49" charset="0"/>
                <a:cs typeface="Courier New" panose="02070309020205020404" pitchFamily="49" charset="0"/>
              </a:rPr>
              <a:t>HGTRRHLPSPPLTQEMD--LHSIAG-PPVPPRQS-TSQLIP  1289</a:t>
            </a:r>
          </a:p>
          <a:p>
            <a:r>
              <a:rPr lang="en-US" sz="900" dirty="0">
                <a:latin typeface="Courier New" panose="02070309020205020404" pitchFamily="49" charset="0"/>
                <a:cs typeface="Courier New" panose="02070309020205020404" pitchFamily="49" charset="0"/>
              </a:rPr>
              <a:t>               + N+         Q  +            LT E +  L+ IA  PP  PR +  S++IP</a:t>
            </a:r>
          </a:p>
          <a:p>
            <a:r>
              <a:rPr lang="en-US" sz="900" dirty="0" err="1">
                <a:latin typeface="Courier New" panose="02070309020205020404" pitchFamily="49" charset="0"/>
                <a:cs typeface="Courier New" panose="02070309020205020404" pitchFamily="49" charset="0"/>
              </a:rPr>
              <a:t>Sbjct</a:t>
            </a:r>
            <a:r>
              <a:rPr lang="en-US" sz="900" dirty="0">
                <a:latin typeface="Courier New" panose="02070309020205020404" pitchFamily="49" charset="0"/>
                <a:cs typeface="Courier New" panose="02070309020205020404" pitchFamily="49" charset="0"/>
              </a:rPr>
              <a:t>  315   -MYSNNNQQQQQQQQQQQNNESNSTTTSEGGLTPESESKLYEIASQPPSTPRLTHESKVIP  374</a:t>
            </a:r>
          </a:p>
        </p:txBody>
      </p:sp>
      <p:sp>
        <p:nvSpPr>
          <p:cNvPr id="10" name="TextBox 9"/>
          <p:cNvSpPr txBox="1"/>
          <p:nvPr/>
        </p:nvSpPr>
        <p:spPr>
          <a:xfrm>
            <a:off x="700640" y="4457200"/>
            <a:ext cx="2396810" cy="461665"/>
          </a:xfrm>
          <a:prstGeom prst="rect">
            <a:avLst/>
          </a:prstGeom>
          <a:noFill/>
        </p:spPr>
        <p:txBody>
          <a:bodyPr wrap="none" rtlCol="0">
            <a:spAutoFit/>
          </a:bodyPr>
          <a:lstStyle/>
          <a:p>
            <a:r>
              <a:rPr lang="en-US" sz="2400" u="sng" dirty="0">
                <a:latin typeface="Times New Roman" panose="02020603050405020304" pitchFamily="18" charset="0"/>
                <a:cs typeface="Times New Roman" panose="02020603050405020304" pitchFamily="18" charset="0"/>
              </a:rPr>
              <a:t>Possible remedies</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38200" y="5073534"/>
            <a:ext cx="284885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Low-complexity filtering:</a:t>
            </a:r>
          </a:p>
        </p:txBody>
      </p:sp>
      <p:sp>
        <p:nvSpPr>
          <p:cNvPr id="12" name="TextBox 11"/>
          <p:cNvSpPr txBox="1"/>
          <p:nvPr/>
        </p:nvSpPr>
        <p:spPr>
          <a:xfrm>
            <a:off x="838200" y="5552392"/>
            <a:ext cx="316618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Composition-based statistics:</a:t>
            </a:r>
          </a:p>
        </p:txBody>
      </p:sp>
      <p:sp>
        <p:nvSpPr>
          <p:cNvPr id="13" name="TextBox 12"/>
          <p:cNvSpPr txBox="1"/>
          <p:nvPr/>
        </p:nvSpPr>
        <p:spPr>
          <a:xfrm>
            <a:off x="837270" y="6031250"/>
            <a:ext cx="3499099"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Substitution matrix adjustment:</a:t>
            </a:r>
          </a:p>
        </p:txBody>
      </p:sp>
      <p:sp>
        <p:nvSpPr>
          <p:cNvPr id="14" name="TextBox 13"/>
          <p:cNvSpPr txBox="1"/>
          <p:nvPr/>
        </p:nvSpPr>
        <p:spPr>
          <a:xfrm>
            <a:off x="4336369" y="5114636"/>
            <a:ext cx="4387804" cy="307777"/>
          </a:xfrm>
          <a:prstGeom prst="rect">
            <a:avLst/>
          </a:prstGeom>
          <a:noFill/>
        </p:spPr>
        <p:txBody>
          <a:bodyPr wrap="none" rtlCol="0">
            <a:spAutoFit/>
          </a:bodyPr>
          <a:lstStyle/>
          <a:p>
            <a:r>
              <a:rPr lang="en-US" sz="1400" dirty="0" err="1">
                <a:solidFill>
                  <a:srgbClr val="002060"/>
                </a:solidFill>
                <a:latin typeface="Times New Roman" panose="02020603050405020304" pitchFamily="18" charset="0"/>
                <a:cs typeface="Times New Roman" panose="02020603050405020304" pitchFamily="18" charset="0"/>
              </a:rPr>
              <a:t>Wootton</a:t>
            </a:r>
            <a:r>
              <a:rPr lang="en-US" sz="1400" dirty="0">
                <a:solidFill>
                  <a:srgbClr val="002060"/>
                </a:solidFill>
                <a:latin typeface="Times New Roman" panose="02020603050405020304" pitchFamily="18" charset="0"/>
                <a:cs typeface="Times New Roman" panose="02020603050405020304" pitchFamily="18" charset="0"/>
              </a:rPr>
              <a:t> &amp; </a:t>
            </a:r>
            <a:r>
              <a:rPr lang="en-US" sz="1400" dirty="0" err="1">
                <a:solidFill>
                  <a:srgbClr val="002060"/>
                </a:solidFill>
                <a:latin typeface="Times New Roman" panose="02020603050405020304" pitchFamily="18" charset="0"/>
                <a:cs typeface="Times New Roman" panose="02020603050405020304" pitchFamily="18" charset="0"/>
              </a:rPr>
              <a:t>Federhen</a:t>
            </a:r>
            <a:r>
              <a:rPr lang="en-US" sz="1400" dirty="0">
                <a:solidFill>
                  <a:srgbClr val="002060"/>
                </a:solidFill>
                <a:latin typeface="Times New Roman" panose="02020603050405020304" pitchFamily="18" charset="0"/>
                <a:cs typeface="Times New Roman" panose="02020603050405020304" pitchFamily="18" charset="0"/>
              </a:rPr>
              <a:t> (1996) </a:t>
            </a:r>
            <a:r>
              <a:rPr lang="en-US" sz="1400" i="1" dirty="0">
                <a:solidFill>
                  <a:srgbClr val="002060"/>
                </a:solidFill>
                <a:latin typeface="Times New Roman" panose="02020603050405020304" pitchFamily="18" charset="0"/>
                <a:cs typeface="Times New Roman" panose="02020603050405020304" pitchFamily="18" charset="0"/>
              </a:rPr>
              <a:t>Meth. </a:t>
            </a:r>
            <a:r>
              <a:rPr lang="en-US" sz="1400" i="1" dirty="0" err="1">
                <a:solidFill>
                  <a:srgbClr val="002060"/>
                </a:solidFill>
                <a:latin typeface="Times New Roman" panose="02020603050405020304" pitchFamily="18" charset="0"/>
                <a:cs typeface="Times New Roman" panose="02020603050405020304" pitchFamily="18" charset="0"/>
              </a:rPr>
              <a:t>Enzymol</a:t>
            </a:r>
            <a:r>
              <a:rPr lang="en-US" sz="1400" i="1" dirty="0">
                <a:solidFill>
                  <a:srgbClr val="002060"/>
                </a:solidFill>
                <a:latin typeface="Times New Roman" panose="02020603050405020304" pitchFamily="18" charset="0"/>
                <a:cs typeface="Times New Roman" panose="02020603050405020304" pitchFamily="18" charset="0"/>
              </a:rPr>
              <a:t>. </a:t>
            </a:r>
            <a:r>
              <a:rPr lang="en-US" sz="1400" b="1" dirty="0">
                <a:solidFill>
                  <a:srgbClr val="002060"/>
                </a:solidFill>
                <a:latin typeface="Times New Roman" panose="02020603050405020304" pitchFamily="18" charset="0"/>
                <a:cs typeface="Times New Roman" panose="02020603050405020304" pitchFamily="18" charset="0"/>
              </a:rPr>
              <a:t>266</a:t>
            </a:r>
            <a:r>
              <a:rPr lang="en-US" sz="1400" dirty="0">
                <a:solidFill>
                  <a:srgbClr val="002060"/>
                </a:solidFill>
                <a:latin typeface="Times New Roman" panose="02020603050405020304" pitchFamily="18" charset="0"/>
                <a:cs typeface="Times New Roman" panose="02020603050405020304" pitchFamily="18" charset="0"/>
              </a:rPr>
              <a:t>:554-571.</a:t>
            </a:r>
          </a:p>
        </p:txBody>
      </p:sp>
      <p:sp>
        <p:nvSpPr>
          <p:cNvPr id="15" name="TextBox 14"/>
          <p:cNvSpPr txBox="1"/>
          <p:nvPr/>
        </p:nvSpPr>
        <p:spPr>
          <a:xfrm>
            <a:off x="4336369" y="5598558"/>
            <a:ext cx="4177426" cy="307777"/>
          </a:xfrm>
          <a:prstGeom prst="rect">
            <a:avLst/>
          </a:prstGeom>
          <a:noFill/>
        </p:spPr>
        <p:txBody>
          <a:bodyPr wrap="none" rtlCol="0">
            <a:spAutoFit/>
          </a:bodyPr>
          <a:lstStyle/>
          <a:p>
            <a:r>
              <a:rPr lang="en-US" sz="1400" dirty="0" err="1">
                <a:solidFill>
                  <a:srgbClr val="002060"/>
                </a:solidFill>
                <a:latin typeface="Times New Roman" panose="02020603050405020304" pitchFamily="18" charset="0"/>
                <a:cs typeface="Times New Roman" panose="02020603050405020304" pitchFamily="18" charset="0"/>
              </a:rPr>
              <a:t>Sch</a:t>
            </a:r>
            <a:r>
              <a:rPr lang="en-US" sz="1400" dirty="0" err="1">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ä</a:t>
            </a:r>
            <a:r>
              <a:rPr lang="en-US" sz="1400" dirty="0" err="1">
                <a:solidFill>
                  <a:srgbClr val="002060"/>
                </a:solidFill>
                <a:latin typeface="Times New Roman" panose="02020603050405020304" pitchFamily="18" charset="0"/>
                <a:cs typeface="Times New Roman" panose="02020603050405020304" pitchFamily="18" charset="0"/>
              </a:rPr>
              <a:t>ffer</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et al. </a:t>
            </a:r>
            <a:r>
              <a:rPr lang="en-US" sz="1400" dirty="0">
                <a:solidFill>
                  <a:srgbClr val="002060"/>
                </a:solidFill>
                <a:latin typeface="Times New Roman" panose="02020603050405020304" pitchFamily="18" charset="0"/>
                <a:cs typeface="Times New Roman" panose="02020603050405020304" pitchFamily="18" charset="0"/>
              </a:rPr>
              <a:t>(2001) </a:t>
            </a:r>
            <a:r>
              <a:rPr lang="en-US" sz="1400" i="1" dirty="0">
                <a:solidFill>
                  <a:srgbClr val="002060"/>
                </a:solidFill>
                <a:latin typeface="Times New Roman" panose="02020603050405020304" pitchFamily="18" charset="0"/>
                <a:cs typeface="Times New Roman" panose="02020603050405020304" pitchFamily="18" charset="0"/>
              </a:rPr>
              <a:t>Nucleic Acids Res. </a:t>
            </a:r>
            <a:r>
              <a:rPr lang="en-US" sz="1400" b="1" dirty="0">
                <a:solidFill>
                  <a:srgbClr val="002060"/>
                </a:solidFill>
                <a:latin typeface="Times New Roman" panose="02020603050405020304" pitchFamily="18" charset="0"/>
                <a:cs typeface="Times New Roman" panose="02020603050405020304" pitchFamily="18" charset="0"/>
              </a:rPr>
              <a:t>29</a:t>
            </a:r>
            <a:r>
              <a:rPr lang="en-US" sz="1400" dirty="0">
                <a:solidFill>
                  <a:srgbClr val="002060"/>
                </a:solidFill>
                <a:latin typeface="Times New Roman" panose="02020603050405020304" pitchFamily="18" charset="0"/>
                <a:cs typeface="Times New Roman" panose="02020603050405020304" pitchFamily="18" charset="0"/>
              </a:rPr>
              <a:t>:2994-3005.</a:t>
            </a:r>
          </a:p>
        </p:txBody>
      </p:sp>
      <p:sp>
        <p:nvSpPr>
          <p:cNvPr id="16" name="TextBox 15"/>
          <p:cNvSpPr txBox="1"/>
          <p:nvPr/>
        </p:nvSpPr>
        <p:spPr>
          <a:xfrm>
            <a:off x="4336369" y="6082480"/>
            <a:ext cx="4305089" cy="307777"/>
          </a:xfrm>
          <a:prstGeom prst="rect">
            <a:avLst/>
          </a:prstGeom>
          <a:noFill/>
        </p:spPr>
        <p:txBody>
          <a:bodyPr wrap="none" rtlCol="0">
            <a:spAutoFit/>
          </a:bodyPr>
          <a:lstStyle/>
          <a:p>
            <a:r>
              <a:rPr lang="en-US" sz="1400" dirty="0">
                <a:solidFill>
                  <a:srgbClr val="002060"/>
                </a:solidFill>
                <a:latin typeface="Times New Roman" panose="02020603050405020304" pitchFamily="18" charset="0"/>
                <a:cs typeface="Times New Roman" panose="02020603050405020304" pitchFamily="18" charset="0"/>
              </a:rPr>
              <a:t>Yu, </a:t>
            </a:r>
            <a:r>
              <a:rPr lang="en-US" sz="1400" dirty="0" err="1">
                <a:solidFill>
                  <a:srgbClr val="002060"/>
                </a:solidFill>
                <a:latin typeface="Times New Roman" panose="02020603050405020304" pitchFamily="18" charset="0"/>
                <a:cs typeface="Times New Roman" panose="02020603050405020304" pitchFamily="18" charset="0"/>
              </a:rPr>
              <a:t>Wootton</a:t>
            </a:r>
            <a:r>
              <a:rPr lang="en-US" sz="1400" dirty="0">
                <a:solidFill>
                  <a:srgbClr val="002060"/>
                </a:solidFill>
                <a:latin typeface="Times New Roman" panose="02020603050405020304" pitchFamily="18" charset="0"/>
                <a:cs typeface="Times New Roman" panose="02020603050405020304" pitchFamily="18" charset="0"/>
              </a:rPr>
              <a:t> &amp; Altschul (2003) </a:t>
            </a:r>
            <a:r>
              <a:rPr lang="en-US" sz="1400" i="1" dirty="0">
                <a:solidFill>
                  <a:srgbClr val="002060"/>
                </a:solidFill>
                <a:latin typeface="Times New Roman" panose="02020603050405020304" pitchFamily="18" charset="0"/>
                <a:cs typeface="Times New Roman" panose="02020603050405020304" pitchFamily="18" charset="0"/>
              </a:rPr>
              <a:t>PNAS</a:t>
            </a:r>
            <a:r>
              <a:rPr lang="en-US" sz="1400" dirty="0">
                <a:solidFill>
                  <a:srgbClr val="002060"/>
                </a:solidFill>
                <a:latin typeface="Times New Roman" panose="02020603050405020304" pitchFamily="18" charset="0"/>
                <a:cs typeface="Times New Roman" panose="02020603050405020304" pitchFamily="18" charset="0"/>
              </a:rPr>
              <a:t> </a:t>
            </a:r>
            <a:r>
              <a:rPr lang="en-US" sz="1400" b="1" dirty="0">
                <a:solidFill>
                  <a:srgbClr val="002060"/>
                </a:solidFill>
                <a:latin typeface="Times New Roman" panose="02020603050405020304" pitchFamily="18" charset="0"/>
                <a:cs typeface="Times New Roman" panose="02020603050405020304" pitchFamily="18" charset="0"/>
              </a:rPr>
              <a:t>100</a:t>
            </a:r>
            <a:r>
              <a:rPr lang="en-US" sz="1400" dirty="0">
                <a:solidFill>
                  <a:srgbClr val="002060"/>
                </a:solidFill>
                <a:latin typeface="Times New Roman" panose="02020603050405020304" pitchFamily="18" charset="0"/>
                <a:cs typeface="Times New Roman" panose="02020603050405020304" pitchFamily="18" charset="0"/>
              </a:rPr>
              <a:t>:15688-15693.</a:t>
            </a:r>
          </a:p>
        </p:txBody>
      </p:sp>
    </p:spTree>
    <p:extLst>
      <p:ext uri="{BB962C8B-B14F-4D97-AF65-F5344CB8AC3E}">
        <p14:creationId xmlns:p14="http://schemas.microsoft.com/office/powerpoint/2010/main" val="338684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8109912" cy="1200329"/>
          </a:xfrm>
          <a:prstGeom prst="rect">
            <a:avLst/>
          </a:prstGeom>
          <a:noFill/>
        </p:spPr>
        <p:txBody>
          <a:bodyPr wrap="none" rtlCol="0">
            <a:spAutoFit/>
          </a:bodyPr>
          <a:lstStyle/>
          <a:p>
            <a:pPr algn="ctr"/>
            <a:r>
              <a:rPr lang="en-US" sz="3600" dirty="0">
                <a:solidFill>
                  <a:schemeClr val="tx2"/>
                </a:solidFill>
                <a:latin typeface="Times New Roman" panose="02020603050405020304" pitchFamily="18" charset="0"/>
                <a:cs typeface="Times New Roman" panose="02020603050405020304" pitchFamily="18" charset="0"/>
              </a:rPr>
              <a:t>Situations where the theory does not work:</a:t>
            </a:r>
          </a:p>
          <a:p>
            <a:pPr algn="ctr"/>
            <a:r>
              <a:rPr lang="en-US" sz="3600" dirty="0">
                <a:solidFill>
                  <a:schemeClr val="tx2"/>
                </a:solidFill>
                <a:latin typeface="Times New Roman" panose="02020603050405020304" pitchFamily="18" charset="0"/>
                <a:cs typeface="Times New Roman" panose="02020603050405020304" pitchFamily="18" charset="0"/>
              </a:rPr>
              <a:t> Violated </a:t>
            </a:r>
            <a:r>
              <a:rPr lang="en-US" sz="3600" dirty="0" err="1">
                <a:solidFill>
                  <a:schemeClr val="tx2"/>
                </a:solidFill>
                <a:latin typeface="Times New Roman" panose="02020603050405020304" pitchFamily="18" charset="0"/>
                <a:cs typeface="Times New Roman" panose="02020603050405020304" pitchFamily="18" charset="0"/>
              </a:rPr>
              <a:t>asymptotics</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1828800"/>
            <a:ext cx="7848600"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expected length of alignments required to achieve a large score </a:t>
            </a:r>
            <a:r>
              <a:rPr lang="en-US" sz="2400" i="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may approach or exceed the lengths of one or both of the sequences being compared.  When this is the case, the </a:t>
            </a:r>
            <a:r>
              <a:rPr lang="en-US" sz="2400" i="1" dirty="0">
                <a:latin typeface="Times New Roman" panose="02020603050405020304" pitchFamily="18" charset="0"/>
                <a:cs typeface="Times New Roman" panose="02020603050405020304" pitchFamily="18" charset="0"/>
              </a:rPr>
              <a:t>asymptotic </a:t>
            </a:r>
            <a:r>
              <a:rPr lang="en-US" sz="2400" dirty="0">
                <a:latin typeface="Times New Roman" panose="02020603050405020304" pitchFamily="18" charset="0"/>
                <a:cs typeface="Times New Roman" panose="02020603050405020304" pitchFamily="18" charset="0"/>
              </a:rPr>
              <a:t>theory described above breaks down.</a:t>
            </a:r>
          </a:p>
        </p:txBody>
      </p:sp>
      <p:sp>
        <p:nvSpPr>
          <p:cNvPr id="4" name="TextBox 3"/>
          <p:cNvSpPr txBox="1"/>
          <p:nvPr/>
        </p:nvSpPr>
        <p:spPr>
          <a:xfrm>
            <a:off x="586299" y="3810000"/>
            <a:ext cx="792370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However, “edge effect” corrections to the theory are available:</a:t>
            </a:r>
          </a:p>
        </p:txBody>
      </p:sp>
      <p:sp>
        <p:nvSpPr>
          <p:cNvPr id="5" name="TextBox 4"/>
          <p:cNvSpPr txBox="1"/>
          <p:nvPr/>
        </p:nvSpPr>
        <p:spPr>
          <a:xfrm>
            <a:off x="1412435" y="4800600"/>
            <a:ext cx="6242927" cy="400110"/>
          </a:xfrm>
          <a:prstGeom prst="rect">
            <a:avLst/>
          </a:prstGeom>
          <a:noFill/>
        </p:spPr>
        <p:txBody>
          <a:bodyPr wrap="none" rtlCol="0">
            <a:spAutoFit/>
          </a:bodyPr>
          <a:lstStyle/>
          <a:p>
            <a:r>
              <a:rPr lang="en-US" sz="2000" dirty="0">
                <a:solidFill>
                  <a:schemeClr val="tx2"/>
                </a:solidFill>
                <a:latin typeface="Times New Roman" panose="02020603050405020304" pitchFamily="18" charset="0"/>
                <a:cs typeface="Times New Roman" panose="02020603050405020304" pitchFamily="18" charset="0"/>
              </a:rPr>
              <a:t>Altschul, S.F., </a:t>
            </a:r>
            <a:r>
              <a:rPr lang="en-US" sz="2000" i="1" dirty="0">
                <a:solidFill>
                  <a:schemeClr val="tx2"/>
                </a:solidFill>
                <a:latin typeface="Times New Roman" panose="02020603050405020304" pitchFamily="18" charset="0"/>
                <a:cs typeface="Times New Roman" panose="02020603050405020304" pitchFamily="18" charset="0"/>
              </a:rPr>
              <a:t>et al. </a:t>
            </a:r>
            <a:r>
              <a:rPr lang="en-US" sz="2000" dirty="0">
                <a:solidFill>
                  <a:schemeClr val="tx2"/>
                </a:solidFill>
                <a:latin typeface="Times New Roman" panose="02020603050405020304" pitchFamily="18" charset="0"/>
                <a:cs typeface="Times New Roman" panose="02020603050405020304" pitchFamily="18" charset="0"/>
              </a:rPr>
              <a:t>(2001) </a:t>
            </a:r>
            <a:r>
              <a:rPr lang="en-US" sz="2000" i="1" dirty="0">
                <a:solidFill>
                  <a:schemeClr val="tx2"/>
                </a:solidFill>
                <a:latin typeface="Times New Roman" panose="02020603050405020304" pitchFamily="18" charset="0"/>
                <a:cs typeface="Times New Roman" panose="02020603050405020304" pitchFamily="18" charset="0"/>
              </a:rPr>
              <a:t>Nucleic Acids Res. </a:t>
            </a:r>
            <a:r>
              <a:rPr lang="en-US" sz="2000" b="1" dirty="0">
                <a:solidFill>
                  <a:schemeClr val="tx2"/>
                </a:solidFill>
                <a:latin typeface="Times New Roman" panose="02020603050405020304" pitchFamily="18" charset="0"/>
                <a:cs typeface="Times New Roman" panose="02020603050405020304" pitchFamily="18" charset="0"/>
              </a:rPr>
              <a:t>29</a:t>
            </a:r>
            <a:r>
              <a:rPr lang="en-US" sz="2000" dirty="0">
                <a:solidFill>
                  <a:schemeClr val="tx2"/>
                </a:solidFill>
                <a:latin typeface="Times New Roman" panose="02020603050405020304" pitchFamily="18" charset="0"/>
                <a:cs typeface="Times New Roman" panose="02020603050405020304" pitchFamily="18" charset="0"/>
              </a:rPr>
              <a:t>:351-361.</a:t>
            </a:r>
          </a:p>
        </p:txBody>
      </p:sp>
      <p:sp>
        <p:nvSpPr>
          <p:cNvPr id="7" name="Rectangle 6"/>
          <p:cNvSpPr/>
          <p:nvPr/>
        </p:nvSpPr>
        <p:spPr>
          <a:xfrm>
            <a:off x="1412435" y="5337722"/>
            <a:ext cx="5524816" cy="400110"/>
          </a:xfrm>
          <a:prstGeom prst="rect">
            <a:avLst/>
          </a:prstGeom>
        </p:spPr>
        <p:txBody>
          <a:bodyPr wrap="square">
            <a:spAutoFit/>
          </a:bodyPr>
          <a:lstStyle/>
          <a:p>
            <a:r>
              <a:rPr lang="en-US" sz="2000" dirty="0">
                <a:solidFill>
                  <a:schemeClr val="tx2"/>
                </a:solidFill>
                <a:latin typeface="Times New Roman" panose="02020603050405020304" pitchFamily="18" charset="0"/>
                <a:cs typeface="Times New Roman" panose="02020603050405020304" pitchFamily="18" charset="0"/>
              </a:rPr>
              <a:t>Park, Y., </a:t>
            </a:r>
            <a:r>
              <a:rPr lang="en-US" sz="2000" i="1" dirty="0">
                <a:solidFill>
                  <a:schemeClr val="tx2"/>
                </a:solidFill>
                <a:latin typeface="Times New Roman" panose="02020603050405020304" pitchFamily="18" charset="0"/>
                <a:cs typeface="Times New Roman" panose="02020603050405020304" pitchFamily="18" charset="0"/>
              </a:rPr>
              <a:t>et al. </a:t>
            </a:r>
            <a:r>
              <a:rPr lang="en-US" sz="2000" dirty="0">
                <a:solidFill>
                  <a:schemeClr val="tx2"/>
                </a:solidFill>
                <a:latin typeface="Times New Roman" panose="02020603050405020304" pitchFamily="18" charset="0"/>
                <a:cs typeface="Times New Roman" panose="02020603050405020304" pitchFamily="18" charset="0"/>
              </a:rPr>
              <a:t>(2012) </a:t>
            </a:r>
            <a:r>
              <a:rPr lang="en-US" sz="2000" i="1" dirty="0">
                <a:solidFill>
                  <a:schemeClr val="tx2"/>
                </a:solidFill>
                <a:latin typeface="Times New Roman" panose="02020603050405020304" pitchFamily="18" charset="0"/>
                <a:cs typeface="Times New Roman" panose="02020603050405020304" pitchFamily="18" charset="0"/>
              </a:rPr>
              <a:t>BMC Research Notes </a:t>
            </a:r>
            <a:r>
              <a:rPr lang="en-US" sz="2000" b="1" dirty="0">
                <a:solidFill>
                  <a:schemeClr val="tx2"/>
                </a:solidFill>
                <a:latin typeface="Times New Roman" panose="02020603050405020304" pitchFamily="18" charset="0"/>
                <a:cs typeface="Times New Roman" panose="02020603050405020304" pitchFamily="18" charset="0"/>
              </a:rPr>
              <a:t>5</a:t>
            </a:r>
            <a:r>
              <a:rPr lang="en-US" sz="2000" dirty="0">
                <a:solidFill>
                  <a:schemeClr val="tx2"/>
                </a:solidFill>
                <a:latin typeface="Times New Roman" panose="02020603050405020304" pitchFamily="18" charset="0"/>
                <a:cs typeface="Times New Roman" panose="02020603050405020304" pitchFamily="18" charset="0"/>
              </a:rPr>
              <a:t>:286.</a:t>
            </a:r>
          </a:p>
        </p:txBody>
      </p:sp>
    </p:spTree>
    <p:extLst>
      <p:ext uri="{BB962C8B-B14F-4D97-AF65-F5344CB8AC3E}">
        <p14:creationId xmlns:p14="http://schemas.microsoft.com/office/powerpoint/2010/main" val="125296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6126"/>
            <a:ext cx="6096000" cy="990600"/>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All Local Alignment Substitution Matrices Are Log-Odds Matrices</a:t>
            </a:r>
          </a:p>
        </p:txBody>
      </p:sp>
      <mc:AlternateContent xmlns:mc="http://schemas.openxmlformats.org/markup-compatibility/2006" xmlns:a14="http://schemas.microsoft.com/office/drawing/2010/main">
        <mc:Choice Requires="a14">
          <p:sp>
            <p:nvSpPr>
              <p:cNvPr id="5" name="TextBox 4"/>
              <p:cNvSpPr txBox="1"/>
              <p:nvPr/>
            </p:nvSpPr>
            <p:spPr>
              <a:xfrm>
                <a:off x="552449" y="1447799"/>
                <a:ext cx="8115300" cy="22841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The scores of </a:t>
                </a:r>
                <a:r>
                  <a:rPr kumimoji="0" lang="en-US" sz="2200" b="0"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any</a:t>
                </a:r>
                <a:r>
                  <a:rPr kumimoji="0" lang="en-US" sz="2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local substitution matrix can be written in the form: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sSubPr>
                        <m:e>
                          <m:r>
                            <a:rPr kumimoji="0" lang="en-US" sz="2800" b="0" i="1" u="none" strike="noStrike" kern="0" cap="none" spc="0" normalizeH="0" baseline="0" noProof="0">
                              <a:ln>
                                <a:noFill/>
                              </a:ln>
                              <a:solidFill>
                                <a:srgbClr val="C00000"/>
                              </a:solidFill>
                              <a:effectLst/>
                              <a:uLnTx/>
                              <a:uFillTx/>
                              <a:latin typeface="Cambria Math"/>
                            </a:rPr>
                            <m:t>𝑠</m:t>
                          </m:r>
                        </m:e>
                        <m:sub>
                          <m:r>
                            <a:rPr kumimoji="0" lang="en-US" sz="2800" b="0" i="1" u="none" strike="noStrike" kern="0" cap="none" spc="0" normalizeH="0" baseline="0" noProof="0">
                              <a:ln>
                                <a:noFill/>
                              </a:ln>
                              <a:solidFill>
                                <a:srgbClr val="C00000"/>
                              </a:solidFill>
                              <a:effectLst/>
                              <a:uLnTx/>
                              <a:uFillTx/>
                              <a:latin typeface="Cambria Math"/>
                            </a:rPr>
                            <m:t>𝑖</m:t>
                          </m:r>
                          <m:r>
                            <a:rPr kumimoji="0" lang="en-US" sz="2800" b="0" i="1" u="none" strike="noStrike" kern="0" cap="none" spc="0" normalizeH="0" baseline="0" noProof="0">
                              <a:ln>
                                <a:noFill/>
                              </a:ln>
                              <a:solidFill>
                                <a:srgbClr val="C00000"/>
                              </a:solidFill>
                              <a:effectLst/>
                              <a:uLnTx/>
                              <a:uFillTx/>
                              <a:latin typeface="Cambria Math"/>
                            </a:rPr>
                            <m:t>,</m:t>
                          </m:r>
                          <m:r>
                            <a:rPr kumimoji="0" lang="en-US" sz="2800" b="0" i="1" u="none" strike="noStrike" kern="0" cap="none" spc="0" normalizeH="0" baseline="0" noProof="0">
                              <a:ln>
                                <a:noFill/>
                              </a:ln>
                              <a:solidFill>
                                <a:srgbClr val="C00000"/>
                              </a:solidFill>
                              <a:effectLst/>
                              <a:uLnTx/>
                              <a:uFillTx/>
                              <a:latin typeface="Cambria Math"/>
                            </a:rPr>
                            <m:t>𝑗</m:t>
                          </m:r>
                        </m:sub>
                      </m:sSub>
                      <m:r>
                        <a:rPr kumimoji="0" lang="en-US" sz="2800" b="0" i="1" u="none" strike="noStrike" kern="0" cap="none" spc="0" normalizeH="0" baseline="0" noProof="0">
                          <a:ln>
                            <a:noFill/>
                          </a:ln>
                          <a:solidFill>
                            <a:srgbClr val="C00000"/>
                          </a:solidFill>
                          <a:effectLst/>
                          <a:uLnTx/>
                          <a:uFillTx/>
                          <a:latin typeface="Cambria Math"/>
                        </a:rPr>
                        <m:t>=</m:t>
                      </m:r>
                      <m:func>
                        <m:func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funcPr>
                        <m:fName>
                          <m:r>
                            <m:rPr>
                              <m:sty m:val="p"/>
                            </m:rPr>
                            <a:rPr kumimoji="0" lang="en-US" sz="2800" b="0" i="0" u="none" strike="noStrike" kern="0" cap="none" spc="0" normalizeH="0" baseline="0" noProof="0">
                              <a:ln>
                                <a:noFill/>
                              </a:ln>
                              <a:solidFill>
                                <a:srgbClr val="C00000"/>
                              </a:solidFill>
                              <a:effectLst/>
                              <a:uLnTx/>
                              <a:uFillTx/>
                              <a:latin typeface="Cambria Math"/>
                            </a:rPr>
                            <m:t>log</m:t>
                          </m:r>
                        </m:fName>
                        <m:e>
                          <m:f>
                            <m:f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fPr>
                            <m:num>
                              <m:sSub>
                                <m:sSub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sSubPr>
                                <m:e>
                                  <m:r>
                                    <a:rPr kumimoji="0" lang="en-US" sz="2800" b="0" i="1" u="none" strike="noStrike" kern="0" cap="none" spc="0" normalizeH="0" baseline="0" noProof="0">
                                      <a:ln>
                                        <a:noFill/>
                                      </a:ln>
                                      <a:solidFill>
                                        <a:srgbClr val="C00000"/>
                                      </a:solidFill>
                                      <a:effectLst/>
                                      <a:uLnTx/>
                                      <a:uFillTx/>
                                      <a:latin typeface="Cambria Math"/>
                                    </a:rPr>
                                    <m:t>𝑞</m:t>
                                  </m:r>
                                </m:e>
                                <m:sub>
                                  <m:r>
                                    <a:rPr kumimoji="0" lang="en-US" sz="2800" b="0" i="1" u="none" strike="noStrike" kern="0" cap="none" spc="0" normalizeH="0" baseline="0" noProof="0">
                                      <a:ln>
                                        <a:noFill/>
                                      </a:ln>
                                      <a:solidFill>
                                        <a:srgbClr val="C00000"/>
                                      </a:solidFill>
                                      <a:effectLst/>
                                      <a:uLnTx/>
                                      <a:uFillTx/>
                                      <a:latin typeface="Cambria Math"/>
                                    </a:rPr>
                                    <m:t>𝑖</m:t>
                                  </m:r>
                                  <m:r>
                                    <a:rPr kumimoji="0" lang="en-US" sz="2800" b="0" i="1" u="none" strike="noStrike" kern="0" cap="none" spc="0" normalizeH="0" baseline="0" noProof="0">
                                      <a:ln>
                                        <a:noFill/>
                                      </a:ln>
                                      <a:solidFill>
                                        <a:srgbClr val="C00000"/>
                                      </a:solidFill>
                                      <a:effectLst/>
                                      <a:uLnTx/>
                                      <a:uFillTx/>
                                      <a:latin typeface="Cambria Math"/>
                                    </a:rPr>
                                    <m:t>,</m:t>
                                  </m:r>
                                  <m:r>
                                    <a:rPr kumimoji="0" lang="en-US" sz="2800" b="0" i="1" u="none" strike="noStrike" kern="0" cap="none" spc="0" normalizeH="0" baseline="0" noProof="0">
                                      <a:ln>
                                        <a:noFill/>
                                      </a:ln>
                                      <a:solidFill>
                                        <a:srgbClr val="C00000"/>
                                      </a:solidFill>
                                      <a:effectLst/>
                                      <a:uLnTx/>
                                      <a:uFillTx/>
                                      <a:latin typeface="Cambria Math"/>
                                    </a:rPr>
                                    <m:t>𝑗</m:t>
                                  </m:r>
                                </m:sub>
                              </m:sSub>
                            </m:num>
                            <m:den>
                              <m:sSub>
                                <m:sSub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sSubPr>
                                <m:e>
                                  <m:r>
                                    <a:rPr kumimoji="0" lang="en-US" sz="2800" b="0" i="1" u="none" strike="noStrike" kern="0" cap="none" spc="0" normalizeH="0" baseline="0" noProof="0">
                                      <a:ln>
                                        <a:noFill/>
                                      </a:ln>
                                      <a:solidFill>
                                        <a:srgbClr val="C00000"/>
                                      </a:solidFill>
                                      <a:effectLst/>
                                      <a:uLnTx/>
                                      <a:uFillTx/>
                                      <a:latin typeface="Cambria Math"/>
                                    </a:rPr>
                                    <m:t>𝑝</m:t>
                                  </m:r>
                                </m:e>
                                <m:sub>
                                  <m:r>
                                    <a:rPr kumimoji="0" lang="en-US" sz="2800" b="0" i="1" u="none" strike="noStrike" kern="0" cap="none" spc="0" normalizeH="0" baseline="0" noProof="0">
                                      <a:ln>
                                        <a:noFill/>
                                      </a:ln>
                                      <a:solidFill>
                                        <a:srgbClr val="C00000"/>
                                      </a:solidFill>
                                      <a:effectLst/>
                                      <a:uLnTx/>
                                      <a:uFillTx/>
                                      <a:latin typeface="Cambria Math"/>
                                    </a:rPr>
                                    <m:t>𝑖</m:t>
                                  </m:r>
                                </m:sub>
                              </m:sSub>
                              <m:sSub>
                                <m:sSub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sSubPr>
                                <m:e>
                                  <m:r>
                                    <a:rPr kumimoji="0" lang="en-US" sz="2800" b="0" i="1" u="none" strike="noStrike" kern="0" cap="none" spc="0" normalizeH="0" baseline="0" noProof="0">
                                      <a:ln>
                                        <a:noFill/>
                                      </a:ln>
                                      <a:solidFill>
                                        <a:srgbClr val="C00000"/>
                                      </a:solidFill>
                                      <a:effectLst/>
                                      <a:uLnTx/>
                                      <a:uFillTx/>
                                      <a:latin typeface="Cambria Math"/>
                                    </a:rPr>
                                    <m:t>𝑝</m:t>
                                  </m:r>
                                </m:e>
                                <m:sub>
                                  <m:r>
                                    <a:rPr kumimoji="0" lang="en-US" sz="2800" b="0" i="1" u="none" strike="noStrike" kern="0" cap="none" spc="0" normalizeH="0" baseline="0" noProof="0">
                                      <a:ln>
                                        <a:noFill/>
                                      </a:ln>
                                      <a:solidFill>
                                        <a:srgbClr val="C00000"/>
                                      </a:solidFill>
                                      <a:effectLst/>
                                      <a:uLnTx/>
                                      <a:uFillTx/>
                                      <a:latin typeface="Cambria Math"/>
                                    </a:rPr>
                                    <m:t>𝑗</m:t>
                                  </m:r>
                                </m:sub>
                              </m:sSub>
                            </m:den>
                          </m:f>
                        </m:e>
                      </m:func>
                    </m:oMath>
                  </m:oMathPara>
                </a14:m>
                <a:endParaRPr kumimoji="0" lang="en-US" sz="2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where the </a:t>
                </a:r>
                <a14:m>
                  <m:oMath xmlns:m="http://schemas.openxmlformats.org/officeDocument/2006/math">
                    <m:sSub>
                      <m:sSubPr>
                        <m:ctrlPr>
                          <a:rPr kumimoji="0" lang="en-US" sz="2200" b="0" i="1" u="none" strike="noStrike" kern="0" cap="none" spc="0" normalizeH="0" baseline="0" noProof="0">
                            <a:ln>
                              <a:noFill/>
                            </a:ln>
                            <a:solidFill>
                              <a:srgbClr val="C00000"/>
                            </a:solidFill>
                            <a:effectLst/>
                            <a:uLnTx/>
                            <a:uFillTx/>
                            <a:latin typeface="Cambria Math" panose="02040503050406030204" pitchFamily="18" charset="0"/>
                          </a:rPr>
                        </m:ctrlPr>
                      </m:sSubPr>
                      <m:e>
                        <m:r>
                          <a:rPr kumimoji="0" lang="en-US" sz="2200" b="0" i="1" u="none" strike="noStrike" kern="0" cap="none" spc="0" normalizeH="0" baseline="0" noProof="0">
                            <a:ln>
                              <a:noFill/>
                            </a:ln>
                            <a:solidFill>
                              <a:srgbClr val="C00000"/>
                            </a:solidFill>
                            <a:effectLst/>
                            <a:uLnTx/>
                            <a:uFillTx/>
                            <a:latin typeface="Cambria Math"/>
                          </a:rPr>
                          <m:t>𝑞</m:t>
                        </m:r>
                      </m:e>
                      <m:sub>
                        <m:r>
                          <a:rPr kumimoji="0" lang="en-US" sz="2200" b="0" i="1" u="none" strike="noStrike" kern="0" cap="none" spc="0" normalizeH="0" baseline="0" noProof="0">
                            <a:ln>
                              <a:noFill/>
                            </a:ln>
                            <a:solidFill>
                              <a:srgbClr val="C00000"/>
                            </a:solidFill>
                            <a:effectLst/>
                            <a:uLnTx/>
                            <a:uFillTx/>
                            <a:latin typeface="Cambria Math"/>
                          </a:rPr>
                          <m:t>𝑖</m:t>
                        </m:r>
                        <m:r>
                          <a:rPr kumimoji="0" lang="en-US" sz="2200" b="0" i="1" u="none" strike="noStrike" kern="0" cap="none" spc="0" normalizeH="0" baseline="0" noProof="0">
                            <a:ln>
                              <a:noFill/>
                            </a:ln>
                            <a:solidFill>
                              <a:srgbClr val="C00000"/>
                            </a:solidFill>
                            <a:effectLst/>
                            <a:uLnTx/>
                            <a:uFillTx/>
                            <a:latin typeface="Cambria Math"/>
                          </a:rPr>
                          <m:t>,</m:t>
                        </m:r>
                        <m:r>
                          <a:rPr kumimoji="0" lang="en-US" sz="2200" b="0" i="1" u="none" strike="noStrike" kern="0" cap="none" spc="0" normalizeH="0" baseline="0" noProof="0">
                            <a:ln>
                              <a:noFill/>
                            </a:ln>
                            <a:solidFill>
                              <a:srgbClr val="C00000"/>
                            </a:solidFill>
                            <a:effectLst/>
                            <a:uLnTx/>
                            <a:uFillTx/>
                            <a:latin typeface="Cambria Math"/>
                          </a:rPr>
                          <m:t>𝑗</m:t>
                        </m:r>
                      </m:sub>
                    </m:sSub>
                  </m:oMath>
                </a14:m>
                <a:r>
                  <a:rPr kumimoji="0" lang="en-US" sz="2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are target frequencies for the aligned amino acid pairs.</a:t>
                </a:r>
              </a:p>
            </p:txBody>
          </p:sp>
        </mc:Choice>
        <mc:Fallback xmlns="">
          <p:sp>
            <p:nvSpPr>
              <p:cNvPr id="5" name="TextBox 4"/>
              <p:cNvSpPr txBox="1">
                <a:spLocks noRot="1" noChangeAspect="1" noMove="1" noResize="1" noEditPoints="1" noAdjustHandles="1" noChangeArrowheads="1" noChangeShapeType="1" noTextEdit="1"/>
              </p:cNvSpPr>
              <p:nvPr/>
            </p:nvSpPr>
            <p:spPr>
              <a:xfrm>
                <a:off x="552449" y="1447799"/>
                <a:ext cx="8115300" cy="2284151"/>
              </a:xfrm>
              <a:prstGeom prst="rect">
                <a:avLst/>
              </a:prstGeom>
              <a:blipFill rotWithShape="0">
                <a:blip r:embed="rId2"/>
                <a:stretch>
                  <a:fillRect l="-977" t="-1600" b="-3200"/>
                </a:stretch>
              </a:blipFill>
            </p:spPr>
            <p:txBody>
              <a:bodyPr/>
              <a:lstStyle/>
              <a:p>
                <a:r>
                  <a:rPr lang="en-US">
                    <a:noFill/>
                  </a:rPr>
                  <a:t> </a:t>
                </a:r>
              </a:p>
            </p:txBody>
          </p:sp>
        </mc:Fallback>
      </mc:AlternateContent>
      <p:sp>
        <p:nvSpPr>
          <p:cNvPr id="4" name="TextBox 3"/>
          <p:cNvSpPr txBox="1"/>
          <p:nvPr/>
        </p:nvSpPr>
        <p:spPr>
          <a:xfrm>
            <a:off x="466725" y="5181600"/>
            <a:ext cx="828674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Karlin</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S. &amp; Altschul, S.F. (1990) “Methods for assessing the statistical significance of molecular sequence features by using general scoring schemes.” </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Proc. Natl. Acad. Sci. USA </a:t>
            </a:r>
            <a:r>
              <a:rPr kumimoji="0" lang="en-US" sz="1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87</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:2264-2268.</a:t>
            </a:r>
          </a:p>
        </p:txBody>
      </p:sp>
      <p:sp>
        <p:nvSpPr>
          <p:cNvPr id="6" name="TextBox 5"/>
          <p:cNvSpPr txBox="1"/>
          <p:nvPr/>
        </p:nvSpPr>
        <p:spPr>
          <a:xfrm>
            <a:off x="485774" y="5867400"/>
            <a:ext cx="8315325"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Altschul, S.F. (1991) “Amino acid substitution matrices from an information theoretic perspective.” </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J. Mol. Biol. </a:t>
            </a:r>
            <a:r>
              <a:rPr kumimoji="0" lang="en-US" sz="1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219</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:555-565.</a:t>
            </a:r>
          </a:p>
        </p:txBody>
      </p:sp>
      <p:sp>
        <p:nvSpPr>
          <p:cNvPr id="7" name="TextBox 6"/>
          <p:cNvSpPr txBox="1"/>
          <p:nvPr/>
        </p:nvSpPr>
        <p:spPr>
          <a:xfrm>
            <a:off x="419099" y="4033023"/>
            <a:ext cx="838200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sng"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Question</a:t>
            </a:r>
            <a:r>
              <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What is the optimal way to choose these target frequencies?</a:t>
            </a:r>
          </a:p>
        </p:txBody>
      </p:sp>
    </p:spTree>
    <p:extLst>
      <p:ext uri="{BB962C8B-B14F-4D97-AF65-F5344CB8AC3E}">
        <p14:creationId xmlns:p14="http://schemas.microsoft.com/office/powerpoint/2010/main" val="288431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89" y="42985"/>
            <a:ext cx="8686800" cy="639762"/>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Central Issues in Biological Sequence Comparison</a:t>
            </a:r>
          </a:p>
        </p:txBody>
      </p:sp>
      <p:sp>
        <p:nvSpPr>
          <p:cNvPr id="4" name="TextBox 3"/>
          <p:cNvSpPr txBox="1"/>
          <p:nvPr/>
        </p:nvSpPr>
        <p:spPr>
          <a:xfrm>
            <a:off x="762000" y="1093074"/>
            <a:ext cx="7297703" cy="553998"/>
          </a:xfrm>
          <a:prstGeom prst="rect">
            <a:avLst/>
          </a:prstGeom>
          <a:noFill/>
        </p:spPr>
        <p:txBody>
          <a:bodyPr wrap="none" rtlCol="0">
            <a:spAutoFit/>
          </a:bodyPr>
          <a:lstStyle/>
          <a:p>
            <a:r>
              <a:rPr lang="en-US" sz="3000" u="sng" dirty="0">
                <a:solidFill>
                  <a:srgbClr val="002060"/>
                </a:solidFill>
                <a:latin typeface="Times New Roman" panose="02020603050405020304" pitchFamily="18" charset="0"/>
                <a:cs typeface="Times New Roman" panose="02020603050405020304" pitchFamily="18" charset="0"/>
              </a:rPr>
              <a:t>Definitions</a:t>
            </a:r>
            <a:r>
              <a:rPr lang="en-US" sz="3000" dirty="0">
                <a:solidFill>
                  <a:srgbClr val="002060"/>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What is one trying to find or optimize?</a:t>
            </a:r>
          </a:p>
        </p:txBody>
      </p:sp>
      <p:sp>
        <p:nvSpPr>
          <p:cNvPr id="5" name="TextBox 4"/>
          <p:cNvSpPr txBox="1"/>
          <p:nvPr/>
        </p:nvSpPr>
        <p:spPr>
          <a:xfrm>
            <a:off x="762000" y="2025984"/>
            <a:ext cx="7949359" cy="954107"/>
          </a:xfrm>
          <a:prstGeom prst="rect">
            <a:avLst/>
          </a:prstGeom>
          <a:noFill/>
        </p:spPr>
        <p:txBody>
          <a:bodyPr wrap="square" rtlCol="0">
            <a:spAutoFit/>
          </a:bodyPr>
          <a:lstStyle/>
          <a:p>
            <a:r>
              <a:rPr lang="en-US" sz="3000" u="sng" dirty="0">
                <a:solidFill>
                  <a:srgbClr val="002060"/>
                </a:solidFill>
                <a:latin typeface="Times New Roman" panose="02020603050405020304" pitchFamily="18" charset="0"/>
                <a:cs typeface="Times New Roman" panose="02020603050405020304" pitchFamily="18" charset="0"/>
              </a:rPr>
              <a:t>Algorithms</a:t>
            </a:r>
            <a:r>
              <a:rPr lang="en-US" sz="3000" dirty="0">
                <a:solidFill>
                  <a:srgbClr val="002060"/>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Can one find or optimize the proposed object in reasonable time?</a:t>
            </a:r>
          </a:p>
        </p:txBody>
      </p:sp>
      <p:sp>
        <p:nvSpPr>
          <p:cNvPr id="6" name="TextBox 5"/>
          <p:cNvSpPr txBox="1"/>
          <p:nvPr/>
        </p:nvSpPr>
        <p:spPr>
          <a:xfrm>
            <a:off x="764211" y="3365129"/>
            <a:ext cx="7293279" cy="553998"/>
          </a:xfrm>
          <a:prstGeom prst="rect">
            <a:avLst/>
          </a:prstGeom>
          <a:noFill/>
        </p:spPr>
        <p:txBody>
          <a:bodyPr wrap="none" rtlCol="0">
            <a:spAutoFit/>
          </a:bodyPr>
          <a:lstStyle/>
          <a:p>
            <a:r>
              <a:rPr lang="en-US" sz="3000" u="sng" dirty="0">
                <a:solidFill>
                  <a:srgbClr val="002060"/>
                </a:solidFill>
                <a:latin typeface="Times New Roman" panose="02020603050405020304" pitchFamily="18" charset="0"/>
                <a:cs typeface="Times New Roman" panose="02020603050405020304" pitchFamily="18" charset="0"/>
              </a:rPr>
              <a:t>Statistics</a:t>
            </a:r>
            <a:r>
              <a:rPr lang="en-US" sz="3000" dirty="0">
                <a:solidFill>
                  <a:srgbClr val="002060"/>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Can one’s result be explained by chance?</a:t>
            </a:r>
          </a:p>
        </p:txBody>
      </p:sp>
      <p:sp>
        <p:nvSpPr>
          <p:cNvPr id="7" name="TextBox 6"/>
          <p:cNvSpPr txBox="1"/>
          <p:nvPr/>
        </p:nvSpPr>
        <p:spPr>
          <a:xfrm>
            <a:off x="725664" y="4298138"/>
            <a:ext cx="7819250" cy="2123658"/>
          </a:xfrm>
          <a:prstGeom prst="rect">
            <a:avLst/>
          </a:prstGeom>
          <a:noFill/>
        </p:spPr>
        <p:txBody>
          <a:bodyPr wrap="square" rtlCol="0">
            <a:spAutoFit/>
          </a:bodyPr>
          <a:lstStyle/>
          <a:p>
            <a:r>
              <a:rPr lang="en-US" sz="2200" dirty="0">
                <a:solidFill>
                  <a:prstClr val="black"/>
                </a:solidFill>
              </a:rPr>
              <a:t>  </a:t>
            </a:r>
            <a:r>
              <a:rPr lang="en-US" sz="2200" dirty="0">
                <a:solidFill>
                  <a:prstClr val="black"/>
                </a:solidFill>
                <a:latin typeface="Times New Roman" panose="02020603050405020304" pitchFamily="18" charset="0"/>
                <a:cs typeface="Times New Roman" panose="02020603050405020304" pitchFamily="18" charset="0"/>
              </a:rPr>
              <a:t>In general there is a tension between these questions.  A simple definition may allow efficient algorithms, but may not yield results of biological interest.  However, a definition that includes most of the relevant biology may entail intractable algorithms and statistics.  The most successful approaches find a balance between these considerations.  </a:t>
            </a:r>
          </a:p>
        </p:txBody>
      </p:sp>
    </p:spTree>
    <p:extLst>
      <p:ext uri="{BB962C8B-B14F-4D97-AF65-F5344CB8AC3E}">
        <p14:creationId xmlns:p14="http://schemas.microsoft.com/office/powerpoint/2010/main" val="14582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75" y="115510"/>
            <a:ext cx="8229600" cy="685800"/>
          </a:xfrm>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A Schematic Database-Search Score Histogram</a:t>
            </a:r>
          </a:p>
        </p:txBody>
      </p:sp>
      <p:sp>
        <p:nvSpPr>
          <p:cNvPr id="3" name="Content Placeholder 2"/>
          <p:cNvSpPr>
            <a:spLocks noGrp="1"/>
          </p:cNvSpPr>
          <p:nvPr>
            <p:ph idx="1"/>
          </p:nvPr>
        </p:nvSpPr>
        <p:spPr>
          <a:xfrm>
            <a:off x="1287976" y="1380343"/>
            <a:ext cx="7696200" cy="4343399"/>
          </a:xfrm>
          <a:solidFill>
            <a:schemeClr val="bg1"/>
          </a:solidFill>
          <a:ln>
            <a:noFill/>
          </a:ln>
        </p:spPr>
        <p:txBody>
          <a:bodyPr>
            <a:normAutofit fontScale="55000" lnSpcReduction="20000"/>
          </a:bodyPr>
          <a:lstStyle/>
          <a:p>
            <a:pPr marL="0" indent="0">
              <a:buNone/>
            </a:pPr>
            <a:r>
              <a:rPr lang="en-US" b="1" dirty="0">
                <a:latin typeface="Courier New" pitchFamily="49" charset="0"/>
                <a:cs typeface="Courier New" pitchFamily="49" charset="0"/>
              </a:rPr>
              <a:t>XXXXXXXXXXXXX</a:t>
            </a:r>
            <a:r>
              <a:rPr lang="en-US" dirty="0">
                <a:solidFill>
                  <a:schemeClr val="bg1"/>
                </a:solidFill>
                <a:latin typeface="Courier New" pitchFamily="49" charset="0"/>
                <a:cs typeface="Courier New" pitchFamily="49" charset="0"/>
              </a:rPr>
              <a:t>XXXXXXXXXXXXXXXXXXXXXXXXXXXXXXXXXXXXXXXXXX</a:t>
            </a:r>
            <a:r>
              <a:rPr lang="en-US" b="1" dirty="0">
                <a:latin typeface="Courier New" pitchFamily="49" charset="0"/>
                <a:cs typeface="Courier New" pitchFamily="49" charset="0"/>
              </a:rPr>
              <a:t>XXXXXXXXXXXXX</a:t>
            </a:r>
            <a:r>
              <a:rPr lang="en-US" dirty="0">
                <a:solidFill>
                  <a:schemeClr val="bg1"/>
                </a:solidFill>
                <a:latin typeface="Courier New" pitchFamily="49" charset="0"/>
                <a:cs typeface="Courier New" pitchFamily="49" charset="0"/>
              </a:rPr>
              <a:t>XXXXXXXXXXXXXXXXXXXXXXXXXXXXXXXXXXXXXXXXXX</a:t>
            </a:r>
            <a:r>
              <a:rPr lang="en-US" b="1" dirty="0">
                <a:latin typeface="Courier New" pitchFamily="49" charset="0"/>
                <a:cs typeface="Courier New" pitchFamily="49" charset="0"/>
              </a:rPr>
              <a:t>XXXXXXXXXXXXX</a:t>
            </a:r>
            <a:r>
              <a:rPr lang="en-US" dirty="0">
                <a:solidFill>
                  <a:schemeClr val="bg1"/>
                </a:solidFill>
                <a:latin typeface="Courier New" pitchFamily="49" charset="0"/>
                <a:cs typeface="Courier New" pitchFamily="49" charset="0"/>
              </a:rPr>
              <a:t>XXXXXXXXXXXXXXXXXXXXXXXXXXXXXXXXXXXXXXXXXX</a:t>
            </a:r>
            <a:r>
              <a:rPr lang="en-US" b="1" dirty="0">
                <a:latin typeface="Courier New" pitchFamily="49" charset="0"/>
                <a:cs typeface="Courier New" pitchFamily="49" charset="0"/>
              </a:rPr>
              <a:t>XXXXXXXXXXXXXX</a:t>
            </a:r>
            <a:r>
              <a:rPr lang="en-US" dirty="0">
                <a:solidFill>
                  <a:schemeClr val="bg1"/>
                </a:solidFill>
                <a:latin typeface="Courier New" pitchFamily="49" charset="0"/>
                <a:cs typeface="Courier New" pitchFamily="49" charset="0"/>
              </a:rPr>
              <a:t>XXXXXXXXXXXXXXXXXXXXXXXXXXXXXXXXXXXXXXXXX</a:t>
            </a:r>
            <a:r>
              <a:rPr lang="en-US" b="1" dirty="0">
                <a:latin typeface="Courier New" pitchFamily="49" charset="0"/>
                <a:cs typeface="Courier New" pitchFamily="49" charset="0"/>
              </a:rPr>
              <a:t>XXXXXXXXXXXXXX</a:t>
            </a:r>
            <a:r>
              <a:rPr lang="en-US" dirty="0">
                <a:solidFill>
                  <a:schemeClr val="bg1"/>
                </a:solidFill>
                <a:latin typeface="Courier New" pitchFamily="49" charset="0"/>
                <a:cs typeface="Courier New" pitchFamily="49" charset="0"/>
              </a:rPr>
              <a:t>XXXXXXXXXXXXXXXXXXXXXXXXXXXXXXXXXXXXXXXXX</a:t>
            </a:r>
            <a:r>
              <a:rPr lang="en-US" b="1" dirty="0">
                <a:latin typeface="Courier New" pitchFamily="49" charset="0"/>
                <a:cs typeface="Courier New" pitchFamily="49" charset="0"/>
              </a:rPr>
              <a:t>XXXXXXXXXXXXXX</a:t>
            </a:r>
            <a:r>
              <a:rPr lang="en-US" dirty="0">
                <a:solidFill>
                  <a:schemeClr val="bg1"/>
                </a:solidFill>
                <a:latin typeface="Courier New" pitchFamily="49" charset="0"/>
                <a:cs typeface="Courier New" pitchFamily="49" charset="0"/>
              </a:rPr>
              <a:t>XXXXXXXXXXXXXXXXXXXXXXXXXXXXXXXXXXXXXXXXX</a:t>
            </a:r>
            <a:r>
              <a:rPr lang="en-US" b="1" dirty="0">
                <a:latin typeface="Courier New" pitchFamily="49" charset="0"/>
                <a:cs typeface="Courier New" pitchFamily="49" charset="0"/>
              </a:rPr>
              <a:t>XXXXXXXXXXXXXXX</a:t>
            </a:r>
            <a:r>
              <a:rPr lang="en-US" dirty="0">
                <a:solidFill>
                  <a:schemeClr val="bg1"/>
                </a:solidFill>
                <a:latin typeface="Courier New" pitchFamily="49" charset="0"/>
                <a:cs typeface="Courier New" pitchFamily="49" charset="0"/>
              </a:rPr>
              <a:t>XXXXXXXXXXXXXXXXXXXXXXXXXXXXXXXXXXXXXXXX</a:t>
            </a:r>
            <a:r>
              <a:rPr lang="en-US" b="1" dirty="0">
                <a:latin typeface="Courier New" pitchFamily="49" charset="0"/>
                <a:cs typeface="Courier New" pitchFamily="49" charset="0"/>
              </a:rPr>
              <a:t>XXXXXXXXXXXXXXX</a:t>
            </a:r>
            <a:r>
              <a:rPr lang="en-US" dirty="0">
                <a:solidFill>
                  <a:schemeClr val="bg1"/>
                </a:solidFill>
                <a:latin typeface="Courier New" pitchFamily="49" charset="0"/>
                <a:cs typeface="Courier New" pitchFamily="49" charset="0"/>
              </a:rPr>
              <a:t>XXXXXXXXXXXXXXXXXXXXXXXXXXXXXXXXXXXXXXXX</a:t>
            </a:r>
            <a:r>
              <a:rPr lang="en-US" b="1" dirty="0">
                <a:latin typeface="Courier New" pitchFamily="49" charset="0"/>
                <a:cs typeface="Courier New" pitchFamily="49" charset="0"/>
              </a:rPr>
              <a:t>XXXXXXXXXXXXXXXX</a:t>
            </a:r>
            <a:r>
              <a:rPr lang="en-US" dirty="0">
                <a:solidFill>
                  <a:schemeClr val="bg1"/>
                </a:solidFill>
                <a:latin typeface="Courier New" pitchFamily="49" charset="0"/>
                <a:cs typeface="Courier New" pitchFamily="49" charset="0"/>
              </a:rPr>
              <a:t>XXXXXXXXXXXXXXXXXXXXXXXXXXXXXXXXXXXXXXX</a:t>
            </a:r>
            <a:r>
              <a:rPr lang="en-US" b="1" dirty="0">
                <a:latin typeface="Courier New" pitchFamily="49" charset="0"/>
                <a:cs typeface="Courier New" pitchFamily="49" charset="0"/>
              </a:rPr>
              <a:t>XXXXXXXXXXXXXXXX</a:t>
            </a:r>
            <a:r>
              <a:rPr lang="en-US" dirty="0">
                <a:solidFill>
                  <a:schemeClr val="bg1"/>
                </a:solidFill>
                <a:latin typeface="Courier New" pitchFamily="49" charset="0"/>
                <a:cs typeface="Courier New" pitchFamily="49" charset="0"/>
              </a:rPr>
              <a:t>XXXXXXXXXXXXXXXXXXXXXXXXXXXXXXXXXXXXXXX</a:t>
            </a:r>
            <a:r>
              <a:rPr lang="en-US" b="1" dirty="0">
                <a:latin typeface="Courier New" pitchFamily="49" charset="0"/>
                <a:cs typeface="Courier New" pitchFamily="49" charset="0"/>
              </a:rPr>
              <a:t>XXXXXXXXXXXXXXXXX</a:t>
            </a:r>
            <a:r>
              <a:rPr lang="en-US" dirty="0">
                <a:solidFill>
                  <a:schemeClr val="bg1"/>
                </a:solidFill>
                <a:latin typeface="Courier New" pitchFamily="49" charset="0"/>
                <a:cs typeface="Courier New" pitchFamily="49" charset="0"/>
              </a:rPr>
              <a:t>XXXXXXXXXXXXXXXXXXXXXXXXXXXXXXXXXXXXXX</a:t>
            </a:r>
            <a:r>
              <a:rPr lang="en-US" b="1" dirty="0">
                <a:latin typeface="Courier New" pitchFamily="49" charset="0"/>
                <a:cs typeface="Courier New" pitchFamily="49" charset="0"/>
              </a:rPr>
              <a:t>XXXXXXXXXXXXXXXXX</a:t>
            </a:r>
            <a:r>
              <a:rPr lang="en-US" dirty="0">
                <a:solidFill>
                  <a:schemeClr val="bg1"/>
                </a:solidFill>
                <a:latin typeface="Courier New" pitchFamily="49" charset="0"/>
                <a:cs typeface="Courier New" pitchFamily="49" charset="0"/>
              </a:rPr>
              <a:t>XXXXXXXXXXXXXXXXXXXXXXXXXXXXXXXXXXXXXX</a:t>
            </a:r>
            <a:r>
              <a:rPr lang="en-US" b="1" dirty="0">
                <a:latin typeface="Courier New" pitchFamily="49" charset="0"/>
                <a:cs typeface="Courier New" pitchFamily="49" charset="0"/>
              </a:rPr>
              <a:t>XXXXXXXXXXXXXXXXXX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XXXXXXXXXXXXXXXXXXXXXXXXXXXXXXXXXXXX</a:t>
            </a:r>
            <a:r>
              <a:rPr lang="en-US" b="1" dirty="0">
                <a:latin typeface="Courier New" pitchFamily="49" charset="0"/>
                <a:cs typeface="Courier New" pitchFamily="49" charset="0"/>
              </a:rPr>
              <a:t>XXXXXXXXXXXXXXXXXXX</a:t>
            </a:r>
            <a:r>
              <a:rPr lang="en-US" dirty="0">
                <a:solidFill>
                  <a:schemeClr val="bg1"/>
                </a:solidFill>
                <a:latin typeface="Courier New" pitchFamily="49" charset="0"/>
                <a:cs typeface="Courier New" pitchFamily="49" charset="0"/>
              </a:rPr>
              <a:t>XXXXXXXXXXXXXXXXXXXXXXXXXXXXXXXXXXXX</a:t>
            </a:r>
            <a:r>
              <a:rPr lang="en-US" b="1" dirty="0">
                <a:latin typeface="Courier New" pitchFamily="49" charset="0"/>
                <a:cs typeface="Courier New" pitchFamily="49" charset="0"/>
              </a:rPr>
              <a:t>XXXXXXXXXXXXXXXXXXXX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XXXXXXXXXXXXXXXXXXXXXXXXXXXXXXXXXX</a:t>
            </a:r>
            <a:r>
              <a:rPr lang="en-US" b="1" dirty="0">
                <a:latin typeface="Courier New" pitchFamily="49" charset="0"/>
                <a:cs typeface="Courier New" pitchFamily="49" charset="0"/>
              </a:rPr>
              <a:t>XXXXXXXXXXXXXXXXXXXXXX</a:t>
            </a:r>
            <a:r>
              <a:rPr lang="en-US" dirty="0">
                <a:solidFill>
                  <a:schemeClr val="bg1"/>
                </a:solidFill>
                <a:latin typeface="Courier New" pitchFamily="49" charset="0"/>
                <a:cs typeface="Courier New" pitchFamily="49" charset="0"/>
              </a:rPr>
              <a:t>XXXXXXXXXXXXXXXXXXXXXXXXXXXXXXXXX</a:t>
            </a:r>
            <a:r>
              <a:rPr lang="en-US" b="1" dirty="0">
                <a:latin typeface="Courier New" pitchFamily="49" charset="0"/>
                <a:cs typeface="Courier New" pitchFamily="49" charset="0"/>
              </a:rPr>
              <a:t>XXXXXXXXXXXXXXXXXXXXXXXX</a:t>
            </a:r>
            <a:r>
              <a:rPr lang="en-US" dirty="0">
                <a:solidFill>
                  <a:schemeClr val="bg1"/>
                </a:solidFill>
                <a:latin typeface="Courier New" pitchFamily="49" charset="0"/>
                <a:cs typeface="Courier New" pitchFamily="49" charset="0"/>
              </a:rPr>
              <a:t>X</a:t>
            </a:r>
            <a:r>
              <a:rPr lang="en-US" b="1" dirty="0">
                <a:solidFill>
                  <a:srgbClr val="C00000"/>
                </a:solidFill>
                <a:latin typeface="Courier New" pitchFamily="49" charset="0"/>
                <a:cs typeface="Courier New" pitchFamily="49" charset="0"/>
              </a:rPr>
              <a:t>#</a:t>
            </a:r>
            <a:r>
              <a:rPr lang="en-US" b="1" dirty="0">
                <a:latin typeface="Courier New" pitchFamily="49" charset="0"/>
                <a:cs typeface="Courier New" pitchFamily="49" charset="0"/>
              </a:rPr>
              <a:t>X</a:t>
            </a:r>
            <a:r>
              <a:rPr lang="en-US" dirty="0">
                <a:solidFill>
                  <a:schemeClr val="bg1"/>
                </a:solidFill>
                <a:latin typeface="Courier New" pitchFamily="49" charset="0"/>
                <a:cs typeface="Courier New" pitchFamily="49" charset="0"/>
              </a:rPr>
              <a:t>XXXXXXXXXXXXXXXX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XXXXXXXXXXX</a:t>
            </a:r>
            <a:r>
              <a:rPr lang="en-US" b="1" dirty="0">
                <a:latin typeface="Courier New" pitchFamily="49" charset="0"/>
                <a:cs typeface="Courier New" pitchFamily="49" charset="0"/>
              </a:rPr>
              <a:t>XXXXXXXXXXXXXXXXXXXXXXXXXXXX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XXXXXXXXXX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XXXXXXX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a:t>
            </a:r>
            <a:r>
              <a:rPr lang="en-US" b="1" dirty="0">
                <a:latin typeface="Courier New" pitchFamily="49" charset="0"/>
                <a:cs typeface="Courier New" pitchFamily="49" charset="0"/>
              </a:rPr>
              <a:t>XXXXXXXXXXXXXXXXXXXXXXXXXXXXXXX</a:t>
            </a:r>
            <a:r>
              <a:rPr lang="en-US" b="1" dirty="0">
                <a:solidFill>
                  <a:srgbClr val="C00000"/>
                </a:solidFill>
                <a:latin typeface="Courier New" pitchFamily="49" charset="0"/>
                <a:cs typeface="Courier New" pitchFamily="49" charset="0"/>
              </a:rPr>
              <a:t>#</a:t>
            </a:r>
            <a:r>
              <a:rPr lang="en-US" b="1" dirty="0">
                <a:latin typeface="Courier New" pitchFamily="49" charset="0"/>
                <a:cs typeface="Courier New" pitchFamily="49" charset="0"/>
              </a:rPr>
              <a:t>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a:t>
            </a:r>
            <a:r>
              <a:rPr lang="en-US" b="1" dirty="0">
                <a:latin typeface="Courier New" pitchFamily="49" charset="0"/>
                <a:cs typeface="Courier New" pitchFamily="49" charset="0"/>
              </a:rPr>
              <a:t>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XX</a:t>
            </a:r>
            <a:r>
              <a:rPr lang="en-US" b="1" dirty="0">
                <a:solidFill>
                  <a:srgbClr val="C00000"/>
                </a:solidFill>
                <a:latin typeface="Courier New" pitchFamily="49" charset="0"/>
                <a:cs typeface="Courier New" pitchFamily="49" charset="0"/>
              </a:rPr>
              <a:t>##</a:t>
            </a:r>
            <a:r>
              <a:rPr lang="en-US" dirty="0">
                <a:solidFill>
                  <a:schemeClr val="bg1"/>
                </a:solidFill>
                <a:latin typeface="Courier New" pitchFamily="49" charset="0"/>
                <a:cs typeface="Courier New" pitchFamily="49" charset="0"/>
              </a:rPr>
              <a:t>X</a:t>
            </a:r>
          </a:p>
        </p:txBody>
      </p:sp>
      <p:cxnSp>
        <p:nvCxnSpPr>
          <p:cNvPr id="7" name="Straight Connector 6"/>
          <p:cNvCxnSpPr/>
          <p:nvPr/>
        </p:nvCxnSpPr>
        <p:spPr>
          <a:xfrm flipV="1">
            <a:off x="1295400" y="5658685"/>
            <a:ext cx="7616302" cy="45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175" y="1404610"/>
            <a:ext cx="9293" cy="4229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3375" y="1295400"/>
            <a:ext cx="7620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a:t>
            </a:r>
          </a:p>
        </p:txBody>
      </p:sp>
      <mc:AlternateContent xmlns:mc="http://schemas.openxmlformats.org/markup-compatibility/2006" xmlns:a14="http://schemas.microsoft.com/office/drawing/2010/main">
        <mc:Choice Requires="a14">
          <p:sp>
            <p:nvSpPr>
              <p:cNvPr id="19" name="TextBox 18"/>
              <p:cNvSpPr txBox="1"/>
              <p:nvPr/>
            </p:nvSpPr>
            <p:spPr>
              <a:xfrm>
                <a:off x="8305800" y="5638800"/>
                <a:ext cx="550151"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 </a:t>
                </a:r>
                <a14:m>
                  <m:oMath xmlns:m="http://schemas.openxmlformats.org/officeDocument/2006/math">
                    <m:r>
                      <a:rPr kumimoji="0" lang="en-US" sz="2800" b="0" i="1" u="none" strike="noStrike" kern="0" cap="none" spc="0" normalizeH="0" baseline="0" noProof="0">
                        <a:ln>
                          <a:noFill/>
                        </a:ln>
                        <a:solidFill>
                          <a:prstClr val="black"/>
                        </a:solidFill>
                        <a:effectLst/>
                        <a:uLnTx/>
                        <a:uFillTx/>
                        <a:latin typeface="Cambria Math"/>
                      </a:rPr>
                      <m:t>𝑆</m:t>
                    </m:r>
                    <m:r>
                      <a:rPr kumimoji="0" lang="en-US" sz="2800" b="0" i="1" u="none" strike="noStrike" kern="0" cap="none" spc="0" normalizeH="0" baseline="0" noProof="0">
                        <a:ln>
                          <a:noFill/>
                        </a:ln>
                        <a:solidFill>
                          <a:prstClr val="black"/>
                        </a:solidFill>
                        <a:effectLst/>
                        <a:uLnTx/>
                        <a:uFillTx/>
                        <a:latin typeface="Cambria Math"/>
                      </a:rPr>
                      <m:t>′</m:t>
                    </m:r>
                  </m:oMath>
                </a14:m>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305800" y="5638800"/>
                <a:ext cx="550151" cy="523220"/>
              </a:xfrm>
              <a:prstGeom prst="rect">
                <a:avLst/>
              </a:prstGeom>
              <a:blipFill rotWithShape="0">
                <a:blip r:embed="rId2"/>
                <a:stretch>
                  <a:fillRect/>
                </a:stretch>
              </a:blipFill>
            </p:spPr>
            <p:txBody>
              <a:bodyPr/>
              <a:lstStyle/>
              <a:p>
                <a:r>
                  <a:rPr lang="en-US">
                    <a:noFill/>
                  </a:rPr>
                  <a:t> </a:t>
                </a:r>
              </a:p>
            </p:txBody>
          </p:sp>
        </mc:Fallback>
      </mc:AlternateContent>
      <p:cxnSp>
        <p:nvCxnSpPr>
          <p:cNvPr id="21" name="Straight Arrow Connector 20"/>
          <p:cNvCxnSpPr/>
          <p:nvPr/>
        </p:nvCxnSpPr>
        <p:spPr>
          <a:xfrm flipV="1">
            <a:off x="6172200" y="5723742"/>
            <a:ext cx="0" cy="38383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5703418" y="6026123"/>
                <a:ext cx="93756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2400" b="0" i="1" u="none" strike="noStrike" kern="0" cap="none" spc="0" normalizeH="0" baseline="0" noProof="0">
                              <a:ln>
                                <a:noFill/>
                              </a:ln>
                              <a:solidFill>
                                <a:srgbClr val="002060"/>
                              </a:solidFill>
                              <a:effectLst/>
                              <a:uLnTx/>
                              <a:uFillTx/>
                              <a:latin typeface="Cambria Math" panose="02040503050406030204" pitchFamily="18" charset="0"/>
                            </a:rPr>
                          </m:ctrlPr>
                        </m:funcPr>
                        <m:fName>
                          <m:r>
                            <m:rPr>
                              <m:sty m:val="p"/>
                            </m:rPr>
                            <a:rPr kumimoji="0" lang="en-US" sz="2400" b="0" i="0" u="none" strike="noStrike" kern="0" cap="none" spc="0" normalizeH="0" baseline="0" noProof="0">
                              <a:ln>
                                <a:noFill/>
                              </a:ln>
                              <a:solidFill>
                                <a:srgbClr val="002060"/>
                              </a:solidFill>
                              <a:effectLst/>
                              <a:uLnTx/>
                              <a:uFillTx/>
                              <a:latin typeface="Cambria Math"/>
                            </a:rPr>
                            <m:t>log</m:t>
                          </m:r>
                        </m:fName>
                        <m:e>
                          <m:r>
                            <a:rPr kumimoji="0" lang="en-US" sz="2400" b="0" i="1" u="none" strike="noStrike" kern="0" cap="none" spc="0" normalizeH="0" baseline="0" noProof="0">
                              <a:ln>
                                <a:noFill/>
                              </a:ln>
                              <a:solidFill>
                                <a:srgbClr val="002060"/>
                              </a:solidFill>
                              <a:effectLst/>
                              <a:uLnTx/>
                              <a:uFillTx/>
                              <a:latin typeface="Cambria Math"/>
                            </a:rPr>
                            <m:t>𝑁</m:t>
                          </m:r>
                        </m:e>
                      </m:func>
                    </m:oMath>
                  </m:oMathPara>
                </a14:m>
                <a:endPar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703418" y="6026123"/>
                <a:ext cx="937564" cy="461665"/>
              </a:xfrm>
              <a:prstGeom prst="rect">
                <a:avLst/>
              </a:prstGeom>
              <a:blipFill rotWithShape="0">
                <a:blip r:embed="rId3"/>
                <a:stretch>
                  <a:fillRect l="-1961" b="-20000"/>
                </a:stretch>
              </a:blipFill>
            </p:spPr>
            <p:txBody>
              <a:bodyPr/>
              <a:lstStyle/>
              <a:p>
                <a:r>
                  <a:rPr lang="en-US">
                    <a:noFill/>
                  </a:rPr>
                  <a:t> </a:t>
                </a:r>
              </a:p>
            </p:txBody>
          </p:sp>
        </mc:Fallback>
      </mc:AlternateContent>
      <p:sp>
        <p:nvSpPr>
          <p:cNvPr id="25" name="TextBox 24"/>
          <p:cNvSpPr txBox="1"/>
          <p:nvPr/>
        </p:nvSpPr>
        <p:spPr>
          <a:xfrm>
            <a:off x="4715647" y="6026122"/>
            <a:ext cx="98777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Noise:</a:t>
            </a:r>
          </a:p>
        </p:txBody>
      </p:sp>
      <p:cxnSp>
        <p:nvCxnSpPr>
          <p:cNvPr id="5" name="Straight Connector 4"/>
          <p:cNvCxnSpPr/>
          <p:nvPr/>
        </p:nvCxnSpPr>
        <p:spPr>
          <a:xfrm>
            <a:off x="951575" y="5634544"/>
            <a:ext cx="72483" cy="7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211776" y="5552410"/>
            <a:ext cx="83624" cy="1212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24058" y="5548878"/>
            <a:ext cx="187718" cy="1713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9175" y="5634543"/>
            <a:ext cx="1524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4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02" y="76200"/>
            <a:ext cx="8229600" cy="762000"/>
          </a:xfrm>
        </p:spPr>
        <p:txBody>
          <a:bodyPr>
            <a:normAutofit/>
          </a:bodyPr>
          <a:lstStyle/>
          <a:p>
            <a:r>
              <a:rPr lang="en-US" sz="3200" dirty="0">
                <a:solidFill>
                  <a:srgbClr val="002060"/>
                </a:solidFill>
                <a:latin typeface="Times New Roman" panose="02020603050405020304" pitchFamily="18" charset="0"/>
                <a:cs typeface="Times New Roman" panose="02020603050405020304" pitchFamily="18" charset="0"/>
              </a:rPr>
              <a:t>Optimal Target Frequencies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4605" y="953148"/>
                <a:ext cx="8119018" cy="1828800"/>
              </a:xfrm>
            </p:spPr>
            <p:txBody>
              <a:bodyPr>
                <a:normAutofit/>
              </a:bodyPr>
              <a:lstStyle/>
              <a:p>
                <a:pPr marL="0" indent="0">
                  <a:buNone/>
                </a:pPr>
                <a:r>
                  <a:rPr lang="en-US" sz="2800" dirty="0"/>
                  <a:t>   </a:t>
                </a:r>
                <a:r>
                  <a:rPr lang="en-US" sz="2400" dirty="0">
                    <a:solidFill>
                      <a:srgbClr val="C00000"/>
                    </a:solidFill>
                    <a:latin typeface="Times New Roman" panose="02020603050405020304" pitchFamily="18" charset="0"/>
                    <a:cs typeface="Times New Roman" panose="02020603050405020304" pitchFamily="18" charset="0"/>
                  </a:rPr>
                  <a:t>If the aligned pairs of amino acids within the set of </a:t>
                </a:r>
                <a:r>
                  <a:rPr lang="en-US" sz="2400" i="1" dirty="0">
                    <a:solidFill>
                      <a:srgbClr val="C00000"/>
                    </a:solidFill>
                    <a:latin typeface="Times New Roman" panose="02020603050405020304" pitchFamily="18" charset="0"/>
                    <a:cs typeface="Times New Roman" panose="02020603050405020304" pitchFamily="18" charset="0"/>
                  </a:rPr>
                  <a:t>true alignments</a:t>
                </a:r>
                <a:r>
                  <a:rPr lang="en-US" sz="2400" dirty="0">
                    <a:solidFill>
                      <a:srgbClr val="C00000"/>
                    </a:solidFill>
                    <a:latin typeface="Times New Roman" panose="02020603050405020304" pitchFamily="18" charset="0"/>
                    <a:cs typeface="Times New Roman" panose="02020603050405020304" pitchFamily="18" charset="0"/>
                  </a:rPr>
                  <a:t> occur with average frequencies </a:t>
                </a:r>
                <a14:m>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a:rPr>
                          <m:t>𝑞</m:t>
                        </m:r>
                      </m:e>
                      <m:sub>
                        <m:r>
                          <a:rPr lang="en-US" sz="2400" b="0" i="1" smtClean="0">
                            <a:solidFill>
                              <a:srgbClr val="C00000"/>
                            </a:solidFill>
                            <a:latin typeface="Cambria Math"/>
                          </a:rPr>
                          <m:t>𝑖</m:t>
                        </m:r>
                        <m:r>
                          <a:rPr lang="en-US" sz="2400" b="0" i="1" smtClean="0">
                            <a:solidFill>
                              <a:srgbClr val="C00000"/>
                            </a:solidFill>
                            <a:latin typeface="Cambria Math"/>
                          </a:rPr>
                          <m:t>,</m:t>
                        </m:r>
                        <m:r>
                          <a:rPr lang="en-US" sz="2400" b="0" i="1" smtClean="0">
                            <a:solidFill>
                              <a:srgbClr val="C00000"/>
                            </a:solidFill>
                            <a:latin typeface="Cambria Math"/>
                          </a:rPr>
                          <m:t>𝑗</m:t>
                        </m:r>
                      </m:sub>
                    </m:sSub>
                  </m:oMath>
                </a14:m>
                <a:r>
                  <a:rPr lang="en-US" sz="2400" dirty="0">
                    <a:solidFill>
                      <a:srgbClr val="C00000"/>
                    </a:solidFill>
                    <a:latin typeface="Times New Roman" panose="02020603050405020304" pitchFamily="18" charset="0"/>
                    <a:cs typeface="Times New Roman" panose="02020603050405020304" pitchFamily="18" charset="0"/>
                  </a:rPr>
                  <a:t>, then the normalized scores of these alignments will tend to be maximized by substitution scores that have the </a:t>
                </a:r>
                <a14:m>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a:rPr>
                          <m:t>𝑞</m:t>
                        </m:r>
                      </m:e>
                      <m:sub>
                        <m:r>
                          <a:rPr lang="en-US" sz="2400" b="0" i="1" smtClean="0">
                            <a:solidFill>
                              <a:srgbClr val="C00000"/>
                            </a:solidFill>
                            <a:latin typeface="Cambria Math"/>
                          </a:rPr>
                          <m:t>𝑖</m:t>
                        </m:r>
                        <m:r>
                          <a:rPr lang="en-US" sz="2400" b="0" i="1" smtClean="0">
                            <a:solidFill>
                              <a:srgbClr val="C00000"/>
                            </a:solidFill>
                            <a:latin typeface="Cambria Math"/>
                          </a:rPr>
                          <m:t>,</m:t>
                        </m:r>
                        <m:r>
                          <a:rPr lang="en-US" sz="2400" b="0" i="1" smtClean="0">
                            <a:solidFill>
                              <a:srgbClr val="C00000"/>
                            </a:solidFill>
                            <a:latin typeface="Cambria Math"/>
                          </a:rPr>
                          <m:t>𝑗</m:t>
                        </m:r>
                      </m:sub>
                    </m:sSub>
                  </m:oMath>
                </a14:m>
                <a:r>
                  <a:rPr lang="en-US" sz="2400" dirty="0">
                    <a:solidFill>
                      <a:srgbClr val="C00000"/>
                    </a:solidFill>
                    <a:latin typeface="Times New Roman" panose="02020603050405020304" pitchFamily="18" charset="0"/>
                    <a:cs typeface="Times New Roman" panose="02020603050405020304" pitchFamily="18" charset="0"/>
                  </a:rPr>
                  <a:t> as target frequencies.</a:t>
                </a:r>
              </a:p>
              <a:p>
                <a:pPr marL="0" indent="0">
                  <a:buNone/>
                </a:pPr>
                <a:endParaRPr lang="en-US" sz="2800" dirty="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4605" y="953148"/>
                <a:ext cx="8119018" cy="1828800"/>
              </a:xfrm>
              <a:blipFill rotWithShape="0">
                <a:blip r:embed="rId2"/>
                <a:stretch>
                  <a:fillRect l="-1126" t="-333" r="-1727"/>
                </a:stretch>
              </a:blipFill>
            </p:spPr>
            <p:txBody>
              <a:bodyPr/>
              <a:lstStyle/>
              <a:p>
                <a:r>
                  <a:rPr lang="en-US">
                    <a:noFill/>
                  </a:rPr>
                  <a:t> </a:t>
                </a:r>
              </a:p>
            </p:txBody>
          </p:sp>
        </mc:Fallback>
      </mc:AlternateContent>
      <p:sp>
        <p:nvSpPr>
          <p:cNvPr id="4" name="TextBox 3"/>
          <p:cNvSpPr txBox="1"/>
          <p:nvPr/>
        </p:nvSpPr>
        <p:spPr>
          <a:xfrm>
            <a:off x="379102" y="6172200"/>
            <a:ext cx="47262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Altschul, S.F. (1991) </a:t>
            </a:r>
            <a:r>
              <a:rPr kumimoji="0" lang="en-US" sz="18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J. Mol. Biol. </a:t>
            </a: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219</a:t>
            </a:r>
            <a:r>
              <a:rPr kumimoji="0" lang="en-US" sz="1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:555-565.</a:t>
            </a:r>
          </a:p>
        </p:txBody>
      </p:sp>
      <p:sp>
        <p:nvSpPr>
          <p:cNvPr id="5" name="TextBox 4"/>
          <p:cNvSpPr txBox="1"/>
          <p:nvPr/>
        </p:nvSpPr>
        <p:spPr>
          <a:xfrm>
            <a:off x="379102" y="5802868"/>
            <a:ext cx="728871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Karlin</a:t>
            </a:r>
            <a:r>
              <a:rPr kumimoji="0" lang="en-US" sz="1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S. &amp; Altschul, S.F. (1990) </a:t>
            </a:r>
            <a:r>
              <a:rPr kumimoji="0" lang="en-US" sz="18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Proc. Natl. Acad. Sci. USA </a:t>
            </a: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87</a:t>
            </a:r>
            <a:r>
              <a:rPr kumimoji="0" lang="en-US" sz="1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:2264-2268.</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621714" y="2972683"/>
                <a:ext cx="79248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Selecting an optimal substitution matrix reduces to estimating the </a:t>
                </a: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a:ea typeface="+mn-ea"/>
                            <a:cs typeface="+mn-cs"/>
                          </a:rPr>
                          <m:t>𝑞</m:t>
                        </m:r>
                      </m:e>
                      <m:sub>
                        <m:r>
                          <a:rPr kumimoji="0" lang="en-US" sz="2800" b="0" i="1" u="none" strike="noStrike" kern="1200" cap="none" spc="0" normalizeH="0" baseline="0" noProof="0" smtClean="0">
                            <a:ln>
                              <a:noFill/>
                            </a:ln>
                            <a:solidFill>
                              <a:prstClr val="black"/>
                            </a:solidFill>
                            <a:effectLst/>
                            <a:uLnTx/>
                            <a:uFillTx/>
                            <a:latin typeface="Cambria Math"/>
                            <a:ea typeface="+mn-ea"/>
                            <a:cs typeface="+mn-cs"/>
                          </a:rPr>
                          <m:t>𝑖</m:t>
                        </m:r>
                        <m:r>
                          <a:rPr kumimoji="0" lang="en-US" sz="28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a:ea typeface="+mn-ea"/>
                            <a:cs typeface="+mn-cs"/>
                          </a:rPr>
                          <m:t>𝑗</m:t>
                        </m:r>
                      </m:sub>
                    </m:sSub>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that characterize true alignments.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21714" y="2972683"/>
                <a:ext cx="7924800" cy="1066800"/>
              </a:xfrm>
              <a:prstGeom prst="rect">
                <a:avLst/>
              </a:prstGeom>
              <a:blipFill rotWithShape="0">
                <a:blip r:embed="rId3"/>
                <a:stretch>
                  <a:fillRect l="-1615" t="-6857" b="-4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311853" y="4039483"/>
                <a:ext cx="2364098" cy="12721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sSubPr>
                        <m:e>
                          <m:r>
                            <a:rPr kumimoji="0" lang="en-US" sz="2800" b="0" i="1" u="none" strike="noStrike" kern="0" cap="none" spc="0" normalizeH="0" baseline="0" noProof="0">
                              <a:ln>
                                <a:noFill/>
                              </a:ln>
                              <a:solidFill>
                                <a:srgbClr val="C00000"/>
                              </a:solidFill>
                              <a:effectLst/>
                              <a:uLnTx/>
                              <a:uFillTx/>
                              <a:latin typeface="Cambria Math"/>
                            </a:rPr>
                            <m:t>𝑠</m:t>
                          </m:r>
                        </m:e>
                        <m:sub>
                          <m:r>
                            <a:rPr kumimoji="0" lang="en-US" sz="2800" b="0" i="1" u="none" strike="noStrike" kern="0" cap="none" spc="0" normalizeH="0" baseline="0" noProof="0">
                              <a:ln>
                                <a:noFill/>
                              </a:ln>
                              <a:solidFill>
                                <a:srgbClr val="C00000"/>
                              </a:solidFill>
                              <a:effectLst/>
                              <a:uLnTx/>
                              <a:uFillTx/>
                              <a:latin typeface="Cambria Math"/>
                            </a:rPr>
                            <m:t>𝑖</m:t>
                          </m:r>
                          <m:r>
                            <a:rPr kumimoji="0" lang="en-US" sz="2800" b="0" i="1" u="none" strike="noStrike" kern="0" cap="none" spc="0" normalizeH="0" baseline="0" noProof="0">
                              <a:ln>
                                <a:noFill/>
                              </a:ln>
                              <a:solidFill>
                                <a:srgbClr val="C00000"/>
                              </a:solidFill>
                              <a:effectLst/>
                              <a:uLnTx/>
                              <a:uFillTx/>
                              <a:latin typeface="Cambria Math"/>
                            </a:rPr>
                            <m:t>,</m:t>
                          </m:r>
                          <m:r>
                            <a:rPr kumimoji="0" lang="en-US" sz="2800" b="0" i="1" u="none" strike="noStrike" kern="0" cap="none" spc="0" normalizeH="0" baseline="0" noProof="0">
                              <a:ln>
                                <a:noFill/>
                              </a:ln>
                              <a:solidFill>
                                <a:srgbClr val="C00000"/>
                              </a:solidFill>
                              <a:effectLst/>
                              <a:uLnTx/>
                              <a:uFillTx/>
                              <a:latin typeface="Cambria Math"/>
                            </a:rPr>
                            <m:t>𝑗</m:t>
                          </m:r>
                        </m:sub>
                      </m:sSub>
                      <m:r>
                        <a:rPr kumimoji="0" lang="en-US" sz="2800" b="0" i="1" u="none" strike="noStrike" kern="0" cap="none" spc="0" normalizeH="0" baseline="0" noProof="0">
                          <a:ln>
                            <a:noFill/>
                          </a:ln>
                          <a:solidFill>
                            <a:srgbClr val="C00000"/>
                          </a:solidFill>
                          <a:effectLst/>
                          <a:uLnTx/>
                          <a:uFillTx/>
                          <a:latin typeface="Cambria Math"/>
                        </a:rPr>
                        <m:t>=</m:t>
                      </m:r>
                      <m:func>
                        <m:func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funcPr>
                        <m:fName>
                          <m:r>
                            <m:rPr>
                              <m:sty m:val="p"/>
                            </m:rPr>
                            <a:rPr kumimoji="0" lang="en-US" sz="2800" b="0" i="0" u="none" strike="noStrike" kern="0" cap="none" spc="0" normalizeH="0" baseline="0" noProof="0">
                              <a:ln>
                                <a:noFill/>
                              </a:ln>
                              <a:solidFill>
                                <a:srgbClr val="C00000"/>
                              </a:solidFill>
                              <a:effectLst/>
                              <a:uLnTx/>
                              <a:uFillTx/>
                              <a:latin typeface="Cambria Math"/>
                            </a:rPr>
                            <m:t>log</m:t>
                          </m:r>
                        </m:fName>
                        <m:e>
                          <m:f>
                            <m:f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fPr>
                            <m:num>
                              <m:sSub>
                                <m:sSub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sSubPr>
                                <m:e>
                                  <m:r>
                                    <a:rPr kumimoji="0" lang="en-US" sz="2800" b="0" i="1" u="none" strike="noStrike" kern="0" cap="none" spc="0" normalizeH="0" baseline="0" noProof="0">
                                      <a:ln>
                                        <a:noFill/>
                                      </a:ln>
                                      <a:solidFill>
                                        <a:srgbClr val="C00000"/>
                                      </a:solidFill>
                                      <a:effectLst/>
                                      <a:uLnTx/>
                                      <a:uFillTx/>
                                      <a:latin typeface="Cambria Math"/>
                                    </a:rPr>
                                    <m:t>𝑞</m:t>
                                  </m:r>
                                </m:e>
                                <m:sub>
                                  <m:r>
                                    <a:rPr kumimoji="0" lang="en-US" sz="2800" b="0" i="1" u="none" strike="noStrike" kern="0" cap="none" spc="0" normalizeH="0" baseline="0" noProof="0">
                                      <a:ln>
                                        <a:noFill/>
                                      </a:ln>
                                      <a:solidFill>
                                        <a:srgbClr val="C00000"/>
                                      </a:solidFill>
                                      <a:effectLst/>
                                      <a:uLnTx/>
                                      <a:uFillTx/>
                                      <a:latin typeface="Cambria Math"/>
                                    </a:rPr>
                                    <m:t>𝑖</m:t>
                                  </m:r>
                                  <m:r>
                                    <a:rPr kumimoji="0" lang="en-US" sz="2800" b="0" i="1" u="none" strike="noStrike" kern="0" cap="none" spc="0" normalizeH="0" baseline="0" noProof="0">
                                      <a:ln>
                                        <a:noFill/>
                                      </a:ln>
                                      <a:solidFill>
                                        <a:srgbClr val="C00000"/>
                                      </a:solidFill>
                                      <a:effectLst/>
                                      <a:uLnTx/>
                                      <a:uFillTx/>
                                      <a:latin typeface="Cambria Math"/>
                                    </a:rPr>
                                    <m:t>,</m:t>
                                  </m:r>
                                  <m:r>
                                    <a:rPr kumimoji="0" lang="en-US" sz="2800" b="0" i="1" u="none" strike="noStrike" kern="0" cap="none" spc="0" normalizeH="0" baseline="0" noProof="0">
                                      <a:ln>
                                        <a:noFill/>
                                      </a:ln>
                                      <a:solidFill>
                                        <a:srgbClr val="C00000"/>
                                      </a:solidFill>
                                      <a:effectLst/>
                                      <a:uLnTx/>
                                      <a:uFillTx/>
                                      <a:latin typeface="Cambria Math"/>
                                    </a:rPr>
                                    <m:t>𝑗</m:t>
                                  </m:r>
                                </m:sub>
                              </m:sSub>
                            </m:num>
                            <m:den>
                              <m:sSub>
                                <m:sSub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sSubPr>
                                <m:e>
                                  <m:r>
                                    <a:rPr kumimoji="0" lang="en-US" sz="2800" b="0" i="1" u="none" strike="noStrike" kern="0" cap="none" spc="0" normalizeH="0" baseline="0" noProof="0">
                                      <a:ln>
                                        <a:noFill/>
                                      </a:ln>
                                      <a:solidFill>
                                        <a:srgbClr val="C00000"/>
                                      </a:solidFill>
                                      <a:effectLst/>
                                      <a:uLnTx/>
                                      <a:uFillTx/>
                                      <a:latin typeface="Cambria Math"/>
                                    </a:rPr>
                                    <m:t>𝑝</m:t>
                                  </m:r>
                                </m:e>
                                <m:sub>
                                  <m:r>
                                    <a:rPr kumimoji="0" lang="en-US" sz="2800" b="0" i="1" u="none" strike="noStrike" kern="0" cap="none" spc="0" normalizeH="0" baseline="0" noProof="0">
                                      <a:ln>
                                        <a:noFill/>
                                      </a:ln>
                                      <a:solidFill>
                                        <a:srgbClr val="C00000"/>
                                      </a:solidFill>
                                      <a:effectLst/>
                                      <a:uLnTx/>
                                      <a:uFillTx/>
                                      <a:latin typeface="Cambria Math"/>
                                    </a:rPr>
                                    <m:t>𝑖</m:t>
                                  </m:r>
                                </m:sub>
                              </m:sSub>
                              <m:sSub>
                                <m:sSubPr>
                                  <m:ctrlPr>
                                    <a:rPr kumimoji="0" lang="en-US" sz="2800" b="0" i="1" u="none" strike="noStrike" kern="0" cap="none" spc="0" normalizeH="0" baseline="0" noProof="0">
                                      <a:ln>
                                        <a:noFill/>
                                      </a:ln>
                                      <a:solidFill>
                                        <a:srgbClr val="C00000"/>
                                      </a:solidFill>
                                      <a:effectLst/>
                                      <a:uLnTx/>
                                      <a:uFillTx/>
                                      <a:latin typeface="Cambria Math" panose="02040503050406030204" pitchFamily="18" charset="0"/>
                                    </a:rPr>
                                  </m:ctrlPr>
                                </m:sSubPr>
                                <m:e>
                                  <m:r>
                                    <a:rPr kumimoji="0" lang="en-US" sz="2800" b="0" i="1" u="none" strike="noStrike" kern="0" cap="none" spc="0" normalizeH="0" baseline="0" noProof="0">
                                      <a:ln>
                                        <a:noFill/>
                                      </a:ln>
                                      <a:solidFill>
                                        <a:srgbClr val="C00000"/>
                                      </a:solidFill>
                                      <a:effectLst/>
                                      <a:uLnTx/>
                                      <a:uFillTx/>
                                      <a:latin typeface="Cambria Math"/>
                                    </a:rPr>
                                    <m:t>𝑝</m:t>
                                  </m:r>
                                </m:e>
                                <m:sub>
                                  <m:r>
                                    <a:rPr kumimoji="0" lang="en-US" sz="2800" b="0" i="1" u="none" strike="noStrike" kern="0" cap="none" spc="0" normalizeH="0" baseline="0" noProof="0">
                                      <a:ln>
                                        <a:noFill/>
                                      </a:ln>
                                      <a:solidFill>
                                        <a:srgbClr val="C00000"/>
                                      </a:solidFill>
                                      <a:effectLst/>
                                      <a:uLnTx/>
                                      <a:uFillTx/>
                                      <a:latin typeface="Cambria Math"/>
                                    </a:rPr>
                                    <m:t>𝑗</m:t>
                                  </m:r>
                                </m:sub>
                              </m:sSub>
                            </m:den>
                          </m:f>
                        </m:e>
                      </m:func>
                    </m:oMath>
                  </m:oMathPara>
                </a14:m>
                <a:endParaRPr kumimoji="0" lang="en-US" sz="2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311853" y="4039483"/>
                <a:ext cx="2364098" cy="127214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65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2800" dirty="0">
                <a:solidFill>
                  <a:srgbClr val="002060"/>
                </a:solidFill>
                <a:latin typeface="Times New Roman" panose="02020603050405020304" pitchFamily="18" charset="0"/>
                <a:cs typeface="Times New Roman" panose="02020603050405020304" pitchFamily="18" charset="0"/>
              </a:rPr>
              <a:t>Alignments of Human Beta-Globin to Other </a:t>
            </a:r>
            <a:r>
              <a:rPr lang="en-US" sz="2800" dirty="0" err="1">
                <a:solidFill>
                  <a:srgbClr val="002060"/>
                </a:solidFill>
                <a:latin typeface="Times New Roman" panose="02020603050405020304" pitchFamily="18" charset="0"/>
                <a:cs typeface="Times New Roman" panose="02020603050405020304" pitchFamily="18" charset="0"/>
              </a:rPr>
              <a:t>Globins</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685800"/>
            <a:ext cx="8448906" cy="6019800"/>
          </a:xfrm>
        </p:spPr>
        <p:txBody>
          <a:bodyPr>
            <a:normAutofit fontScale="92500" lnSpcReduction="10000"/>
          </a:bodyPr>
          <a:lstStyle/>
          <a:p>
            <a:pPr marL="0" indent="0">
              <a:buNone/>
            </a:pPr>
            <a:r>
              <a:rPr lang="en-US" sz="1300" b="1" dirty="0">
                <a:latin typeface="Courier New" pitchFamily="49" charset="0"/>
                <a:cs typeface="Courier New" pitchFamily="49" charset="0"/>
              </a:rPr>
              <a:t>Human beta-globin               VHLTPEEKSAVTALWGKVNVDEVGGEALGRLLVVYPWTQRFFESFGDLSTPDAVMGN</a:t>
            </a:r>
            <a:r>
              <a:rPr lang="en-US" sz="1300" dirty="0">
                <a:latin typeface="Courier New" pitchFamily="49" charset="0"/>
                <a:cs typeface="Courier New" pitchFamily="49" charset="0"/>
              </a:rPr>
              <a:t> </a:t>
            </a:r>
            <a:r>
              <a:rPr lang="en-US" sz="1300" dirty="0">
                <a:solidFill>
                  <a:schemeClr val="bg1"/>
                </a:solidFill>
                <a:latin typeface="Courier New" pitchFamily="49" charset="0"/>
                <a:cs typeface="Courier New" pitchFamily="49" charset="0"/>
              </a:rPr>
              <a:t>------------------------------- --</a:t>
            </a:r>
            <a:r>
              <a:rPr lang="en-US" sz="1300" b="1" dirty="0">
                <a:latin typeface="Courier New" pitchFamily="49" charset="0"/>
                <a:cs typeface="Courier New" pitchFamily="49" charset="0"/>
              </a:rPr>
              <a:t>LTPEE   VT LWGKVNV  VGGEALGRLLVVYPWTQRFFESFGDLS PDA MGN Ring-tailed lemur beta-globin   TFLTPEENGHVTSLWGKVNVEKVGGEALGRLLVVYPWTQRFFESFGDLSSPDAIMGN </a:t>
            </a:r>
            <a:r>
              <a:rPr lang="en-US" sz="1300" dirty="0">
                <a:solidFill>
                  <a:schemeClr val="bg1"/>
                </a:solidFill>
                <a:latin typeface="Courier New" pitchFamily="49" charset="0"/>
                <a:cs typeface="Courier New" pitchFamily="49" charset="0"/>
              </a:rPr>
              <a:t>-----------------------------------------------------------------------------------------</a:t>
            </a:r>
            <a:r>
              <a:rPr lang="en-US" sz="1300" b="1" dirty="0">
                <a:latin typeface="Courier New" pitchFamily="49" charset="0"/>
                <a:cs typeface="Courier New" pitchFamily="49" charset="0"/>
              </a:rPr>
              <a:t>PKVKAHGKKVLGAFSDGLAHLDNLKGTFATLSELHCDKLHVDPENFRLLGNVLVCVLAHHFGKEFTPPVQAAYQKVVAGVANALAHKYH PKVKAHGKKVL AFS GL HLDNLKGTFA LSELHC  LHVDPENF LLGNVLV VLAHHFG  F P  QAA QKVV GVANALAHKYH PKVKAHGKKVLSAFSEGLHHLDNLKGTFAQLSELHCVALHVDPENFKLLGNVLVIVLAHHFGNDFSPQTQAAFQKVVIGVANALAHKYH </a:t>
            </a:r>
          </a:p>
          <a:p>
            <a:pPr marL="0" indent="0">
              <a:buNone/>
            </a:pPr>
            <a:endParaRPr lang="en-US" sz="1300" dirty="0">
              <a:latin typeface="Courier New" pitchFamily="49" charset="0"/>
              <a:cs typeface="Courier New" pitchFamily="49" charset="0"/>
            </a:endParaRPr>
          </a:p>
          <a:p>
            <a:pPr marL="0" indent="0">
              <a:buNone/>
            </a:pPr>
            <a:endParaRPr lang="en-US" sz="1300"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Human beta-globin              VHLTPEEKSAVTALWGKVNVDEVGGEALGRLLVVYPWTQRFFESFGDLSTPDAVMGNP </a:t>
            </a:r>
            <a:r>
              <a:rPr lang="en-US" sz="1300" b="1" dirty="0">
                <a:solidFill>
                  <a:schemeClr val="bg1"/>
                </a:solidFill>
                <a:latin typeface="Courier New" pitchFamily="49" charset="0"/>
                <a:cs typeface="Courier New" pitchFamily="49" charset="0"/>
              </a:rPr>
              <a:t>-------------------------------</a:t>
            </a:r>
            <a:r>
              <a:rPr lang="en-US" sz="1300" b="1" dirty="0">
                <a:latin typeface="Courier New" pitchFamily="49" charset="0"/>
                <a:cs typeface="Courier New" pitchFamily="49" charset="0"/>
              </a:rPr>
              <a:t>V  T  E SA   LWGK N DE G  AL R L VYPWTQR F  FG LS P A MGNP   Goldfish beta-globin           VEWTDAERSAIIGLWGKLNPDELGPQALARCLIVYPWTQRYFATFGNLSSPAAIMGNP </a:t>
            </a:r>
            <a:r>
              <a:rPr lang="en-US" sz="1300" dirty="0">
                <a:solidFill>
                  <a:schemeClr val="bg1"/>
                </a:solidFill>
                <a:latin typeface="Courier New" pitchFamily="49" charset="0"/>
                <a:cs typeface="Courier New" pitchFamily="49" charset="0"/>
              </a:rPr>
              <a:t>-----------------------------------------------------------------------------------------</a:t>
            </a:r>
            <a:r>
              <a:rPr lang="en-US" sz="1300" b="1" dirty="0">
                <a:latin typeface="Courier New" pitchFamily="49" charset="0"/>
                <a:cs typeface="Courier New" pitchFamily="49" charset="0"/>
              </a:rPr>
              <a:t>KVKAHGKKVLGAFSDGLAHLDNLKGTFATLSELHCDKLHVDPENFRLLGNVLVCVLAHHFG-KEFTPPVQAAYQKVVAGVANALAHKYH KV AHG  V G         DN K T A LS  H  KLHVDP NFRLL        A  FG   F   VQ A QK    V  AL   YH       KVAAHGRTVMGGLERAIKNMDNIKATYAPLSVMHSEKLHVDPDNFRLLADCITVCAAMKFGPSGFNADVQEAWQKFLSVVVSALCRQYH</a:t>
            </a:r>
          </a:p>
          <a:p>
            <a:pPr marL="0" indent="0">
              <a:buNone/>
            </a:pPr>
            <a:endParaRPr lang="en-US" sz="1300" dirty="0">
              <a:latin typeface="Courier New" pitchFamily="49" charset="0"/>
              <a:cs typeface="Courier New" pitchFamily="49" charset="0"/>
            </a:endParaRPr>
          </a:p>
          <a:p>
            <a:pPr marL="0" indent="0">
              <a:buNone/>
            </a:pPr>
            <a:endParaRPr lang="en-US" sz="1300"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Human beta-globin      VHLTPEEKSAVTALW----GKVNVDEVGGEALGRLLVVYPWTQRFFESFGDLSTPDAVMGNPKVKA </a:t>
            </a:r>
            <a:r>
              <a:rPr lang="en-US" sz="1300" b="1" dirty="0">
                <a:solidFill>
                  <a:schemeClr val="bg1"/>
                </a:solidFill>
                <a:latin typeface="Courier New" pitchFamily="49" charset="0"/>
                <a:cs typeface="Courier New" pitchFamily="49" charset="0"/>
              </a:rPr>
              <a:t>-------------------------</a:t>
            </a:r>
            <a:r>
              <a:rPr lang="en-US" sz="1300" b="1" dirty="0">
                <a:latin typeface="Courier New" pitchFamily="49" charset="0"/>
                <a:cs typeface="Courier New" pitchFamily="49" charset="0"/>
              </a:rPr>
              <a:t>L       V   W    G  N   VG E     L         F  </a:t>
            </a:r>
            <a:r>
              <a:rPr lang="en-US" sz="1300" b="1" dirty="0" err="1">
                <a:latin typeface="Courier New" pitchFamily="49" charset="0"/>
                <a:cs typeface="Courier New" pitchFamily="49" charset="0"/>
              </a:rPr>
              <a:t>F</a:t>
            </a:r>
            <a:r>
              <a:rPr lang="en-US" sz="1300" b="1" dirty="0">
                <a:latin typeface="Courier New" pitchFamily="49" charset="0"/>
                <a:cs typeface="Courier New" pitchFamily="49" charset="0"/>
              </a:rPr>
              <a:t>   S        P V  Bloodworm globin IV    MGLSAAQRQVVASTWKDIAGSDNGAGVGKECFTKFLSAHHDIAAVF-GFSGAS-------DPGVAD </a:t>
            </a:r>
            <a:r>
              <a:rPr lang="en-US" sz="1300" b="1" dirty="0">
                <a:solidFill>
                  <a:schemeClr val="bg1"/>
                </a:solidFill>
                <a:latin typeface="Courier New" pitchFamily="49" charset="0"/>
                <a:cs typeface="Courier New" pitchFamily="49" charset="0"/>
              </a:rPr>
              <a:t>-----------------------------------------------------------------------------------------</a:t>
            </a:r>
            <a:r>
              <a:rPr lang="en-US" sz="1300" b="1" dirty="0">
                <a:latin typeface="Courier New" pitchFamily="49" charset="0"/>
                <a:cs typeface="Courier New" pitchFamily="49" charset="0"/>
              </a:rPr>
              <a:t>HGKKVLGAFSDGLAHL-DNLKGTFATLSELHCDK----LHVDPENFRLLGNVLVCVLAHHFGKEFTPPVQAAYQKVVAGVANALAHKYH </a:t>
            </a:r>
            <a:r>
              <a:rPr lang="en-US" sz="1300" b="1" dirty="0">
                <a:solidFill>
                  <a:schemeClr val="bg1"/>
                </a:solidFill>
                <a:latin typeface="Courier New" pitchFamily="49" charset="0"/>
                <a:cs typeface="Courier New" pitchFamily="49" charset="0"/>
              </a:rPr>
              <a:t>–</a:t>
            </a:r>
            <a:r>
              <a:rPr lang="en-US" sz="1300" b="1" dirty="0">
                <a:latin typeface="Courier New" pitchFamily="49" charset="0"/>
                <a:cs typeface="Courier New" pitchFamily="49" charset="0"/>
              </a:rPr>
              <a:t>G KVL    D   HL D  K            </a:t>
            </a:r>
            <a:r>
              <a:rPr lang="en-US" sz="1300" b="1" dirty="0" err="1">
                <a:latin typeface="Courier New" pitchFamily="49" charset="0"/>
                <a:cs typeface="Courier New" pitchFamily="49" charset="0"/>
              </a:rPr>
              <a:t>K</a:t>
            </a:r>
            <a:r>
              <a:rPr lang="en-US" sz="1300" b="1" dirty="0">
                <a:latin typeface="Courier New" pitchFamily="49" charset="0"/>
                <a:cs typeface="Courier New" pitchFamily="49" charset="0"/>
              </a:rPr>
              <a:t>     H   E F  LG  L     H  G   T     A     </a:t>
            </a:r>
            <a:r>
              <a:rPr lang="en-US" sz="1300" b="1" dirty="0" err="1">
                <a:latin typeface="Courier New" pitchFamily="49" charset="0"/>
                <a:cs typeface="Courier New" pitchFamily="49" charset="0"/>
              </a:rPr>
              <a:t>A</a:t>
            </a:r>
            <a:r>
              <a:rPr lang="en-US" sz="1300" b="1" dirty="0">
                <a:latin typeface="Courier New" pitchFamily="49" charset="0"/>
                <a:cs typeface="Courier New" pitchFamily="49" charset="0"/>
              </a:rPr>
              <a:t>    AL      LGAKVLAQIGVAVSHLGDEGKMVAEMKAVGVRHKGYGYKHIKAEYFEPLGASLLSAMEHRIGGKMTAAAKDAWAAAYADISGALISGLQ</a:t>
            </a:r>
          </a:p>
          <a:p>
            <a:pPr marL="0" indent="0">
              <a:buNone/>
            </a:pPr>
            <a:endParaRPr lang="en-US" sz="1300" dirty="0">
              <a:latin typeface="Courier New" pitchFamily="49" charset="0"/>
              <a:cs typeface="Courier New" pitchFamily="49" charset="0"/>
            </a:endParaRPr>
          </a:p>
          <a:p>
            <a:pPr marL="0" indent="0">
              <a:buNone/>
            </a:pPr>
            <a:endParaRPr lang="en-US" sz="1300"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Human beta-globin           VHLTPEEKSAVTALWG--KVNVDEVGGEALGRLLVVYPWTQRFFESFGDLSTPDAVMGNPK </a:t>
            </a:r>
            <a:r>
              <a:rPr lang="en-US" sz="1300" b="1" dirty="0">
                <a:solidFill>
                  <a:schemeClr val="bg1"/>
                </a:solidFill>
                <a:latin typeface="Courier New" pitchFamily="49" charset="0"/>
                <a:cs typeface="Courier New" pitchFamily="49" charset="0"/>
              </a:rPr>
              <a:t>----------------------------</a:t>
            </a:r>
            <a:r>
              <a:rPr lang="en-US" sz="1300" b="1" dirty="0">
                <a:latin typeface="Courier New" pitchFamily="49" charset="0"/>
                <a:cs typeface="Courier New" pitchFamily="49" charset="0"/>
              </a:rPr>
              <a:t>V  T      V       K N            L   P     F        P     NPK Soybean </a:t>
            </a:r>
            <a:r>
              <a:rPr lang="en-US" sz="1300" b="1" dirty="0" err="1">
                <a:latin typeface="Courier New" pitchFamily="49" charset="0"/>
                <a:cs typeface="Courier New" pitchFamily="49" charset="0"/>
              </a:rPr>
              <a:t>leghemoglobin</a:t>
            </a:r>
            <a:r>
              <a:rPr lang="en-US" sz="1300" b="1" dirty="0">
                <a:latin typeface="Courier New" pitchFamily="49" charset="0"/>
                <a:cs typeface="Courier New" pitchFamily="49" charset="0"/>
              </a:rPr>
              <a:t>       VAFTEKQDALVSSSFEAFKANIPQYSVVFYTSILEKAPAAKDLFSFLANGVDPT----NPK </a:t>
            </a:r>
            <a:r>
              <a:rPr lang="en-US" sz="1300" b="1" dirty="0">
                <a:solidFill>
                  <a:schemeClr val="bg1"/>
                </a:solidFill>
                <a:latin typeface="Courier New" pitchFamily="49" charset="0"/>
                <a:cs typeface="Courier New" pitchFamily="49" charset="0"/>
              </a:rPr>
              <a:t>-----------------------------------------------------------------------------------------</a:t>
            </a:r>
            <a:r>
              <a:rPr lang="en-US" sz="1300" b="1" dirty="0">
                <a:latin typeface="Courier New" pitchFamily="49" charset="0"/>
                <a:cs typeface="Courier New" pitchFamily="49" charset="0"/>
              </a:rPr>
              <a:t>VKAHGKKVLGAFSDGLAHLDNLKGTFA--TLSELHCDKLHVDPENFRLLGNVLVCVLAHHFGKEFTPPVQAAYQKVVAGVANALAHKYH </a:t>
            </a:r>
            <a:r>
              <a:rPr lang="en-US" sz="1300" b="1" dirty="0">
                <a:solidFill>
                  <a:schemeClr val="bg1"/>
                </a:solidFill>
                <a:latin typeface="Courier New" pitchFamily="49" charset="0"/>
                <a:cs typeface="Courier New" pitchFamily="49" charset="0"/>
              </a:rPr>
              <a:t>-</a:t>
            </a:r>
            <a:r>
              <a:rPr lang="en-US" sz="1300" b="1" dirty="0">
                <a:latin typeface="Courier New" pitchFamily="49" charset="0"/>
                <a:cs typeface="Courier New" pitchFamily="49" charset="0"/>
              </a:rPr>
              <a:t>  H  K      D    L       A   L   H  K   DP  F      L        G         A        </a:t>
            </a:r>
            <a:r>
              <a:rPr lang="en-US" sz="1300" b="1" dirty="0" err="1">
                <a:latin typeface="Courier New" pitchFamily="49" charset="0"/>
                <a:cs typeface="Courier New" pitchFamily="49" charset="0"/>
              </a:rPr>
              <a:t>A</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A</a:t>
            </a:r>
            <a:r>
              <a:rPr lang="en-US" sz="1300" b="1" dirty="0">
                <a:latin typeface="Courier New" pitchFamily="49" charset="0"/>
                <a:cs typeface="Courier New" pitchFamily="49" charset="0"/>
              </a:rPr>
              <a:t> LTGHAEKLFALVRDSAGQLKASGTVVADAALGSVHAQKAVTDPQ-FVVVKEALLKTIKAAVGDKWSDELSREWEVAYDELAAAIKKA-- </a:t>
            </a:r>
          </a:p>
          <a:p>
            <a:pPr marL="0" indent="0">
              <a:buNone/>
            </a:pPr>
            <a:endParaRPr lang="en-US" sz="1300" dirty="0">
              <a:latin typeface="Courier New" pitchFamily="49" charset="0"/>
              <a:cs typeface="Courier New" pitchFamily="49" charset="0"/>
            </a:endParaRPr>
          </a:p>
          <a:p>
            <a:pPr marL="0" indent="0">
              <a:buNone/>
            </a:pPr>
            <a:endParaRPr lang="en-US" sz="1200" dirty="0">
              <a:latin typeface="Courier New" pitchFamily="49" charset="0"/>
              <a:cs typeface="Courier New" pitchFamily="49" charset="0"/>
            </a:endParaRPr>
          </a:p>
          <a:p>
            <a:pPr marL="0" indent="0">
              <a:buNone/>
            </a:pPr>
            <a:endParaRPr lang="en-US" sz="1200" dirty="0">
              <a:latin typeface="Courier New" pitchFamily="49" charset="0"/>
              <a:cs typeface="Courier New" pitchFamily="49"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111" t="26480" r="24973" b="3795"/>
          <a:stretch/>
        </p:blipFill>
        <p:spPr>
          <a:xfrm>
            <a:off x="0" y="5536630"/>
            <a:ext cx="780586" cy="109076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02" t="15178" r="2702" b="12176"/>
          <a:stretch/>
        </p:blipFill>
        <p:spPr>
          <a:xfrm rot="16200000">
            <a:off x="-148515" y="4110915"/>
            <a:ext cx="1085850" cy="78881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883" t="5397" r="9966" b="1"/>
          <a:stretch/>
        </p:blipFill>
        <p:spPr>
          <a:xfrm>
            <a:off x="0" y="2297151"/>
            <a:ext cx="802513" cy="117228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5781" r="13187" b="4469"/>
          <a:stretch/>
        </p:blipFill>
        <p:spPr>
          <a:xfrm>
            <a:off x="1859" y="762000"/>
            <a:ext cx="778727" cy="1096537"/>
          </a:xfrm>
          <a:prstGeom prst="rect">
            <a:avLst/>
          </a:prstGeom>
        </p:spPr>
      </p:pic>
    </p:spTree>
    <p:extLst>
      <p:ext uri="{BB962C8B-B14F-4D97-AF65-F5344CB8AC3E}">
        <p14:creationId xmlns:p14="http://schemas.microsoft.com/office/powerpoint/2010/main" val="155977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84" y="103137"/>
            <a:ext cx="8610600" cy="522249"/>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The PAM Model of Protein Evolution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3990" y="886133"/>
                <a:ext cx="7535610" cy="838200"/>
              </a:xfrm>
            </p:spPr>
            <p:txBody>
              <a:bodyPr>
                <a:normAutofit fontScale="92500"/>
              </a:bodyPr>
              <a:lstStyle/>
              <a:p>
                <a:pPr marL="0" indent="0">
                  <a:buNone/>
                </a:pP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A Markov model of protein evolution</a:t>
                </a:r>
                <a:r>
                  <a:rPr lang="en-US" sz="2000" dirty="0">
                    <a:latin typeface="Times New Roman" panose="02020603050405020304" pitchFamily="18" charset="0"/>
                    <a:cs typeface="Times New Roman" panose="02020603050405020304" pitchFamily="18" charset="0"/>
                  </a:rPr>
                  <a:t>:   During a given period of time, amino acid </a:t>
                </a:r>
                <a14:m>
                  <m:oMath xmlns:m="http://schemas.openxmlformats.org/officeDocument/2006/math">
                    <m:r>
                      <a:rPr lang="en-US" sz="2000" b="0" i="1" smtClean="0">
                        <a:latin typeface="Cambria Math"/>
                      </a:rPr>
                      <m:t>𝑖</m:t>
                    </m:r>
                  </m:oMath>
                </a14:m>
                <a:r>
                  <a:rPr lang="en-US" sz="2000" dirty="0">
                    <a:latin typeface="Times New Roman" panose="02020603050405020304" pitchFamily="18" charset="0"/>
                    <a:cs typeface="Times New Roman" panose="02020603050405020304" pitchFamily="18" charset="0"/>
                  </a:rPr>
                  <a:t> has the probability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𝑖</m:t>
                        </m:r>
                        <m:r>
                          <a:rPr lang="en-US" sz="2000" b="0" i="1" smtClean="0">
                            <a:latin typeface="Cambria Math"/>
                          </a:rPr>
                          <m:t>→</m:t>
                        </m:r>
                        <m:r>
                          <a:rPr lang="en-US" sz="2000" b="0" i="1" smtClean="0">
                            <a:latin typeface="Cambria Math"/>
                          </a:rPr>
                          <m:t>𝑗</m:t>
                        </m:r>
                      </m:sub>
                    </m:sSub>
                  </m:oMath>
                </a14:m>
                <a:r>
                  <a:rPr lang="en-US" sz="2000" dirty="0">
                    <a:latin typeface="Times New Roman" panose="02020603050405020304" pitchFamily="18" charset="0"/>
                    <a:cs typeface="Times New Roman" panose="02020603050405020304" pitchFamily="18" charset="0"/>
                  </a:rPr>
                  <a:t> of mutating into amino acid </a:t>
                </a:r>
                <a14:m>
                  <m:oMath xmlns:m="http://schemas.openxmlformats.org/officeDocument/2006/math">
                    <m:r>
                      <a:rPr lang="en-US" sz="2000" b="0" i="1" smtClean="0">
                        <a:latin typeface="Cambria Math"/>
                      </a:rPr>
                      <m:t>𝑗</m:t>
                    </m:r>
                  </m:oMath>
                </a14:m>
                <a:r>
                  <a:rPr lang="en-US" sz="2000" dirty="0">
                    <a:latin typeface="Times New Roman" panose="02020603050405020304" pitchFamily="18" charset="0"/>
                    <a:cs typeface="Times New Roman" panose="02020603050405020304" pitchFamily="18" charset="0"/>
                  </a:rPr>
                  <a:t>.</a:t>
                </a:r>
              </a:p>
              <a:p>
                <a:pPr marL="0" indent="0">
                  <a:buNone/>
                </a:pP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3990" y="886133"/>
                <a:ext cx="7535610" cy="838200"/>
              </a:xfrm>
              <a:blipFill rotWithShape="0">
                <a:blip r:embed="rId2"/>
                <a:stretch>
                  <a:fillRect l="-809" t="-3623"/>
                </a:stretch>
              </a:blipFill>
            </p:spPr>
            <p:txBody>
              <a:bodyPr/>
              <a:lstStyle/>
              <a:p>
                <a:r>
                  <a:rPr lang="en-US">
                    <a:noFill/>
                  </a:rPr>
                  <a:t> </a:t>
                </a:r>
              </a:p>
            </p:txBody>
          </p:sp>
        </mc:Fallback>
      </mc:AlternateContent>
      <p:sp>
        <p:nvSpPr>
          <p:cNvPr id="5" name="TextBox 4"/>
          <p:cNvSpPr txBox="1"/>
          <p:nvPr/>
        </p:nvSpPr>
        <p:spPr>
          <a:xfrm>
            <a:off x="1461276" y="5638800"/>
            <a:ext cx="6214016"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Dayhoff</a:t>
            </a:r>
            <a:r>
              <a:rPr kumimoji="0" lang="en-US" sz="1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M.O., Schwartz, R.M. &amp; </a:t>
            </a:r>
            <a:r>
              <a:rPr kumimoji="0" lang="en-US" sz="14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Orcutt</a:t>
            </a:r>
            <a:r>
              <a:rPr kumimoji="0" lang="en-US" sz="1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B.C. (1978) “A model of evolutionary change in proteins.” In </a:t>
            </a:r>
            <a:r>
              <a:rPr kumimoji="0" lang="en-US" sz="14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Atlas of Protein Sequence and Structure, vol. 5, suppl. 3, </a:t>
            </a:r>
            <a:r>
              <a:rPr kumimoji="0" lang="en-US" sz="1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M.O. </a:t>
            </a:r>
            <a:r>
              <a:rPr kumimoji="0" lang="en-US" sz="14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Dayhoff</a:t>
            </a:r>
            <a:r>
              <a:rPr kumimoji="0" lang="en-US" sz="1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(ed.), pp. 345-352, Natl. Biomed. Res. Found., Washington, DC.</a:t>
            </a:r>
          </a:p>
        </p:txBody>
      </p:sp>
      <p:sp>
        <p:nvSpPr>
          <p:cNvPr id="6" name="Content Placeholder 2"/>
          <p:cNvSpPr txBox="1">
            <a:spLocks/>
          </p:cNvSpPr>
          <p:nvPr/>
        </p:nvSpPr>
        <p:spPr>
          <a:xfrm>
            <a:off x="693990" y="1698174"/>
            <a:ext cx="745941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“1 PAM” of evolution corresponds to a single accepted substitution, on average, per 100 amino acids.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693990" y="2460174"/>
                <a:ext cx="772611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The substitution probabilities </a:t>
                </a:r>
                <a14:m>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corresponding to 1 PAM of evolution are derived from the analysis of a large number of accurately aligned, homologous proteins that are ≥ 85% identical.  By construction, </a:t>
                </a:r>
                <a14:m>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sub>
                    </m:sSub>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sub>
                    </m:sSub>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although there is no biological reason this need be the case.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3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693990" y="2460174"/>
                <a:ext cx="7726110" cy="1524000"/>
              </a:xfrm>
              <a:prstGeom prst="rect">
                <a:avLst/>
              </a:prstGeom>
              <a:blipFill rotWithShape="0">
                <a:blip r:embed="rId3"/>
                <a:stretch>
                  <a:fillRect l="-868" t="-2400" r="-7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693990" y="3981793"/>
                <a:ext cx="7421310" cy="1362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Given the </a:t>
                </a:r>
                <a14:m>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for 1 PAM, one may infer by matrix multiplication the </a:t>
                </a:r>
                <a14:m>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for any PAM distance, and therefore the probability </a:t>
                </a:r>
                <a14:m>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𝑞</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sub>
                    </m:sSub>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of amino acid </a:t>
                </a:r>
                <a14:m>
                  <m:oMath xmlns:m="http://schemas.openxmlformats.org/officeDocument/2006/math">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corresponding to amino acid </a:t>
                </a:r>
                <a14:m>
                  <m:oMath xmlns:m="http://schemas.openxmlformats.org/officeDocument/2006/math">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 accurately aligned, homologous proteins diverged by this amount of evolution.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693990" y="3981793"/>
                <a:ext cx="7421310" cy="1362075"/>
              </a:xfrm>
              <a:prstGeom prst="rect">
                <a:avLst/>
              </a:prstGeom>
              <a:blipFill rotWithShape="0">
                <a:blip r:embed="rId4"/>
                <a:stretch>
                  <a:fillRect l="-904" t="-2232" r="-1479" b="-7589"/>
                </a:stretch>
              </a:blipFill>
            </p:spPr>
            <p:txBody>
              <a:bodyPr/>
              <a:lstStyle/>
              <a:p>
                <a:r>
                  <a:rPr lang="en-US">
                    <a:noFill/>
                  </a:rPr>
                  <a:t> </a:t>
                </a:r>
              </a:p>
            </p:txBody>
          </p:sp>
        </mc:Fallback>
      </mc:AlternateContent>
    </p:spTree>
    <p:extLst>
      <p:ext uri="{BB962C8B-B14F-4D97-AF65-F5344CB8AC3E}">
        <p14:creationId xmlns:p14="http://schemas.microsoft.com/office/powerpoint/2010/main" val="394793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611"/>
            <a:ext cx="8610600" cy="522249"/>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PAM Substitution Scores</a:t>
            </a:r>
          </a:p>
        </p:txBody>
      </p:sp>
      <p:sp>
        <p:nvSpPr>
          <p:cNvPr id="3" name="Content Placeholder 2"/>
          <p:cNvSpPr>
            <a:spLocks noGrp="1"/>
          </p:cNvSpPr>
          <p:nvPr>
            <p:ph idx="1"/>
          </p:nvPr>
        </p:nvSpPr>
        <p:spPr>
          <a:xfrm>
            <a:off x="815723" y="4705993"/>
            <a:ext cx="7368540" cy="711161"/>
          </a:xfrm>
        </p:spPr>
        <p:txBody>
          <a:bodyPr>
            <a:normAutofit fontScale="92500"/>
          </a:bodyPr>
          <a:lstStyle/>
          <a:p>
            <a:pPr marL="0" indent="0">
              <a:buNone/>
            </a:pPr>
            <a:r>
              <a:rPr lang="en-US" sz="2000" dirty="0">
                <a:latin typeface="Times New Roman" panose="02020603050405020304" pitchFamily="18" charset="0"/>
                <a:cs typeface="Times New Roman" panose="02020603050405020304" pitchFamily="18" charset="0"/>
              </a:rPr>
              <a:t>  There is no uniform scale relating PAM distance to evolutionary time, because different protein families can evolve at greatly differing rates.</a:t>
            </a:r>
          </a:p>
          <a:p>
            <a:pPr marL="0" indent="0">
              <a:buNone/>
            </a:pPr>
            <a:endParaRPr lang="en-US" sz="2300" dirty="0"/>
          </a:p>
        </p:txBody>
      </p:sp>
      <p:sp>
        <p:nvSpPr>
          <p:cNvPr id="5" name="TextBox 4"/>
          <p:cNvSpPr txBox="1"/>
          <p:nvPr/>
        </p:nvSpPr>
        <p:spPr>
          <a:xfrm>
            <a:off x="1098104" y="5791200"/>
            <a:ext cx="64504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Dayhoff</a:t>
            </a:r>
            <a:r>
              <a:rPr kumimoji="0" lang="en-US" sz="1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M.O. </a:t>
            </a:r>
            <a:r>
              <a:rPr kumimoji="0" lang="en-US" sz="14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et al. </a:t>
            </a:r>
            <a:r>
              <a:rPr kumimoji="0" lang="en-US" sz="1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(1978) In </a:t>
            </a:r>
            <a:r>
              <a:rPr kumimoji="0" lang="en-US" sz="14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Atlas of Protein Sequence and Structure, vol. 5, suppl. 3, </a:t>
            </a:r>
            <a:r>
              <a:rPr kumimoji="0" lang="en-US" sz="1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M.O. </a:t>
            </a:r>
            <a:r>
              <a:rPr kumimoji="0" lang="en-US" sz="14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Dayhoff</a:t>
            </a:r>
            <a:r>
              <a:rPr kumimoji="0" lang="en-US" sz="14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(ed.), pp. 345-352, Natl. Biomed. Res. Found., Washington, DC.</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18104" y="2179116"/>
                <a:ext cx="7151276"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By the construction of the asymmetric </a:t>
                </a:r>
                <a14:m>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the target frequencies </a:t>
                </a:r>
                <a14:m>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𝑞</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and scores </a:t>
                </a:r>
                <a14:m>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𝑠</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are symmetric.</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18104" y="2179116"/>
                <a:ext cx="7151276" cy="914400"/>
              </a:xfrm>
              <a:prstGeom prst="rect">
                <a:avLst/>
              </a:prstGeom>
              <a:blipFill rotWithShape="0">
                <a:blip r:embed="rId2"/>
                <a:stretch>
                  <a:fillRect l="-853" t="-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818104" y="761954"/>
                <a:ext cx="7010400" cy="4274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The PAM score for aligning amino acids </a:t>
                </a:r>
                <a14:m>
                  <m:oMath xmlns:m="http://schemas.openxmlformats.org/officeDocument/2006/math">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and</m:t>
                    </m:r>
                    <m:r>
                      <a:rPr kumimoji="0" lang="en-US" sz="20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𝑗</m:t>
                    </m:r>
                    <m:r>
                      <a:rPr kumimoji="0" lang="en-US" sz="20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is</m:t>
                    </m:r>
                    <m:r>
                      <a:rPr kumimoji="0" lang="en-US" sz="20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a14:m>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818104" y="761954"/>
                <a:ext cx="7010400" cy="427422"/>
              </a:xfrm>
              <a:prstGeom prst="rect">
                <a:avLst/>
              </a:prstGeom>
              <a:blipFill rotWithShape="0">
                <a:blip r:embed="rId3"/>
                <a:stretch>
                  <a:fillRect t="-8571"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2247900" y="1349477"/>
                <a:ext cx="4724400" cy="669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𝑠</m:t>
                        </m:r>
                      </m:e>
                      <m:sub>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3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𝑗</m:t>
                        </m:r>
                      </m:sub>
                    </m:sSub>
                    <m:r>
                      <a:rPr kumimoji="0" lang="en-US" sz="2300" b="0" i="1" u="none" strike="noStrike" kern="1200" cap="none" spc="0" normalizeH="0" baseline="0" noProof="0" smtClean="0">
                        <a:ln>
                          <a:noFill/>
                        </a:ln>
                        <a:solidFill>
                          <a:schemeClr val="tx1"/>
                        </a:solidFill>
                        <a:effectLst/>
                        <a:uLnTx/>
                        <a:uFillTx/>
                        <a:latin typeface="Cambria Math"/>
                        <a:ea typeface="+mn-ea"/>
                        <a:cs typeface="+mn-cs"/>
                      </a:rPr>
                      <m:t>=</m:t>
                    </m:r>
                    <m:func>
                      <m:func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uncPr>
                      <m:fName>
                        <m:r>
                          <m:rPr>
                            <m:sty m:val="p"/>
                          </m:rPr>
                          <a:rPr kumimoji="0" lang="en-US" sz="2300" b="0" i="0" u="none" strike="noStrike" kern="1200" cap="none" spc="0" normalizeH="0" baseline="0" noProof="0" smtClean="0">
                            <a:ln>
                              <a:noFill/>
                            </a:ln>
                            <a:solidFill>
                              <a:schemeClr val="tx1"/>
                            </a:solidFill>
                            <a:effectLst/>
                            <a:uLnTx/>
                            <a:uFillTx/>
                            <a:latin typeface="Cambria Math"/>
                            <a:ea typeface="+mn-ea"/>
                            <a:cs typeface="+mn-cs"/>
                          </a:rPr>
                          <m:t>log</m:t>
                        </m:r>
                      </m:fName>
                      <m:e>
                        <m:f>
                          <m:f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𝑞</m:t>
                                </m:r>
                              </m:e>
                              <m:sub>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3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𝑗</m:t>
                                </m:r>
                              </m:sub>
                            </m:sSub>
                          </m:num>
                          <m:den>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𝑖</m:t>
                                </m:r>
                              </m:sub>
                            </m:sSub>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𝑗</m:t>
                                </m:r>
                              </m:sub>
                            </m:sSub>
                          </m:den>
                        </m:f>
                        <m:r>
                          <a:rPr kumimoji="0" lang="en-US" sz="2300" b="0" i="1" u="none" strike="noStrike" kern="1200" cap="none" spc="0" normalizeH="0" baseline="0" noProof="0" smtClean="0">
                            <a:ln>
                              <a:noFill/>
                            </a:ln>
                            <a:solidFill>
                              <a:schemeClr val="tx1"/>
                            </a:solidFill>
                            <a:effectLst/>
                            <a:uLnTx/>
                            <a:uFillTx/>
                            <a:latin typeface="Cambria Math"/>
                            <a:ea typeface="+mn-ea"/>
                            <a:cs typeface="+mn-cs"/>
                          </a:rPr>
                          <m:t>=</m:t>
                        </m:r>
                        <m:func>
                          <m:func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uncPr>
                          <m:fName>
                            <m:r>
                              <m:rPr>
                                <m:sty m:val="p"/>
                              </m:rPr>
                              <a:rPr kumimoji="0" lang="en-US" sz="23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log</m:t>
                            </m:r>
                          </m:fName>
                          <m:e>
                            <m:f>
                              <m:f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𝑝</m:t>
                                    </m:r>
                                  </m:e>
                                  <m:sub>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sub>
                                </m:sSub>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𝑝</m:t>
                                    </m:r>
                                  </m:e>
                                  <m:sub>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sub>
                                </m:sSub>
                              </m:num>
                              <m:den>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𝑝</m:t>
                                    </m:r>
                                  </m:e>
                                  <m:sub>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sub>
                                </m:sSub>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𝑝</m:t>
                                    </m:r>
                                  </m:e>
                                  <m:sub>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𝑗</m:t>
                                    </m:r>
                                  </m:sub>
                                </m:sSub>
                              </m:den>
                            </m:f>
                          </m:e>
                        </m:func>
                        <m: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func>
                          <m:func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uncPr>
                          <m:fName>
                            <m:r>
                              <m:rPr>
                                <m:sty m:val="p"/>
                              </m:rPr>
                              <a:rPr kumimoji="0" lang="en-US" sz="2300" b="0" i="0" u="none" strike="noStrike" kern="1200" cap="none" spc="0" normalizeH="0" baseline="0" noProof="0" smtClean="0">
                                <a:ln>
                                  <a:noFill/>
                                </a:ln>
                                <a:solidFill>
                                  <a:schemeClr val="tx1"/>
                                </a:solidFill>
                                <a:effectLst/>
                                <a:uLnTx/>
                                <a:uFillTx/>
                                <a:latin typeface="Cambria Math"/>
                                <a:ea typeface="+mn-ea"/>
                                <a:cs typeface="+mn-cs"/>
                              </a:rPr>
                              <m:t>log</m:t>
                            </m:r>
                          </m:fName>
                          <m:e>
                            <m:f>
                              <m:f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3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𝑗</m:t>
                                    </m:r>
                                  </m:sub>
                                </m:sSub>
                              </m:num>
                              <m:den>
                                <m:sSub>
                                  <m:sSubPr>
                                    <m:ctrlPr>
                                      <a:rPr kumimoji="0" lang="en-US" sz="2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2300" b="0" i="1" u="none" strike="noStrike" kern="1200" cap="none" spc="0" normalizeH="0" baseline="0" noProof="0" smtClean="0">
                                        <a:ln>
                                          <a:noFill/>
                                        </a:ln>
                                        <a:solidFill>
                                          <a:schemeClr val="tx1"/>
                                        </a:solidFill>
                                        <a:effectLst/>
                                        <a:uLnTx/>
                                        <a:uFillTx/>
                                        <a:latin typeface="Cambria Math"/>
                                        <a:ea typeface="+mn-ea"/>
                                        <a:cs typeface="+mn-cs"/>
                                      </a:rPr>
                                      <m:t>𝑗</m:t>
                                    </m:r>
                                  </m:sub>
                                </m:sSub>
                              </m:den>
                            </m:f>
                          </m:e>
                        </m:func>
                      </m:e>
                    </m:func>
                  </m:oMath>
                </a14:m>
                <a:r>
                  <a:rPr kumimoji="0" lang="en-US" sz="23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2247900" y="1349477"/>
                <a:ext cx="4724400" cy="669538"/>
              </a:xfrm>
              <a:prstGeom prst="rect">
                <a:avLst/>
              </a:prstGeom>
              <a:blipFill rotWithShape="0">
                <a:blip r:embed="rId4"/>
                <a:stretch>
                  <a:fillRect/>
                </a:stretch>
              </a:blipFill>
            </p:spPr>
            <p:txBody>
              <a:bodyPr/>
              <a:lstStyle/>
              <a:p>
                <a:r>
                  <a:rPr lang="en-US">
                    <a:noFill/>
                  </a:rPr>
                  <a:t> </a:t>
                </a:r>
              </a:p>
            </p:txBody>
          </p:sp>
        </mc:Fallback>
      </mc:AlternateContent>
      <p:sp>
        <p:nvSpPr>
          <p:cNvPr id="9" name="Content Placeholder 2"/>
          <p:cNvSpPr txBox="1">
            <a:spLocks/>
          </p:cNvSpPr>
          <p:nvPr/>
        </p:nvSpPr>
        <p:spPr>
          <a:xfrm>
            <a:off x="818104" y="3149559"/>
            <a:ext cx="7106696" cy="13462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The amino acid at a given position may mutate multiple times,  and perhaps return to the original residue.  Thus 100 PAMs actually corresponds to proteins that are about 43% identical, while 250 PAMs corresponds to proteins that are about 20% identical.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3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9663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91"/>
            <a:ext cx="8229600" cy="532770"/>
          </a:xfrm>
        </p:spPr>
        <p:txBody>
          <a:bodyPr>
            <a:normAutofit fontScale="90000"/>
          </a:bodyPr>
          <a:lstStyle/>
          <a:p>
            <a:r>
              <a:rPr lang="en-US" sz="3200" dirty="0">
                <a:solidFill>
                  <a:srgbClr val="002060"/>
                </a:solidFill>
                <a:latin typeface="Times New Roman" panose="02020603050405020304" pitchFamily="18" charset="0"/>
                <a:cs typeface="Times New Roman" panose="02020603050405020304" pitchFamily="18" charset="0"/>
              </a:rPr>
              <a:t>The BLOSUM Substitution Matrices</a:t>
            </a:r>
          </a:p>
        </p:txBody>
      </p:sp>
      <p:sp>
        <p:nvSpPr>
          <p:cNvPr id="3" name="Content Placeholder 2"/>
          <p:cNvSpPr>
            <a:spLocks noGrp="1"/>
          </p:cNvSpPr>
          <p:nvPr>
            <p:ph idx="1"/>
          </p:nvPr>
        </p:nvSpPr>
        <p:spPr>
          <a:xfrm>
            <a:off x="566737" y="812515"/>
            <a:ext cx="7691438" cy="698337"/>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  One criticism of the PAM matrices is that their extrapolation of substitution probabilities to distantly related proteins may be inaccurate.</a:t>
            </a: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43037" y="5715000"/>
            <a:ext cx="6096000"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Henikoff</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S. &amp; </a:t>
            </a:r>
            <a:r>
              <a:rPr kumimoji="0" lang="en-US" sz="16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Henikoff</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J.G. (1992) “Amino acid substitution matrices from protein blocks.” </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Proc. Natl. Acad. Sci. USA </a:t>
            </a:r>
            <a:r>
              <a:rPr kumimoji="0" lang="en-US" sz="1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89</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:10915-10919.</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566737" y="1534529"/>
                <a:ext cx="7848600" cy="926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 1992, the </a:t>
                </a:r>
                <a:r>
                  <a:rPr kumimoji="0" lang="en-US" sz="17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Henikoffs</a:t>
                </a:r>
                <a:r>
                  <a:rPr kumimoji="0" lang="en-US" sz="17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proposed mitigating this problem by estimating the target frequencies </a:t>
                </a:r>
                <a14:m>
                  <m:oMath xmlns:m="http://schemas.openxmlformats.org/officeDocument/2006/math">
                    <m:sSub>
                      <m:sSubPr>
                        <m:ctrlPr>
                          <a:rPr kumimoji="0" lang="en-US" sz="17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1700" b="0" i="1" u="none" strike="noStrike" kern="1200" cap="none" spc="0" normalizeH="0" baseline="0" noProof="0" smtClean="0">
                            <a:ln>
                              <a:noFill/>
                            </a:ln>
                            <a:solidFill>
                              <a:schemeClr val="tx1"/>
                            </a:solidFill>
                            <a:effectLst/>
                            <a:uLnTx/>
                            <a:uFillTx/>
                            <a:latin typeface="Cambria Math"/>
                            <a:ea typeface="+mn-ea"/>
                            <a:cs typeface="+mn-cs"/>
                          </a:rPr>
                          <m:t>𝑞</m:t>
                        </m:r>
                      </m:e>
                      <m:sub>
                        <m:r>
                          <a:rPr kumimoji="0" lang="en-US" sz="17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17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17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17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directly from alignments of distantly related proteins.  A challenge for this approach is obtaining accurate alignments.</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566737" y="1534529"/>
                <a:ext cx="7848600" cy="926937"/>
              </a:xfrm>
              <a:prstGeom prst="rect">
                <a:avLst/>
              </a:prstGeom>
              <a:blipFill rotWithShape="0">
                <a:blip r:embed="rId2"/>
                <a:stretch>
                  <a:fillRect l="-544" t="-1974" b="-5921"/>
                </a:stretch>
              </a:blipFill>
            </p:spPr>
            <p:txBody>
              <a:bodyPr/>
              <a:lstStyle/>
              <a:p>
                <a:r>
                  <a:rPr lang="en-US">
                    <a:noFill/>
                  </a:rPr>
                  <a:t> </a:t>
                </a:r>
              </a:p>
            </p:txBody>
          </p:sp>
        </mc:Fallback>
      </mc:AlternateContent>
      <p:sp>
        <p:nvSpPr>
          <p:cNvPr id="6" name="Content Placeholder 2"/>
          <p:cNvSpPr txBox="1">
            <a:spLocks/>
          </p:cNvSpPr>
          <p:nvPr/>
        </p:nvSpPr>
        <p:spPr>
          <a:xfrm>
            <a:off x="566737" y="2485143"/>
            <a:ext cx="7848600" cy="926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The </a:t>
            </a:r>
            <a:r>
              <a:rPr kumimoji="0" lang="en-US" sz="17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Henikoffs</a:t>
            </a:r>
            <a:r>
              <a:rPr kumimoji="0" lang="en-US" sz="17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considered only conserved “blocks” from alignments involving multiple protein sequences.  The additional information available from multiple related proteins permits the accurate alignment even of sequences that are greatly diverged.</a:t>
            </a:r>
          </a:p>
        </p:txBody>
      </p:sp>
      <p:sp>
        <p:nvSpPr>
          <p:cNvPr id="7" name="Content Placeholder 2"/>
          <p:cNvSpPr txBox="1">
            <a:spLocks/>
          </p:cNvSpPr>
          <p:nvPr/>
        </p:nvSpPr>
        <p:spPr>
          <a:xfrm>
            <a:off x="566737" y="3435757"/>
            <a:ext cx="7691438" cy="1155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Varying degrees of divergence are dealt with by clustering sequences that are more than a given percentage identical, and counting substitutions only between distinct clusters, not within them.  The widely-used BLOSUM-62 matrix clusters sequences that are ≥ 62% identical, and is roughly equivalent to the PAM-180 matrix.</a:t>
            </a:r>
          </a:p>
        </p:txBody>
      </p:sp>
      <p:sp>
        <p:nvSpPr>
          <p:cNvPr id="8" name="Content Placeholder 2"/>
          <p:cNvSpPr txBox="1">
            <a:spLocks/>
          </p:cNvSpPr>
          <p:nvPr/>
        </p:nvSpPr>
        <p:spPr>
          <a:xfrm>
            <a:off x="566737" y="4614971"/>
            <a:ext cx="7848600" cy="926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Somewhat confusingly, the numbers for the PAM and BLOSUM matrices run in opposite directions.  Specifically, low-number PAM matrices but high-number BLOSUM matrices are tailored for closely related proteins.</a:t>
            </a:r>
          </a:p>
        </p:txBody>
      </p:sp>
    </p:spTree>
    <p:extLst>
      <p:ext uri="{BB962C8B-B14F-4D97-AF65-F5344CB8AC3E}">
        <p14:creationId xmlns:p14="http://schemas.microsoft.com/office/powerpoint/2010/main" val="407955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557"/>
            <a:ext cx="8229600" cy="931127"/>
          </a:xfrm>
        </p:spPr>
        <p:txBody>
          <a:bodyPr>
            <a:normAutofit fontScale="90000"/>
          </a:bodyPr>
          <a:lstStyle/>
          <a:p>
            <a:r>
              <a:rPr lang="en-US" sz="3600" dirty="0">
                <a:solidFill>
                  <a:srgbClr val="002060"/>
                </a:solidFill>
                <a:latin typeface="Times New Roman" panose="02020603050405020304" pitchFamily="18" charset="0"/>
                <a:cs typeface="Times New Roman" panose="02020603050405020304" pitchFamily="18" charset="0"/>
              </a:rPr>
              <a:t>Relative E</a:t>
            </a:r>
            <a:r>
              <a:rPr lang="en-US" sz="3200" dirty="0">
                <a:solidFill>
                  <a:srgbClr val="002060"/>
                </a:solidFill>
                <a:latin typeface="Times New Roman" panose="02020603050405020304" pitchFamily="18" charset="0"/>
                <a:cs typeface="Times New Roman" panose="02020603050405020304" pitchFamily="18" charset="0"/>
              </a:rPr>
              <a:t>ntropy:  The Expected Per-Position Alignment Score for Related Sequences</a:t>
            </a:r>
          </a:p>
        </p:txBody>
      </p:sp>
      <p:sp>
        <p:nvSpPr>
          <p:cNvPr id="4" name="Content Placeholder 3"/>
          <p:cNvSpPr>
            <a:spLocks noGrp="1"/>
          </p:cNvSpPr>
          <p:nvPr>
            <p:ph idx="1"/>
          </p:nvPr>
        </p:nvSpPr>
        <p:spPr>
          <a:xfrm>
            <a:off x="304800" y="1130739"/>
            <a:ext cx="8686800" cy="685800"/>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  Consider an </a:t>
            </a:r>
            <a:r>
              <a:rPr lang="en-US" sz="1800" i="1" dirty="0">
                <a:latin typeface="Times New Roman" panose="02020603050405020304" pitchFamily="18" charset="0"/>
                <a:cs typeface="Times New Roman" panose="02020603050405020304" pitchFamily="18" charset="0"/>
              </a:rPr>
              <a:t>accurate</a:t>
            </a:r>
            <a:r>
              <a:rPr lang="en-US" sz="1800" dirty="0">
                <a:latin typeface="Times New Roman" panose="02020603050405020304" pitchFamily="18" charset="0"/>
                <a:cs typeface="Times New Roman" panose="02020603050405020304" pitchFamily="18" charset="0"/>
              </a:rPr>
              <a:t> alignment of two </a:t>
            </a:r>
            <a:r>
              <a:rPr lang="en-US" sz="1800" i="1" dirty="0">
                <a:latin typeface="Times New Roman" panose="02020603050405020304" pitchFamily="18" charset="0"/>
                <a:cs typeface="Times New Roman" panose="02020603050405020304" pitchFamily="18" charset="0"/>
              </a:rPr>
              <a:t>related</a:t>
            </a:r>
            <a:r>
              <a:rPr lang="en-US" sz="1800" dirty="0">
                <a:latin typeface="Times New Roman" panose="02020603050405020304" pitchFamily="18" charset="0"/>
                <a:cs typeface="Times New Roman" panose="02020603050405020304" pitchFamily="18" charset="0"/>
              </a:rPr>
              <a:t> sequences that are diverged by a known amount, so that the appropriate target frequencies and substitution scores are also known.</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600" dirty="0"/>
          </a:p>
          <a:p>
            <a:pPr marL="0" indent="0">
              <a:buNone/>
            </a:pPr>
            <a:endParaRPr lang="en-US" sz="1600" dirty="0"/>
          </a:p>
        </p:txBody>
      </p:sp>
      <p:sp>
        <p:nvSpPr>
          <p:cNvPr id="5" name="TextBox 4"/>
          <p:cNvSpPr txBox="1"/>
          <p:nvPr/>
        </p:nvSpPr>
        <p:spPr>
          <a:xfrm>
            <a:off x="2267138" y="6125245"/>
            <a:ext cx="460972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Altschul, S.F. (1991) </a:t>
            </a:r>
            <a:r>
              <a:rPr kumimoji="0" lang="en-US" sz="18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J. Mol. Biol. </a:t>
            </a: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219</a:t>
            </a:r>
            <a:r>
              <a:rPr kumimoji="0" lang="en-US" sz="1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:555-565.</a:t>
            </a:r>
          </a:p>
        </p:txBody>
      </p:sp>
      <p:sp>
        <p:nvSpPr>
          <p:cNvPr id="6" name="Content Placeholder 3"/>
          <p:cNvSpPr txBox="1">
            <a:spLocks/>
          </p:cNvSpPr>
          <p:nvPr/>
        </p:nvSpPr>
        <p:spPr>
          <a:xfrm>
            <a:off x="304800" y="1828800"/>
            <a:ext cx="86868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One may ask the question:  </a:t>
            </a:r>
            <a:r>
              <a:rPr kumimoji="0" lang="en-US" sz="2100" b="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What is the expected substitution score per position?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100" b="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txBox="1">
            <a:spLocks/>
          </p:cNvSpPr>
          <p:nvPr/>
        </p:nvSpPr>
        <p:spPr>
          <a:xfrm>
            <a:off x="304800" y="2362200"/>
            <a:ext cx="8686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It is easy to write down a formula for this quantity: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8" name="Content Placeholder 3"/>
              <p:cNvSpPr txBox="1">
                <a:spLocks/>
              </p:cNvSpPr>
              <p:nvPr/>
            </p:nvSpPr>
            <p:spPr>
              <a:xfrm>
                <a:off x="2019300" y="2819400"/>
                <a:ext cx="5257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𝐻</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m:t>
                    </m:r>
                    <m:nary>
                      <m:naryPr>
                        <m:chr m:val="∑"/>
                        <m:supHide m:val="on"/>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naryPr>
                      <m:sub>
                        <m:r>
                          <m:rPr>
                            <m:brk m:alnAt="7"/>
                          </m:rPr>
                          <a:rPr kumimoji="0" lang="en-US" sz="28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𝑗</m:t>
                        </m:r>
                      </m:sub>
                      <m:sup/>
                      <m:e>
                        <m:sSub>
                          <m:sSubPr>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𝑞</m:t>
                            </m:r>
                          </m:e>
                          <m:sub>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𝑗</m:t>
                            </m:r>
                          </m:sub>
                        </m:sSub>
                        <m:func>
                          <m:funcPr>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funcPr>
                          <m:fName>
                            <m:sSub>
                              <m:sSubPr>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𝑠</m:t>
                                </m:r>
                              </m:e>
                              <m:sub>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𝑗</m:t>
                                </m:r>
                              </m:sub>
                            </m:sSub>
                            <m:r>
                              <a:rPr kumimoji="0" lang="en-US" sz="2800" b="0" i="1" u="none" strike="noStrike" kern="1200" cap="none" spc="0" normalizeH="0" baseline="0" noProof="0" smtClean="0">
                                <a:ln>
                                  <a:noFill/>
                                </a:ln>
                                <a:solidFill>
                                  <a:srgbClr val="C00000"/>
                                </a:solidFill>
                                <a:effectLst/>
                                <a:uLnTx/>
                                <a:uFillTx/>
                                <a:latin typeface="Cambria Math"/>
                                <a:ea typeface="+mn-ea"/>
                                <a:cs typeface="+mn-cs"/>
                              </a:rPr>
                              <m:t>=</m:t>
                            </m:r>
                            <m:nary>
                              <m:naryPr>
                                <m:chr m:val="∑"/>
                                <m:supHide m:val="on"/>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naryPr>
                              <m:sub>
                                <m:r>
                                  <m:rPr>
                                    <m:brk m:alnAt="7"/>
                                  </m:rPr>
                                  <a:rPr kumimoji="0" lang="en-US" sz="28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𝑗</m:t>
                                </m:r>
                              </m:sub>
                              <m:sup/>
                              <m:e>
                                <m:sSub>
                                  <m:sSubPr>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𝑞</m:t>
                                    </m:r>
                                  </m:e>
                                  <m:sub>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𝑗</m:t>
                                    </m:r>
                                  </m:sub>
                                </m:sSub>
                              </m:e>
                            </m:nary>
                            <m:r>
                              <m:rPr>
                                <m:sty m:val="p"/>
                              </m:rPr>
                              <a:rPr kumimoji="0" lang="en-US" sz="2800" b="0" i="0" u="none" strike="noStrike" kern="1200" cap="none" spc="0" normalizeH="0" baseline="0" noProof="0" smtClean="0">
                                <a:ln>
                                  <a:noFill/>
                                </a:ln>
                                <a:solidFill>
                                  <a:srgbClr val="C00000"/>
                                </a:solidFill>
                                <a:effectLst/>
                                <a:uLnTx/>
                                <a:uFillTx/>
                                <a:latin typeface="Cambria Math"/>
                                <a:ea typeface="+mn-ea"/>
                                <a:cs typeface="+mn-cs"/>
                              </a:rPr>
                              <m:t>log</m:t>
                            </m:r>
                          </m:fName>
                          <m:e>
                            <m:f>
                              <m:fPr>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fPr>
                              <m:num>
                                <m:sSub>
                                  <m:sSubPr>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𝑞</m:t>
                                    </m:r>
                                  </m:e>
                                  <m:sub>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𝑗</m:t>
                                    </m:r>
                                  </m:sub>
                                </m:sSub>
                              </m:num>
                              <m:den>
                                <m:sSub>
                                  <m:sSubPr>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𝑝</m:t>
                                    </m:r>
                                  </m:e>
                                  <m:sub>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𝑖</m:t>
                                    </m:r>
                                  </m:sub>
                                </m:sSub>
                                <m:sSub>
                                  <m:sSubPr>
                                    <m:ctrlPr>
                                      <a:rPr kumimoji="0" lang="en-US" sz="2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𝑝</m:t>
                                    </m:r>
                                  </m:e>
                                  <m:sub>
                                    <m:r>
                                      <a:rPr kumimoji="0" lang="en-US" sz="2800" b="0" i="1" u="none" strike="noStrike" kern="1200" cap="none" spc="0" normalizeH="0" baseline="0" noProof="0" smtClean="0">
                                        <a:ln>
                                          <a:noFill/>
                                        </a:ln>
                                        <a:solidFill>
                                          <a:srgbClr val="C00000"/>
                                        </a:solidFill>
                                        <a:effectLst/>
                                        <a:uLnTx/>
                                        <a:uFillTx/>
                                        <a:latin typeface="Cambria Math"/>
                                        <a:ea typeface="+mn-ea"/>
                                        <a:cs typeface="+mn-cs"/>
                                      </a:rPr>
                                      <m:t>𝑗</m:t>
                                    </m:r>
                                  </m:sub>
                                </m:sSub>
                              </m:den>
                            </m:f>
                          </m:e>
                        </m:func>
                      </m:e>
                    </m:nary>
                  </m:oMath>
                </a14:m>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mc:Choice>
        <mc:Fallback xmlns="">
          <p:sp>
            <p:nvSpPr>
              <p:cNvPr id="8" name="Content Placeholder 3"/>
              <p:cNvSpPr txBox="1">
                <a:spLocks noRot="1" noChangeAspect="1" noMove="1" noResize="1" noEditPoints="1" noAdjustHandles="1" noChangeArrowheads="1" noChangeShapeType="1" noTextEdit="1"/>
              </p:cNvSpPr>
              <p:nvPr/>
            </p:nvSpPr>
            <p:spPr>
              <a:xfrm>
                <a:off x="2019300" y="2819400"/>
                <a:ext cx="5257800" cy="838200"/>
              </a:xfrm>
              <a:prstGeom prst="rect">
                <a:avLst/>
              </a:prstGeom>
              <a:blipFill rotWithShape="0">
                <a:blip r:embed="rId2"/>
                <a:stretch>
                  <a:fillRect r="-2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3"/>
              <p:cNvSpPr txBox="1">
                <a:spLocks/>
              </p:cNvSpPr>
              <p:nvPr/>
            </p:nvSpPr>
            <p:spPr>
              <a:xfrm>
                <a:off x="304800" y="3645339"/>
                <a:ext cx="86868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If the scores </a:t>
                </a:r>
                <a14:m>
                  <m:oMath xmlns:m="http://schemas.openxmlformats.org/officeDocument/2006/math">
                    <m:sSub>
                      <m:sSubPr>
                        <m:ctrlP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𝑠</m:t>
                        </m:r>
                      </m:e>
                      <m:sub>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18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are expressed in bits, then </a:t>
                </a:r>
                <a14:m>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a:ea typeface="+mn-ea"/>
                        <a:cs typeface="+mn-cs"/>
                      </a:rPr>
                      <m:t>𝐻</m:t>
                    </m:r>
                  </m:oMath>
                </a14:m>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too has the unit of bits.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mc:Choice>
        <mc:Fallback xmlns="">
          <p:sp>
            <p:nvSpPr>
              <p:cNvPr id="9" name="Content Placeholder 3"/>
              <p:cNvSpPr txBox="1">
                <a:spLocks noRot="1" noChangeAspect="1" noMove="1" noResize="1" noEditPoints="1" noAdjustHandles="1" noChangeArrowheads="1" noChangeShapeType="1" noTextEdit="1"/>
              </p:cNvSpPr>
              <p:nvPr/>
            </p:nvSpPr>
            <p:spPr>
              <a:xfrm>
                <a:off x="304800" y="3645339"/>
                <a:ext cx="8686800" cy="457200"/>
              </a:xfrm>
              <a:prstGeom prst="rect">
                <a:avLst/>
              </a:prstGeom>
              <a:blipFill rotWithShape="0">
                <a:blip r:embed="rId3"/>
                <a:stretch>
                  <a:fillRect l="-561" t="-8000"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3"/>
              <p:cNvSpPr txBox="1">
                <a:spLocks/>
              </p:cNvSpPr>
              <p:nvPr/>
            </p:nvSpPr>
            <p:spPr>
              <a:xfrm>
                <a:off x="304800" y="4102539"/>
                <a:ext cx="8077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schemeClr val="tx1"/>
                        </a:solidFill>
                        <a:effectLst/>
                        <a:uLnTx/>
                        <a:uFillTx/>
                        <a:latin typeface="Cambria Math"/>
                        <a:ea typeface="+mn-ea"/>
                        <a:cs typeface="+mn-cs"/>
                      </a:rPr>
                      <m:t>𝐻</m:t>
                    </m:r>
                  </m:oMath>
                </a14:m>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is a well-known quantity from information theory, called the </a:t>
                </a:r>
                <a:r>
                  <a:rPr kumimoji="0" lang="en-US" sz="1800" b="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relative</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1800" b="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entropy</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of the probability distributions </a:t>
                </a:r>
                <a14:m>
                  <m:oMath xmlns:m="http://schemas.openxmlformats.org/officeDocument/2006/math">
                    <m:sSub>
                      <m:sSubPr>
                        <m:ctrlP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𝑞</m:t>
                        </m:r>
                      </m:e>
                      <m:sub>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18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and </a:t>
                </a:r>
                <a14:m>
                  <m:oMath xmlns:m="http://schemas.openxmlformats.org/officeDocument/2006/math">
                    <m:sSub>
                      <m:sSubPr>
                        <m:ctrlP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𝑖</m:t>
                        </m:r>
                      </m:sub>
                    </m:sSub>
                    <m:sSub>
                      <m:sSubPr>
                        <m:ctrlP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𝑝</m:t>
                        </m:r>
                      </m:e>
                      <m:sub>
                        <m:r>
                          <a:rPr kumimoji="0" lang="en-US" sz="1800" b="0" i="1" u="none" strike="noStrike" kern="1200" cap="none" spc="0" normalizeH="0" baseline="0" noProof="0" smtClean="0">
                            <a:ln>
                              <a:noFill/>
                            </a:ln>
                            <a:solidFill>
                              <a:schemeClr val="tx1"/>
                            </a:solidFill>
                            <a:effectLst/>
                            <a:uLnTx/>
                            <a:uFillTx/>
                            <a:latin typeface="Cambria Math"/>
                            <a:ea typeface="+mn-ea"/>
                            <a:cs typeface="+mn-cs"/>
                          </a:rPr>
                          <m:t>𝑗</m:t>
                        </m:r>
                      </m:sub>
                    </m:sSub>
                  </m:oMath>
                </a14:m>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but in the present context it has the simple interpretation given above.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mc:Choice>
        <mc:Fallback xmlns="">
          <p:sp>
            <p:nvSpPr>
              <p:cNvPr id="10" name="Content Placeholder 3"/>
              <p:cNvSpPr txBox="1">
                <a:spLocks noRot="1" noChangeAspect="1" noMove="1" noResize="1" noEditPoints="1" noAdjustHandles="1" noChangeArrowheads="1" noChangeShapeType="1" noTextEdit="1"/>
              </p:cNvSpPr>
              <p:nvPr/>
            </p:nvSpPr>
            <p:spPr>
              <a:xfrm>
                <a:off x="304800" y="4102539"/>
                <a:ext cx="8077200" cy="990600"/>
              </a:xfrm>
              <a:prstGeom prst="rect">
                <a:avLst/>
              </a:prstGeom>
              <a:blipFill rotWithShape="0">
                <a:blip r:embed="rId4"/>
                <a:stretch>
                  <a:fillRect l="-604" t="-3704" b="-4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3"/>
              <p:cNvSpPr txBox="1">
                <a:spLocks/>
              </p:cNvSpPr>
              <p:nvPr/>
            </p:nvSpPr>
            <p:spPr>
              <a:xfrm>
                <a:off x="304800" y="5095165"/>
                <a:ext cx="82296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It is possible to show that </a:t>
                </a:r>
                <a14:m>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a:ea typeface="+mn-ea"/>
                        <a:cs typeface="+mn-cs"/>
                      </a:rPr>
                      <m:t>𝐻</m:t>
                    </m:r>
                  </m:oMath>
                </a14:m>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must always be positive, in contrast to the expected     per-position alignment score for </a:t>
                </a:r>
                <a:r>
                  <a:rPr kumimoji="0" lang="en-US" sz="1800" b="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unrelated</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sequences, which we require to be negative.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mc:Choice>
        <mc:Fallback xmlns="">
          <p:sp>
            <p:nvSpPr>
              <p:cNvPr id="11" name="Content Placeholder 3"/>
              <p:cNvSpPr txBox="1">
                <a:spLocks noRot="1" noChangeAspect="1" noMove="1" noResize="1" noEditPoints="1" noAdjustHandles="1" noChangeArrowheads="1" noChangeShapeType="1" noTextEdit="1"/>
              </p:cNvSpPr>
              <p:nvPr/>
            </p:nvSpPr>
            <p:spPr>
              <a:xfrm>
                <a:off x="304800" y="5095165"/>
                <a:ext cx="8229600" cy="685800"/>
              </a:xfrm>
              <a:prstGeom prst="rect">
                <a:avLst/>
              </a:prstGeom>
              <a:blipFill rotWithShape="0">
                <a:blip r:embed="rId5"/>
                <a:stretch>
                  <a:fillRect l="-593" t="-5357" b="-8036"/>
                </a:stretch>
              </a:blipFill>
            </p:spPr>
            <p:txBody>
              <a:bodyPr/>
              <a:lstStyle/>
              <a:p>
                <a:r>
                  <a:rPr lang="en-US">
                    <a:noFill/>
                  </a:rPr>
                  <a:t> </a:t>
                </a:r>
              </a:p>
            </p:txBody>
          </p:sp>
        </mc:Fallback>
      </mc:AlternateContent>
    </p:spTree>
    <p:extLst>
      <p:ext uri="{BB962C8B-B14F-4D97-AF65-F5344CB8AC3E}">
        <p14:creationId xmlns:p14="http://schemas.microsoft.com/office/powerpoint/2010/main" val="3558891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3200" dirty="0">
                <a:solidFill>
                  <a:srgbClr val="002060"/>
                </a:solidFill>
                <a:latin typeface="Times New Roman" panose="02020603050405020304" pitchFamily="18" charset="0"/>
                <a:cs typeface="Times New Roman" panose="02020603050405020304" pitchFamily="18" charset="0"/>
              </a:rPr>
              <a:t>Relative Entropy as a Function of PAM Distance</a:t>
            </a:r>
          </a:p>
        </p:txBody>
      </p:sp>
      <p:sp>
        <p:nvSpPr>
          <p:cNvPr id="3" name="Content Placeholder 2"/>
          <p:cNvSpPr>
            <a:spLocks noGrp="1"/>
          </p:cNvSpPr>
          <p:nvPr>
            <p:ph idx="1"/>
          </p:nvPr>
        </p:nvSpPr>
        <p:spPr>
          <a:xfrm>
            <a:off x="228600" y="990600"/>
            <a:ext cx="3228298" cy="5486400"/>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  Given the PAM model of protein evolution, it is easy to calculate the relative entropy of a PAM substitution matrix as a function of PAM distance; the curve is shown here.  The further sequences diverge, the less information one can expect to obtain per position.</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If one requires a certain alignment score to rise above background noise, one can then calculate the minimum length required, on average, for an alignment to achieve this score.  The graph here shows such critical lengths for assumed background noise of 30 bits.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3098" y="1066800"/>
            <a:ext cx="548166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11902" y="5334000"/>
            <a:ext cx="3524055" cy="7848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Altschul, S.F. (1993) “A protein alignment scoring system sensitive at all evolutionary distances.” </a:t>
            </a:r>
            <a:r>
              <a:rPr kumimoji="0" lang="en-US" sz="15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J. Mol. </a:t>
            </a:r>
            <a:r>
              <a:rPr kumimoji="0" lang="en-US" sz="1500" b="0"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Evol</a:t>
            </a:r>
            <a:r>
              <a:rPr kumimoji="0" lang="en-US" sz="15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36</a:t>
            </a:r>
            <a:r>
              <a:rPr kumimoji="0" lang="en-US" sz="15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:290-300.</a:t>
            </a:r>
          </a:p>
        </p:txBody>
      </p:sp>
    </p:spTree>
    <p:extLst>
      <p:ext uri="{BB962C8B-B14F-4D97-AF65-F5344CB8AC3E}">
        <p14:creationId xmlns:p14="http://schemas.microsoft.com/office/powerpoint/2010/main" val="1383145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14400" y="152400"/>
            <a:ext cx="733245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Exact Matches in the Protein Sequence Databases</a:t>
            </a:r>
          </a:p>
        </p:txBody>
      </p:sp>
      <p:grpSp>
        <p:nvGrpSpPr>
          <p:cNvPr id="4" name="Group 3"/>
          <p:cNvGrpSpPr/>
          <p:nvPr/>
        </p:nvGrpSpPr>
        <p:grpSpPr>
          <a:xfrm>
            <a:off x="5410200" y="1447800"/>
            <a:ext cx="2764776" cy="3937575"/>
            <a:chOff x="5666724" y="990600"/>
            <a:chExt cx="2764776" cy="3937575"/>
          </a:xfrm>
        </p:grpSpPr>
        <p:pic>
          <p:nvPicPr>
            <p:cNvPr id="3" name="Picture 2"/>
            <p:cNvPicPr>
              <a:picLocks noChangeAspect="1"/>
            </p:cNvPicPr>
            <p:nvPr/>
          </p:nvPicPr>
          <p:blipFill>
            <a:blip r:embed="rId2"/>
            <a:stretch>
              <a:fillRect/>
            </a:stretch>
          </p:blipFill>
          <p:spPr>
            <a:xfrm>
              <a:off x="5791200" y="990600"/>
              <a:ext cx="2640300" cy="3083671"/>
            </a:xfrm>
            <a:prstGeom prst="rect">
              <a:avLst/>
            </a:prstGeom>
          </p:spPr>
        </p:pic>
        <p:sp>
          <p:nvSpPr>
            <p:cNvPr id="9" name="TextBox 8"/>
            <p:cNvSpPr txBox="1"/>
            <p:nvPr/>
          </p:nvSpPr>
          <p:spPr>
            <a:xfrm>
              <a:off x="6017140" y="4343400"/>
              <a:ext cx="2188420"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Kaper</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&amp; Mobley (1991)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Science</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253</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:951-952.</a:t>
              </a:r>
            </a:p>
          </p:txBody>
        </p:sp>
        <p:sp>
          <p:nvSpPr>
            <p:cNvPr id="2" name="TextBox 1"/>
            <p:cNvSpPr txBox="1"/>
            <p:nvPr/>
          </p:nvSpPr>
          <p:spPr>
            <a:xfrm>
              <a:off x="5666724" y="3889605"/>
              <a:ext cx="453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grpSp>
      <p:sp>
        <p:nvSpPr>
          <p:cNvPr id="5" name="TextBox 4"/>
          <p:cNvSpPr txBox="1"/>
          <p:nvPr/>
        </p:nvSpPr>
        <p:spPr>
          <a:xfrm>
            <a:off x="685800" y="1981200"/>
            <a:ext cx="4114799"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Short exact matches may be expected to arise by chance many times….</a:t>
            </a:r>
          </a:p>
        </p:txBody>
      </p:sp>
    </p:spTree>
    <p:extLst>
      <p:ext uri="{BB962C8B-B14F-4D97-AF65-F5344CB8AC3E}">
        <p14:creationId xmlns:p14="http://schemas.microsoft.com/office/powerpoint/2010/main" val="1207560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2429"/>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Substitution Matrix Efficiency</a:t>
            </a:r>
          </a:p>
        </p:txBody>
      </p:sp>
      <p:sp>
        <p:nvSpPr>
          <p:cNvPr id="3" name="Content Placeholder 2"/>
          <p:cNvSpPr>
            <a:spLocks noGrp="1"/>
          </p:cNvSpPr>
          <p:nvPr>
            <p:ph idx="1"/>
          </p:nvPr>
        </p:nvSpPr>
        <p:spPr>
          <a:xfrm>
            <a:off x="578122" y="685800"/>
            <a:ext cx="7987756" cy="990600"/>
          </a:xfrm>
        </p:spPr>
        <p:txBody>
          <a:bodyPr>
            <a:noAutofit/>
          </a:bodyPr>
          <a:lstStyle/>
          <a:p>
            <a:pPr marL="0" indent="0">
              <a:buNone/>
            </a:pPr>
            <a:r>
              <a:rPr lang="en-US" sz="2000" dirty="0">
                <a:solidFill>
                  <a:srgbClr val="C00000"/>
                </a:solidFill>
              </a:rPr>
              <a:t>   </a:t>
            </a:r>
            <a:r>
              <a:rPr lang="en-US" sz="2000" dirty="0">
                <a:latin typeface="Times New Roman" panose="02020603050405020304" pitchFamily="18" charset="0"/>
                <a:cs typeface="Times New Roman" panose="02020603050405020304" pitchFamily="18" charset="0"/>
              </a:rPr>
              <a:t>In general one does not know </a:t>
            </a:r>
            <a:r>
              <a:rPr lang="en-US" sz="2000" i="1" dirty="0">
                <a:latin typeface="Times New Roman" panose="02020603050405020304" pitchFamily="18" charset="0"/>
                <a:cs typeface="Times New Roman" panose="02020603050405020304" pitchFamily="18" charset="0"/>
              </a:rPr>
              <a:t>a priori </a:t>
            </a:r>
            <a:r>
              <a:rPr lang="en-US" sz="2000" dirty="0">
                <a:latin typeface="Times New Roman" panose="02020603050405020304" pitchFamily="18" charset="0"/>
                <a:cs typeface="Times New Roman" panose="02020603050405020304" pitchFamily="18" charset="0"/>
              </a:rPr>
              <a:t>the evolutionary distance separating two sequences, so one has to use a matrix that may not be optimal.  How much information is lost by using the wrong matrix?</a:t>
            </a:r>
          </a:p>
          <a:p>
            <a:pPr marL="0" indent="0">
              <a:buNone/>
            </a:pPr>
            <a:endParaRPr lang="en-US" sz="1800" dirty="0">
              <a:solidFill>
                <a:srgbClr val="C00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0"/>
            <a:ext cx="6137214" cy="283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578122" y="2590800"/>
            <a:ext cx="7696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C00000"/>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graph shows efficiency curves for the PAM-5, PAM-30, PAM-70, PAM-120, PAM-180 and PAM-250 matrices.  Each curve has maximum value 1.0 at its corresponding PAM distance.</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583929" y="1752600"/>
                <a:ext cx="7991474"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C00000"/>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One may define the </a:t>
                </a:r>
                <a:r>
                  <a:rPr kumimoji="0" lang="en-US" sz="2000" b="0" i="1"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efficiency</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of the PAM-</a:t>
                </a:r>
                <a14:m>
                  <m:oMath xmlns:m="http://schemas.openxmlformats.org/officeDocument/2006/math">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𝑦</m:t>
                    </m:r>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matrix at PAM distance </a:t>
                </a:r>
                <a14:m>
                  <m:oMath xmlns:m="http://schemas.openxmlformats.org/officeDocument/2006/math">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𝑥</m:t>
                    </m:r>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as: </a:t>
                </a:r>
                <a14:m>
                  <m:oMath xmlns:m="http://schemas.openxmlformats.org/officeDocument/2006/math">
                    <m:f>
                      <m:fPr>
                        <m:type m:val="lin"/>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fPr>
                      <m:num>
                        <m:d>
                          <m:d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nary>
                              <m:naryPr>
                                <m:chr m:val="∑"/>
                                <m:supHide m:val="on"/>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naryPr>
                              <m:sub>
                                <m:r>
                                  <m:rPr>
                                    <m:brk m:alnAt="7"/>
                                  </m:rPr>
                                  <a:rPr kumimoji="0" lang="en-US" sz="20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𝑗</m:t>
                                </m:r>
                              </m:sub>
                              <m:sup/>
                              <m:e>
                                <m:sSup>
                                  <m:sSup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sSub>
                                      <m:sSub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𝑞</m:t>
                                        </m:r>
                                      </m:e>
                                      <m:sub>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𝑗</m:t>
                                        </m:r>
                                      </m:sub>
                                    </m:sSub>
                                  </m:e>
                                  <m:sup>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𝑥</m:t>
                                    </m:r>
                                  </m:sup>
                                </m:sSup>
                                <m:sSup>
                                  <m:sSup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sSub>
                                      <m:sSub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𝑠</m:t>
                                        </m:r>
                                      </m:e>
                                      <m:sub>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𝑗</m:t>
                                        </m:r>
                                      </m:sub>
                                    </m:sSub>
                                  </m:e>
                                  <m:sup>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𝑦</m:t>
                                    </m:r>
                                  </m:sup>
                                </m:sSup>
                              </m:e>
                            </m:nary>
                          </m:e>
                        </m:d>
                      </m:num>
                      <m:den>
                        <m:d>
                          <m:d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nary>
                              <m:naryPr>
                                <m:chr m:val="∑"/>
                                <m:supHide m:val="on"/>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naryPr>
                              <m:sub>
                                <m:r>
                                  <m:rPr>
                                    <m:brk m:alnAt="7"/>
                                  </m:rPr>
                                  <a:rPr kumimoji="0" lang="en-US" sz="20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𝑗</m:t>
                                </m:r>
                              </m:sub>
                              <m:sup/>
                              <m:e>
                                <m:sSup>
                                  <m:sSup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sSub>
                                      <m:sSub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𝑞</m:t>
                                        </m:r>
                                      </m:e>
                                      <m:sub>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𝑗</m:t>
                                        </m:r>
                                      </m:sub>
                                    </m:sSub>
                                  </m:e>
                                  <m:sup>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𝑥</m:t>
                                    </m:r>
                                  </m:sup>
                                </m:sSup>
                                <m:sSup>
                                  <m:sSup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sSub>
                                      <m:sSubPr>
                                        <m:ctrlP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𝑠</m:t>
                                        </m:r>
                                      </m:e>
                                      <m:sub>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𝑖</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m:t>
                                        </m:r>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𝑗</m:t>
                                        </m:r>
                                      </m:sub>
                                    </m:sSub>
                                  </m:e>
                                  <m:sup>
                                    <m:r>
                                      <a:rPr kumimoji="0" lang="en-US" sz="2000" b="0" i="1" u="none" strike="noStrike" kern="1200" cap="none" spc="0" normalizeH="0" baseline="0" noProof="0" smtClean="0">
                                        <a:ln>
                                          <a:noFill/>
                                        </a:ln>
                                        <a:solidFill>
                                          <a:srgbClr val="C00000"/>
                                        </a:solidFill>
                                        <a:effectLst/>
                                        <a:uLnTx/>
                                        <a:uFillTx/>
                                        <a:latin typeface="Cambria Math"/>
                                        <a:ea typeface="+mn-ea"/>
                                        <a:cs typeface="+mn-cs"/>
                                      </a:rPr>
                                      <m:t>𝑥</m:t>
                                    </m:r>
                                  </m:sup>
                                </m:sSup>
                              </m:e>
                            </m:nary>
                          </m:e>
                        </m:d>
                      </m:den>
                    </m:f>
                  </m:oMath>
                </a14:m>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rgbClr val="C0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C00000"/>
                    </a:solidFill>
                    <a:effectLst/>
                    <a:uLnTx/>
                    <a:uFillTx/>
                    <a:latin typeface="+mn-lt"/>
                    <a:ea typeface="+mn-ea"/>
                    <a:cs typeface="+mn-cs"/>
                  </a:rPr>
                  <a:t> </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83929" y="1752600"/>
                <a:ext cx="7991474" cy="762000"/>
              </a:xfrm>
              <a:prstGeom prst="rect">
                <a:avLst/>
              </a:prstGeom>
              <a:blipFill rotWithShape="0">
                <a:blip r:embed="rId3"/>
                <a:stretch>
                  <a:fillRect l="-3280" t="-45600" b="-123200"/>
                </a:stretch>
              </a:blipFill>
            </p:spPr>
            <p:txBody>
              <a:bodyPr/>
              <a:lstStyle/>
              <a:p>
                <a:r>
                  <a:rPr lang="en-US">
                    <a:noFill/>
                  </a:rPr>
                  <a:t> </a:t>
                </a:r>
              </a:p>
            </p:txBody>
          </p:sp>
        </mc:Fallback>
      </mc:AlternateContent>
      <p:sp>
        <p:nvSpPr>
          <p:cNvPr id="5" name="TextBox 4"/>
          <p:cNvSpPr txBox="1"/>
          <p:nvPr/>
        </p:nvSpPr>
        <p:spPr>
          <a:xfrm>
            <a:off x="6622989" y="3886200"/>
            <a:ext cx="2133600"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Altschul, S.F. (1993)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J. Mol. </a:t>
            </a:r>
            <a:r>
              <a:rPr kumimoji="0" lang="en-US" sz="1500" b="0"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Evol</a:t>
            </a:r>
            <a:r>
              <a:rPr kumimoji="0" lang="en-US" sz="15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15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36</a:t>
            </a:r>
            <a:r>
              <a:rPr kumimoji="0" lang="en-US" sz="15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:290-300.</a:t>
            </a:r>
          </a:p>
        </p:txBody>
      </p:sp>
    </p:spTree>
    <p:extLst>
      <p:ext uri="{BB962C8B-B14F-4D97-AF65-F5344CB8AC3E}">
        <p14:creationId xmlns:p14="http://schemas.microsoft.com/office/powerpoint/2010/main" val="21751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74" y="76200"/>
            <a:ext cx="8229600" cy="457200"/>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Path Graphs and Alignments</a:t>
            </a:r>
          </a:p>
        </p:txBody>
      </p:sp>
      <p:grpSp>
        <p:nvGrpSpPr>
          <p:cNvPr id="3" name="Group 2"/>
          <p:cNvGrpSpPr/>
          <p:nvPr/>
        </p:nvGrpSpPr>
        <p:grpSpPr>
          <a:xfrm>
            <a:off x="1976682" y="2495901"/>
            <a:ext cx="5109918" cy="3606738"/>
            <a:chOff x="1931015" y="1564888"/>
            <a:chExt cx="5819083" cy="4135244"/>
          </a:xfrm>
        </p:grpSpPr>
        <p:sp>
          <p:nvSpPr>
            <p:cNvPr id="6" name="Oval 5"/>
            <p:cNvSpPr/>
            <p:nvPr/>
          </p:nvSpPr>
          <p:spPr>
            <a:xfrm>
              <a:off x="7315200"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7315200"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7315200" y="34104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7315200" y="43248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7315200" y="52392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 name="Straight Arrow Connector 24"/>
            <p:cNvCxnSpPr/>
            <p:nvPr/>
          </p:nvCxnSpPr>
          <p:spPr>
            <a:xfrm>
              <a:off x="7532649" y="47820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32649" y="38676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4"/>
            </p:cNvCxnSpPr>
            <p:nvPr/>
          </p:nvCxnSpPr>
          <p:spPr>
            <a:xfrm>
              <a:off x="7532649" y="2936488"/>
              <a:ext cx="0" cy="4739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532649"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58000" y="17934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40551"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23102"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6423102"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 name="Straight Arrow Connector 39"/>
            <p:cNvCxnSpPr/>
            <p:nvPr/>
          </p:nvCxnSpPr>
          <p:spPr>
            <a:xfrm>
              <a:off x="6858000" y="27078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5"/>
              <a:endCxn id="21" idx="1"/>
            </p:cNvCxnSpPr>
            <p:nvPr/>
          </p:nvCxnSpPr>
          <p:spPr>
            <a:xfrm>
              <a:off x="6794311"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23102" y="34104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6423102" y="43248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6423102" y="52392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p:nvPr/>
          </p:nvCxnSpPr>
          <p:spPr>
            <a:xfrm>
              <a:off x="6858000" y="3637157"/>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850566" y="454784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858000" y="54678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794311" y="28862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794311" y="38006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794311" y="47150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40551" y="29532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34975" y="38676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40551" y="47820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31004"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Oval 60"/>
            <p:cNvSpPr/>
            <p:nvPr/>
          </p:nvSpPr>
          <p:spPr>
            <a:xfrm>
              <a:off x="5531004" y="34104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Oval 61"/>
            <p:cNvSpPr/>
            <p:nvPr/>
          </p:nvSpPr>
          <p:spPr>
            <a:xfrm>
              <a:off x="5531004" y="431924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Oval 62"/>
            <p:cNvSpPr/>
            <p:nvPr/>
          </p:nvSpPr>
          <p:spPr>
            <a:xfrm>
              <a:off x="5531004" y="52392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Oval 63"/>
            <p:cNvSpPr/>
            <p:nvPr/>
          </p:nvSpPr>
          <p:spPr>
            <a:xfrm>
              <a:off x="5531004"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Arrow Connector 64"/>
            <p:cNvCxnSpPr/>
            <p:nvPr/>
          </p:nvCxnSpPr>
          <p:spPr>
            <a:xfrm>
              <a:off x="5965902" y="17934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65902" y="27078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65902" y="36576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65902" y="45534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65902" y="54678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729868"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748453" y="29532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55886" y="38620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48453" y="47820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902213"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902213" y="28862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902213" y="379508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902213" y="47150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073804" y="54678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073804" y="45534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73804" y="36576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83096" y="2707888"/>
              <a:ext cx="447908" cy="37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83096" y="1793488"/>
              <a:ext cx="44790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638906"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Oval 83"/>
            <p:cNvSpPr/>
            <p:nvPr/>
          </p:nvSpPr>
          <p:spPr>
            <a:xfrm>
              <a:off x="4638906"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4648198" y="342900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Oval 85"/>
            <p:cNvSpPr/>
            <p:nvPr/>
          </p:nvSpPr>
          <p:spPr>
            <a:xfrm>
              <a:off x="4648198" y="43248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4648198" y="5242932"/>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8" name="Straight Arrow Connector 87"/>
            <p:cNvCxnSpPr/>
            <p:nvPr/>
          </p:nvCxnSpPr>
          <p:spPr>
            <a:xfrm>
              <a:off x="4865647"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5" idx="0"/>
            </p:cNvCxnSpPr>
            <p:nvPr/>
          </p:nvCxnSpPr>
          <p:spPr>
            <a:xfrm>
              <a:off x="4865647" y="2936488"/>
              <a:ext cx="0" cy="492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a:off x="4865647" y="3886200"/>
              <a:ext cx="0" cy="4386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856355" y="47764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010115" y="47150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5010115" y="381924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5"/>
            </p:cNvCxnSpPr>
            <p:nvPr/>
          </p:nvCxnSpPr>
          <p:spPr>
            <a:xfrm>
              <a:off x="5010114" y="2869533"/>
              <a:ext cx="593871" cy="6078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019407"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181706" y="54864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181706" y="45534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181706" y="36576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181703" y="17934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181706" y="271904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46808"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3746808"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a:off x="3746805" y="342900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a:off x="3737513" y="4324816"/>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Oval 104"/>
            <p:cNvSpPr/>
            <p:nvPr/>
          </p:nvSpPr>
          <p:spPr>
            <a:xfrm>
              <a:off x="3746808" y="5242932"/>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6" name="Straight Arrow Connector 105"/>
            <p:cNvCxnSpPr/>
            <p:nvPr/>
          </p:nvCxnSpPr>
          <p:spPr>
            <a:xfrm>
              <a:off x="3954962" y="47764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0"/>
            </p:cNvCxnSpPr>
            <p:nvPr/>
          </p:nvCxnSpPr>
          <p:spPr>
            <a:xfrm flipH="1">
              <a:off x="3954963" y="3886200"/>
              <a:ext cx="3712" cy="4386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954962" y="29532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964257"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4118014"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118014" y="28862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4118017" y="38006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4118017" y="4709485"/>
              <a:ext cx="593870" cy="6004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280313" y="17934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280313" y="2722757"/>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289608" y="3672469"/>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280313" y="454784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280313" y="54864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845415"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1" name="Oval 120"/>
            <p:cNvSpPr/>
            <p:nvPr/>
          </p:nvSpPr>
          <p:spPr>
            <a:xfrm>
              <a:off x="2845415" y="248300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Oval 121"/>
            <p:cNvSpPr/>
            <p:nvPr/>
          </p:nvSpPr>
          <p:spPr>
            <a:xfrm>
              <a:off x="2845415" y="342900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3" name="Oval 122"/>
            <p:cNvSpPr/>
            <p:nvPr/>
          </p:nvSpPr>
          <p:spPr>
            <a:xfrm>
              <a:off x="2845415" y="43248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4" name="Oval 123"/>
            <p:cNvSpPr/>
            <p:nvPr/>
          </p:nvSpPr>
          <p:spPr>
            <a:xfrm flipH="1">
              <a:off x="2823113" y="523364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5" name="Straight Arrow Connector 124"/>
            <p:cNvCxnSpPr/>
            <p:nvPr/>
          </p:nvCxnSpPr>
          <p:spPr>
            <a:xfrm>
              <a:off x="2148464" y="202580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064723" y="202580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062864" y="29532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23" idx="0"/>
            </p:cNvCxnSpPr>
            <p:nvPr/>
          </p:nvCxnSpPr>
          <p:spPr>
            <a:xfrm>
              <a:off x="3062864" y="3886200"/>
              <a:ext cx="1" cy="4386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049855" y="47764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216624"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216624" y="28862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216624" y="381924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225919" y="47150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931015"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5" name="Oval 134"/>
            <p:cNvSpPr/>
            <p:nvPr/>
          </p:nvSpPr>
          <p:spPr>
            <a:xfrm>
              <a:off x="1931015" y="248300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6" name="Oval 135"/>
            <p:cNvSpPr/>
            <p:nvPr/>
          </p:nvSpPr>
          <p:spPr>
            <a:xfrm>
              <a:off x="1931015" y="342900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7" name="Oval 136"/>
            <p:cNvSpPr/>
            <p:nvPr/>
          </p:nvSpPr>
          <p:spPr>
            <a:xfrm>
              <a:off x="1931015" y="431924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8" name="Oval 137"/>
            <p:cNvSpPr/>
            <p:nvPr/>
          </p:nvSpPr>
          <p:spPr>
            <a:xfrm>
              <a:off x="1931015" y="52392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9" name="Straight Arrow Connector 138"/>
            <p:cNvCxnSpPr>
              <a:stCxn id="134" idx="6"/>
            </p:cNvCxnSpPr>
            <p:nvPr/>
          </p:nvCxnSpPr>
          <p:spPr>
            <a:xfrm>
              <a:off x="2365913" y="1793488"/>
              <a:ext cx="479501" cy="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365913" y="27078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6"/>
            </p:cNvCxnSpPr>
            <p:nvPr/>
          </p:nvCxnSpPr>
          <p:spPr>
            <a:xfrm>
              <a:off x="2365913" y="3657600"/>
              <a:ext cx="479501" cy="148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23" idx="2"/>
            </p:cNvCxnSpPr>
            <p:nvPr/>
          </p:nvCxnSpPr>
          <p:spPr>
            <a:xfrm>
              <a:off x="2365913" y="4547840"/>
              <a:ext cx="479502" cy="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365913" y="547710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5" idx="4"/>
            </p:cNvCxnSpPr>
            <p:nvPr/>
          </p:nvCxnSpPr>
          <p:spPr>
            <a:xfrm flipH="1">
              <a:off x="2148464" y="2940206"/>
              <a:ext cx="1" cy="4887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2148464" y="3886200"/>
              <a:ext cx="1" cy="433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2148464" y="47764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302223" y="1955133"/>
              <a:ext cx="606881"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302224" y="2886260"/>
              <a:ext cx="606881" cy="609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324526" y="379508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2302224" y="470948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42116" y="681020"/>
            <a:ext cx="8006794" cy="1477328"/>
          </a:xfrm>
          <a:prstGeom prst="rect">
            <a:avLst/>
          </a:prstGeom>
          <a:noFill/>
        </p:spPr>
        <p:txBody>
          <a:bodyPr wrap="square" rtlCol="0">
            <a:spAutoFit/>
          </a:bodyPr>
          <a:lstStyle/>
          <a:p>
            <a:r>
              <a:rPr lang="en-US" dirty="0">
                <a:solidFill>
                  <a:prstClr val="black"/>
                </a:solidFill>
                <a:latin typeface="Times New Roman" panose="02020603050405020304" pitchFamily="18" charset="0"/>
                <a:cs typeface="Times New Roman" panose="02020603050405020304" pitchFamily="18" charset="0"/>
              </a:rPr>
              <a:t>A global alignment may be viewed as a path through a directed </a:t>
            </a:r>
            <a:r>
              <a:rPr lang="en-US" i="1" dirty="0">
                <a:solidFill>
                  <a:prstClr val="black"/>
                </a:solidFill>
                <a:latin typeface="Times New Roman" panose="02020603050405020304" pitchFamily="18" charset="0"/>
                <a:cs typeface="Times New Roman" panose="02020603050405020304" pitchFamily="18" charset="0"/>
              </a:rPr>
              <a:t>path graph</a:t>
            </a:r>
            <a:r>
              <a:rPr lang="en-US" dirty="0">
                <a:solidFill>
                  <a:prstClr val="black"/>
                </a:solidFill>
                <a:latin typeface="Times New Roman" panose="02020603050405020304" pitchFamily="18" charset="0"/>
                <a:cs typeface="Times New Roman" panose="02020603050405020304" pitchFamily="18" charset="0"/>
              </a:rPr>
              <a:t> that begins at the upper left corner and ends at the lower right.  Diagonal steps correspond to substitutions, while horizontal or vertical steps correspond to </a:t>
            </a:r>
            <a:r>
              <a:rPr lang="en-US" dirty="0" err="1">
                <a:solidFill>
                  <a:prstClr val="black"/>
                </a:solidFill>
                <a:latin typeface="Times New Roman" panose="02020603050405020304" pitchFamily="18" charset="0"/>
                <a:cs typeface="Times New Roman" panose="02020603050405020304" pitchFamily="18" charset="0"/>
              </a:rPr>
              <a:t>indels</a:t>
            </a:r>
            <a:r>
              <a:rPr lang="en-US" dirty="0">
                <a:solidFill>
                  <a:prstClr val="black"/>
                </a:solidFill>
                <a:latin typeface="Times New Roman" panose="02020603050405020304" pitchFamily="18" charset="0"/>
                <a:cs typeface="Times New Roman" panose="02020603050405020304" pitchFamily="18" charset="0"/>
              </a:rPr>
              <a:t>.  Scores are associated with each edge, and the score of an alignment is the sum of the scores of the edges it traverses.  Each alignment corresponds to a unique path, and vice versa.</a:t>
            </a:r>
          </a:p>
        </p:txBody>
      </p:sp>
      <mc:AlternateContent xmlns:mc="http://schemas.openxmlformats.org/markup-compatibility/2006" xmlns:a14="http://schemas.microsoft.com/office/drawing/2010/main">
        <mc:Choice Requires="a14">
          <p:sp>
            <p:nvSpPr>
              <p:cNvPr id="8" name="TextBox 7"/>
              <p:cNvSpPr txBox="1"/>
              <p:nvPr/>
            </p:nvSpPr>
            <p:spPr>
              <a:xfrm>
                <a:off x="1358566" y="2832441"/>
                <a:ext cx="6125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a:rPr>
                            <m:t>𝑥</m:t>
                          </m:r>
                        </m:e>
                        <m:sub>
                          <m:r>
                            <a:rPr lang="en-US" sz="2800" i="1">
                              <a:solidFill>
                                <a:prstClr val="black"/>
                              </a:solidFill>
                              <a:latin typeface="Cambria Math"/>
                            </a:rPr>
                            <m:t>1</m:t>
                          </m:r>
                        </m:sub>
                      </m:sSub>
                    </m:oMath>
                  </m:oMathPara>
                </a14:m>
                <a:endParaRPr lang="en-US" sz="2800"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58566" y="2832441"/>
                <a:ext cx="612540"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58566" y="3640738"/>
                <a:ext cx="6208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a:rPr>
                            <m:t>𝑥</m:t>
                          </m:r>
                        </m:e>
                        <m:sub>
                          <m:r>
                            <a:rPr lang="en-US" sz="2800" i="1">
                              <a:solidFill>
                                <a:prstClr val="black"/>
                              </a:solidFill>
                              <a:latin typeface="Cambria Math"/>
                            </a:rPr>
                            <m:t>2</m:t>
                          </m:r>
                        </m:sub>
                      </m:sSub>
                    </m:oMath>
                  </m:oMathPara>
                </a14:m>
                <a:endParaRPr lang="en-US" sz="2800"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58566" y="3640738"/>
                <a:ext cx="620811"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475521" y="4450206"/>
                <a:ext cx="37863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a:rPr>
                        <m:t>⋮</m:t>
                      </m:r>
                    </m:oMath>
                  </m:oMathPara>
                </a14:m>
                <a:endParaRPr lang="en-US" sz="2800"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475521" y="4450206"/>
                <a:ext cx="37863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05699" y="5238602"/>
                <a:ext cx="7182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a:rPr>
                            <m:t>𝑥</m:t>
                          </m:r>
                        </m:e>
                        <m:sub>
                          <m:r>
                            <a:rPr lang="en-US" sz="2800" i="1">
                              <a:solidFill>
                                <a:prstClr val="black"/>
                              </a:solidFill>
                              <a:latin typeface="Cambria Math"/>
                            </a:rPr>
                            <m:t>𝑚</m:t>
                          </m:r>
                        </m:sub>
                      </m:sSub>
                    </m:oMath>
                  </m:oMathPara>
                </a14:m>
                <a:endParaRPr lang="en-US" sz="28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05699" y="5238602"/>
                <a:ext cx="718274"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71512" y="6013337"/>
                <a:ext cx="61478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a:rPr>
                            <m:t>𝑦</m:t>
                          </m:r>
                        </m:e>
                        <m:sub>
                          <m:r>
                            <a:rPr lang="en-US" sz="2800" i="1">
                              <a:solidFill>
                                <a:prstClr val="black"/>
                              </a:solidFill>
                              <a:latin typeface="Cambria Math"/>
                            </a:rPr>
                            <m:t>1</m:t>
                          </m:r>
                        </m:sub>
                      </m:sSub>
                    </m:oMath>
                  </m:oMathPara>
                </a14:m>
                <a:endParaRPr lang="en-US" sz="2800"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71512" y="6013337"/>
                <a:ext cx="614784"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58918" y="6019800"/>
                <a:ext cx="6230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a:rPr>
                            <m:t>𝑦</m:t>
                          </m:r>
                        </m:e>
                        <m:sub>
                          <m:r>
                            <a:rPr lang="en-US" sz="2800" i="1">
                              <a:solidFill>
                                <a:prstClr val="black"/>
                              </a:solidFill>
                              <a:latin typeface="Cambria Math"/>
                            </a:rPr>
                            <m:t>2</m:t>
                          </m:r>
                        </m:sub>
                      </m:sSub>
                    </m:oMath>
                  </m:oMathPara>
                </a14:m>
                <a:endParaRPr lang="en-US" sz="2800"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58918" y="6019800"/>
                <a:ext cx="623056"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58265" y="6019800"/>
                <a:ext cx="57419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a:rPr>
                        <m:t>⋯</m:t>
                      </m:r>
                    </m:oMath>
                  </m:oMathPara>
                </a14:m>
                <a:endParaRPr lang="en-US" sz="2800"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658265" y="6019800"/>
                <a:ext cx="574196"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85169" y="6019800"/>
                <a:ext cx="62453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a:rPr>
                            <m:t>𝑦</m:t>
                          </m:r>
                        </m:e>
                        <m:sub>
                          <m:r>
                            <a:rPr lang="en-US" sz="2800" i="1">
                              <a:solidFill>
                                <a:prstClr val="black"/>
                              </a:solidFill>
                              <a:latin typeface="Cambria Math"/>
                            </a:rPr>
                            <m:t>𝑛</m:t>
                          </m:r>
                        </m:sub>
                      </m:sSub>
                    </m:oMath>
                  </m:oMathPara>
                </a14:m>
                <a:endParaRPr lang="en-US" sz="2800"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185169" y="6019800"/>
                <a:ext cx="624530" cy="523220"/>
              </a:xfrm>
              <a:prstGeom prst="rect">
                <a:avLst/>
              </a:prstGeom>
              <a:blipFill rotWithShape="1">
                <a:blip r:embed="rId9"/>
                <a:stretch>
                  <a:fillRect/>
                </a:stretch>
              </a:blipFill>
            </p:spPr>
            <p:txBody>
              <a:bodyPr/>
              <a:lstStyle/>
              <a:p>
                <a:r>
                  <a:rPr lang="en-US">
                    <a:noFill/>
                  </a:rPr>
                  <a:t> </a:t>
                </a:r>
              </a:p>
            </p:txBody>
          </p:sp>
        </mc:Fallback>
      </mc:AlternateContent>
      <p:sp>
        <p:nvSpPr>
          <p:cNvPr id="16" name="TextBox 15"/>
          <p:cNvSpPr txBox="1"/>
          <p:nvPr/>
        </p:nvSpPr>
        <p:spPr>
          <a:xfrm>
            <a:off x="593284" y="2265068"/>
            <a:ext cx="782009" cy="461665"/>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Start</a:t>
            </a:r>
          </a:p>
        </p:txBody>
      </p:sp>
      <p:cxnSp>
        <p:nvCxnSpPr>
          <p:cNvPr id="18" name="Straight Arrow Connector 17"/>
          <p:cNvCxnSpPr>
            <a:stCxn id="16" idx="3"/>
          </p:cNvCxnSpPr>
          <p:nvPr/>
        </p:nvCxnSpPr>
        <p:spPr>
          <a:xfrm>
            <a:off x="1375293" y="2495901"/>
            <a:ext cx="792339" cy="20181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96200" y="5301863"/>
            <a:ext cx="679994" cy="461665"/>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End</a:t>
            </a:r>
          </a:p>
        </p:txBody>
      </p:sp>
      <p:cxnSp>
        <p:nvCxnSpPr>
          <p:cNvPr id="29" name="Straight Arrow Connector 28"/>
          <p:cNvCxnSpPr>
            <a:stCxn id="27" idx="1"/>
          </p:cNvCxnSpPr>
          <p:nvPr/>
        </p:nvCxnSpPr>
        <p:spPr>
          <a:xfrm flipH="1">
            <a:off x="6895652" y="5532696"/>
            <a:ext cx="800548" cy="38352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390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37"/>
            <a:ext cx="8229600" cy="471047"/>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DNA Substitution Scores</a:t>
            </a:r>
          </a:p>
        </p:txBody>
      </p:sp>
      <p:grpSp>
        <p:nvGrpSpPr>
          <p:cNvPr id="37" name="Group 36"/>
          <p:cNvGrpSpPr/>
          <p:nvPr/>
        </p:nvGrpSpPr>
        <p:grpSpPr>
          <a:xfrm>
            <a:off x="3960068" y="690357"/>
            <a:ext cx="4989260" cy="5139878"/>
            <a:chOff x="3886094" y="1166326"/>
            <a:chExt cx="4989260" cy="5139878"/>
          </a:xfrm>
        </p:grpSpPr>
        <p:sp>
          <p:nvSpPr>
            <p:cNvPr id="3" name="TextBox 2"/>
            <p:cNvSpPr txBox="1"/>
            <p:nvPr/>
          </p:nvSpPr>
          <p:spPr>
            <a:xfrm>
              <a:off x="4036254" y="1904999"/>
              <a:ext cx="523433" cy="440120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 0</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2</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5</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 10</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15</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 20</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25 30</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35 40</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45 50 60 70 80 90 100 110 120 </a:t>
              </a:r>
            </a:p>
          </p:txBody>
        </p:sp>
        <p:sp>
          <p:nvSpPr>
            <p:cNvPr id="4" name="TextBox 3"/>
            <p:cNvSpPr txBox="1"/>
            <p:nvPr/>
          </p:nvSpPr>
          <p:spPr>
            <a:xfrm>
              <a:off x="4800600" y="1904991"/>
              <a:ext cx="617033" cy="440120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100.0</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99.0 98.0 95.2 90.6 86.4 82.4 78.7 75.3 72.0</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69.0</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66.2</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63.5</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58.7</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54.5</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50.8</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47.6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44.8</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42.3</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40.1</a:t>
              </a:r>
            </a:p>
          </p:txBody>
        </p:sp>
        <p:sp>
          <p:nvSpPr>
            <p:cNvPr id="5" name="TextBox 4"/>
            <p:cNvSpPr txBox="1"/>
            <p:nvPr/>
          </p:nvSpPr>
          <p:spPr>
            <a:xfrm>
              <a:off x="5715000" y="1904995"/>
              <a:ext cx="533400" cy="44012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2.00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1.99 1.97 1.93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1.86 1.79 1.72 1.66 1.59 1.53 1.46 1.40 1.34 1.23 1.12 1.02 0.93 0.84 0.76 0.68</a:t>
              </a:r>
            </a:p>
          </p:txBody>
        </p:sp>
        <mc:AlternateContent xmlns:mc="http://schemas.openxmlformats.org/markup-compatibility/2006" xmlns:a14="http://schemas.microsoft.com/office/drawing/2010/main">
          <mc:Choice Requires="a14">
            <p:sp>
              <p:nvSpPr>
                <p:cNvPr id="6" name="TextBox 5"/>
                <p:cNvSpPr txBox="1"/>
                <p:nvPr/>
              </p:nvSpPr>
              <p:spPr>
                <a:xfrm>
                  <a:off x="6477000" y="1904992"/>
                  <a:ext cx="609599" cy="44012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a:t>
                  </a:r>
                  <a14:m>
                    <m:oMath xmlns:m="http://schemas.openxmlformats.org/officeDocument/2006/math">
                      <m:r>
                        <a:rPr kumimoji="0" lang="en-US" sz="1400" b="1" i="1" u="none" strike="noStrike" kern="0" cap="none" spc="0" normalizeH="0" baseline="0" noProof="0">
                          <a:ln>
                            <a:noFill/>
                          </a:ln>
                          <a:solidFill>
                            <a:prstClr val="black"/>
                          </a:solidFill>
                          <a:effectLst/>
                          <a:uLnTx/>
                          <a:uFillTx/>
                          <a:latin typeface="Cambria Math"/>
                          <a:ea typeface="Cambria Math"/>
                        </a:rPr>
                        <m:t>∞</m:t>
                      </m:r>
                    </m:oMath>
                  </a14:m>
                  <a:endParaRPr kumimoji="0" lang="en-US" sz="1400" b="1" i="0" u="none" strike="noStrike" kern="0" cap="none" spc="0" normalizeH="0" baseline="0" noProof="0" dirty="0">
                    <a:ln>
                      <a:noFill/>
                    </a:ln>
                    <a:solidFill>
                      <a:prstClr val="black"/>
                    </a:solidFill>
                    <a:effectLst/>
                    <a:uLnTx/>
                    <a:uFillTx/>
                    <a:ea typeface="Cambria Math"/>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-6.24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-5.25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-3.95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-3.00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-2.46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-2.09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-1.82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-1.60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-1.42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-1.27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-1.15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-1.04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-0.86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-0.72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-0.61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-0.52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-0.44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-0.38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-0.33</a:t>
                  </a:r>
                </a:p>
              </p:txBody>
            </p:sp>
          </mc:Choice>
          <mc:Fallback xmlns="">
            <p:sp>
              <p:nvSpPr>
                <p:cNvPr id="6" name="TextBox 5"/>
                <p:cNvSpPr txBox="1">
                  <a:spLocks noRot="1" noChangeAspect="1" noMove="1" noResize="1" noEditPoints="1" noAdjustHandles="1" noChangeArrowheads="1" noChangeShapeType="1" noTextEdit="1"/>
                </p:cNvSpPr>
                <p:nvPr/>
              </p:nvSpPr>
              <p:spPr>
                <a:xfrm>
                  <a:off x="6477000" y="1904992"/>
                  <a:ext cx="609599" cy="4401205"/>
                </a:xfrm>
                <a:prstGeom prst="rect">
                  <a:avLst/>
                </a:prstGeom>
                <a:blipFill rotWithShape="1">
                  <a:blip r:embed="rId2"/>
                  <a:stretch>
                    <a:fillRect t="-139" b="-416"/>
                  </a:stretch>
                </a:blipFill>
              </p:spPr>
              <p:txBody>
                <a:bodyPr/>
                <a:lstStyle/>
                <a:p>
                  <a:r>
                    <a:rPr lang="en-US">
                      <a:noFill/>
                    </a:rPr>
                    <a:t> </a:t>
                  </a:r>
                </a:p>
              </p:txBody>
            </p:sp>
          </mc:Fallback>
        </mc:AlternateContent>
        <p:sp>
          <p:nvSpPr>
            <p:cNvPr id="7" name="TextBox 6"/>
            <p:cNvSpPr txBox="1"/>
            <p:nvPr/>
          </p:nvSpPr>
          <p:spPr>
            <a:xfrm>
              <a:off x="7391400" y="1904999"/>
              <a:ext cx="533399" cy="44012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0.32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0.38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0.49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0.62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0.73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0.82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0.91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0.99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1.07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1.15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1.22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1.29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1.43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1.56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1.68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1.90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2.01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2.10 </a:t>
              </a:r>
            </a:p>
          </p:txBody>
        </p:sp>
        <p:sp>
          <p:nvSpPr>
            <p:cNvPr id="8" name="TextBox 7"/>
            <p:cNvSpPr txBox="1"/>
            <p:nvPr/>
          </p:nvSpPr>
          <p:spPr>
            <a:xfrm>
              <a:off x="8229600" y="1904990"/>
              <a:ext cx="506870" cy="44012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2.00</a:t>
              </a:r>
              <a:endParaRPr kumimoji="0" lang="en-US"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1.90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1.83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1.64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1.40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1.21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1.05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0.92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0.70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0.62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0.54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0.47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0.37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0.28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0.22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0.17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0.13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0.08</a:t>
              </a:r>
            </a:p>
          </p:txBody>
        </p:sp>
        <p:sp>
          <p:nvSpPr>
            <p:cNvPr id="9" name="TextBox 8"/>
            <p:cNvSpPr txBox="1"/>
            <p:nvPr/>
          </p:nvSpPr>
          <p:spPr>
            <a:xfrm>
              <a:off x="3886094" y="1274048"/>
              <a:ext cx="823752"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PAM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Distance</a:t>
              </a:r>
            </a:p>
          </p:txBody>
        </p:sp>
        <p:sp>
          <p:nvSpPr>
            <p:cNvPr id="10" name="TextBox 9"/>
            <p:cNvSpPr txBox="1"/>
            <p:nvPr/>
          </p:nvSpPr>
          <p:spPr>
            <a:xfrm>
              <a:off x="4624880" y="1274057"/>
              <a:ext cx="968470"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Percent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Conserved</a:t>
              </a:r>
            </a:p>
          </p:txBody>
        </p:sp>
        <p:sp>
          <p:nvSpPr>
            <p:cNvPr id="11" name="TextBox 10"/>
            <p:cNvSpPr txBox="1"/>
            <p:nvPr/>
          </p:nvSpPr>
          <p:spPr>
            <a:xfrm>
              <a:off x="5651738" y="1166335"/>
              <a:ext cx="65992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Match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Score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(bits)</a:t>
              </a:r>
            </a:p>
          </p:txBody>
        </p:sp>
        <p:sp>
          <p:nvSpPr>
            <p:cNvPr id="12" name="TextBox 11"/>
            <p:cNvSpPr txBox="1"/>
            <p:nvPr/>
          </p:nvSpPr>
          <p:spPr>
            <a:xfrm>
              <a:off x="6320390" y="1166335"/>
              <a:ext cx="922817"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Mismatch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Score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(bits)</a:t>
              </a:r>
            </a:p>
          </p:txBody>
        </p:sp>
        <p:sp>
          <p:nvSpPr>
            <p:cNvPr id="13" name="TextBox 12"/>
            <p:cNvSpPr txBox="1"/>
            <p:nvPr/>
          </p:nvSpPr>
          <p:spPr>
            <a:xfrm>
              <a:off x="7233881" y="1166326"/>
              <a:ext cx="848437"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Absolute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Score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Ratio</a:t>
              </a:r>
            </a:p>
          </p:txBody>
        </p:sp>
        <p:sp>
          <p:nvSpPr>
            <p:cNvPr id="14" name="TextBox 13"/>
            <p:cNvSpPr txBox="1"/>
            <p:nvPr/>
          </p:nvSpPr>
          <p:spPr>
            <a:xfrm>
              <a:off x="8090716" y="1166335"/>
              <a:ext cx="784638"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Relative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Entropy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(bits)</a:t>
              </a:r>
            </a:p>
          </p:txBody>
        </p:sp>
        <p:cxnSp>
          <p:nvCxnSpPr>
            <p:cNvPr id="28" name="Straight Connector 27"/>
            <p:cNvCxnSpPr/>
            <p:nvPr/>
          </p:nvCxnSpPr>
          <p:spPr>
            <a:xfrm>
              <a:off x="3909779" y="1914484"/>
              <a:ext cx="4954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09779" y="6248400"/>
              <a:ext cx="4954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20930" y="3657600"/>
              <a:ext cx="495442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09779" y="4495800"/>
              <a:ext cx="495442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20930" y="5367454"/>
              <a:ext cx="495442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20930" y="2806390"/>
              <a:ext cx="495442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261123" y="690357"/>
            <a:ext cx="3294731"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One may extend the PAM model to DNA sequences.  Assuming uniform nucleotide frequencies and uniform substitution rates one may derive the PAM scores shown here.</a:t>
            </a:r>
          </a:p>
        </p:txBody>
      </p:sp>
      <p:sp>
        <p:nvSpPr>
          <p:cNvPr id="39" name="TextBox 38"/>
          <p:cNvSpPr txBox="1"/>
          <p:nvPr/>
        </p:nvSpPr>
        <p:spPr>
          <a:xfrm>
            <a:off x="261123" y="2514635"/>
            <a:ext cx="3341649" cy="34163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  </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One may assume an alternative substitution model in which transitions (</a:t>
            </a:r>
            <a:r>
              <a:rPr kumimoji="0" lang="en-US" sz="18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A </a:t>
            </a:r>
            <a:r>
              <a:rPr kumimoji="0" lang="en-US" sz="14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G </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and </a:t>
            </a:r>
            <a:r>
              <a:rPr kumimoji="0" lang="en-US" sz="18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C </a:t>
            </a:r>
            <a:r>
              <a:rPr kumimoji="0" lang="en-US" sz="16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are more likely than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transversions</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This implies mismatch scores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that depend upon whether the mismatch is a transition or a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transversion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It also implies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ungapped</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relative entropies that differ from those shown here.  The next slide assume such an alternative model.</a:t>
            </a:r>
          </a:p>
        </p:txBody>
      </p:sp>
      <p:sp>
        <p:nvSpPr>
          <p:cNvPr id="40" name="TextBox 39"/>
          <p:cNvSpPr txBox="1"/>
          <p:nvPr/>
        </p:nvSpPr>
        <p:spPr>
          <a:xfrm>
            <a:off x="1082503" y="6057667"/>
            <a:ext cx="697899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States, D.J., Gish, W. &amp; Altschul, S.F.</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(1991) “Improved sensitivity of nucleic acid database searches using application-specific scoring matrices.” </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Methods</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3</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:66-70.</a:t>
            </a:r>
          </a:p>
        </p:txBody>
      </p:sp>
    </p:spTree>
    <p:extLst>
      <p:ext uri="{BB962C8B-B14F-4D97-AF65-F5344CB8AC3E}">
        <p14:creationId xmlns:p14="http://schemas.microsoft.com/office/powerpoint/2010/main" val="3971170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40020"/>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Protein Comparison </a:t>
            </a:r>
            <a:r>
              <a:rPr lang="en-US" sz="3200" dirty="0" err="1">
                <a:solidFill>
                  <a:srgbClr val="002060"/>
                </a:solidFill>
                <a:latin typeface="Times New Roman" panose="02020603050405020304" pitchFamily="18" charset="0"/>
                <a:cs typeface="Times New Roman" panose="02020603050405020304" pitchFamily="18" charset="0"/>
              </a:rPr>
              <a:t>vrs</a:t>
            </a:r>
            <a:r>
              <a:rPr lang="en-US" sz="3200" dirty="0">
                <a:solidFill>
                  <a:srgbClr val="002060"/>
                </a:solidFill>
                <a:latin typeface="Times New Roman" panose="02020603050405020304" pitchFamily="18" charset="0"/>
                <a:cs typeface="Times New Roman" panose="02020603050405020304" pitchFamily="18" charset="0"/>
              </a:rPr>
              <a:t>. DNA Comparison</a:t>
            </a:r>
          </a:p>
        </p:txBody>
      </p:sp>
      <p:sp>
        <p:nvSpPr>
          <p:cNvPr id="8" name="TextBox 7"/>
          <p:cNvSpPr txBox="1"/>
          <p:nvPr/>
        </p:nvSpPr>
        <p:spPr>
          <a:xfrm>
            <a:off x="1333500" y="563599"/>
            <a:ext cx="6477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For protein-coding DNA sequences, is it better to compare the DNA sequences directly, or their encoded proteins?</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64" name="Group 63"/>
          <p:cNvGrpSpPr/>
          <p:nvPr/>
        </p:nvGrpSpPr>
        <p:grpSpPr>
          <a:xfrm>
            <a:off x="184096" y="1764396"/>
            <a:ext cx="5856247" cy="4276369"/>
            <a:chOff x="1104900" y="2156936"/>
            <a:chExt cx="5665747" cy="4284564"/>
          </a:xfrm>
        </p:grpSpPr>
        <p:sp>
          <p:nvSpPr>
            <p:cNvPr id="3" name="TextBox 2"/>
            <p:cNvSpPr txBox="1"/>
            <p:nvPr/>
          </p:nvSpPr>
          <p:spPr>
            <a:xfrm>
              <a:off x="1104900" y="2163406"/>
              <a:ext cx="9144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Protein PAM  distance</a:t>
              </a:r>
            </a:p>
          </p:txBody>
        </p:sp>
        <p:sp>
          <p:nvSpPr>
            <p:cNvPr id="4" name="TextBox 3"/>
            <p:cNvSpPr txBox="1"/>
            <p:nvPr/>
          </p:nvSpPr>
          <p:spPr>
            <a:xfrm>
              <a:off x="3390900" y="2163741"/>
              <a:ext cx="8382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DNA PAM  distance</a:t>
              </a:r>
            </a:p>
          </p:txBody>
        </p:sp>
        <p:sp>
          <p:nvSpPr>
            <p:cNvPr id="5" name="TextBox 4"/>
            <p:cNvSpPr txBox="1"/>
            <p:nvPr/>
          </p:nvSpPr>
          <p:spPr>
            <a:xfrm>
              <a:off x="2201439" y="2163405"/>
              <a:ext cx="107237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Information per residue (bits)</a:t>
              </a:r>
            </a:p>
          </p:txBody>
        </p:sp>
        <p:sp>
          <p:nvSpPr>
            <p:cNvPr id="6" name="TextBox 5"/>
            <p:cNvSpPr txBox="1"/>
            <p:nvPr/>
          </p:nvSpPr>
          <p:spPr>
            <a:xfrm>
              <a:off x="4419600" y="2156936"/>
              <a:ext cx="1143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Information per codon (bits)</a:t>
              </a:r>
            </a:p>
          </p:txBody>
        </p:sp>
        <p:sp>
          <p:nvSpPr>
            <p:cNvPr id="7" name="TextBox 6"/>
            <p:cNvSpPr txBox="1"/>
            <p:nvPr/>
          </p:nvSpPr>
          <p:spPr>
            <a:xfrm>
              <a:off x="5649953" y="2264658"/>
              <a:ext cx="11206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Information ratio</a:t>
              </a:r>
            </a:p>
          </p:txBody>
        </p:sp>
        <p:sp>
          <p:nvSpPr>
            <p:cNvPr id="9" name="TextBox 8"/>
            <p:cNvSpPr txBox="1"/>
            <p:nvPr/>
          </p:nvSpPr>
          <p:spPr>
            <a:xfrm>
              <a:off x="1308897" y="2895600"/>
              <a:ext cx="506406" cy="35394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0 10 20 30 40 50 60 70 80 90 100 110 120 130 140 150</a:t>
              </a:r>
            </a:p>
          </p:txBody>
        </p:sp>
        <p:sp>
          <p:nvSpPr>
            <p:cNvPr id="27" name="TextBox 26"/>
            <p:cNvSpPr txBox="1"/>
            <p:nvPr/>
          </p:nvSpPr>
          <p:spPr>
            <a:xfrm>
              <a:off x="2470926" y="2895600"/>
              <a:ext cx="5334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4.17 3.43 2.95 2.57 2.26 2.00 1.79 1.60 1.44 1.30 1.18 1.08 0.98 0.90 0.82 0.76</a:t>
              </a:r>
            </a:p>
          </p:txBody>
        </p:sp>
        <p:sp>
          <p:nvSpPr>
            <p:cNvPr id="28" name="TextBox 27"/>
            <p:cNvSpPr txBox="1"/>
            <p:nvPr/>
          </p:nvSpPr>
          <p:spPr>
            <a:xfrm>
              <a:off x="3581400" y="2895600"/>
              <a:ext cx="457200" cy="35394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0  8 16 24 32 40 48 56 64 72 80 88 96 104 112 120</a:t>
              </a:r>
            </a:p>
          </p:txBody>
        </p:sp>
        <p:sp>
          <p:nvSpPr>
            <p:cNvPr id="29" name="TextBox 28"/>
            <p:cNvSpPr txBox="1"/>
            <p:nvPr/>
          </p:nvSpPr>
          <p:spPr>
            <a:xfrm>
              <a:off x="4724400" y="2895600"/>
              <a:ext cx="5334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6.00 4.53 3.63 2.95 2.43 2.02 1.69 1.42 1.19 1.01 0.86 0.73 0.62 0.53 0.46 0.39</a:t>
              </a:r>
            </a:p>
          </p:txBody>
        </p:sp>
        <p:sp>
          <p:nvSpPr>
            <p:cNvPr id="30" name="TextBox 29"/>
            <p:cNvSpPr txBox="1"/>
            <p:nvPr/>
          </p:nvSpPr>
          <p:spPr>
            <a:xfrm>
              <a:off x="5943600" y="2902070"/>
              <a:ext cx="5334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1.44 1.32 1.23 1.15 1.08 1.01 0.94 0.89 0.83 0.78 0.73 0.68 0.63 0.59 0.56 0.51</a:t>
              </a:r>
            </a:p>
          </p:txBody>
        </p:sp>
        <p:cxnSp>
          <p:nvCxnSpPr>
            <p:cNvPr id="32" name="Straight Connector 31"/>
            <p:cNvCxnSpPr/>
            <p:nvPr/>
          </p:nvCxnSpPr>
          <p:spPr>
            <a:xfrm>
              <a:off x="1152757" y="5516136"/>
              <a:ext cx="555284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52757" y="4665315"/>
              <a:ext cx="555284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52757" y="3810000"/>
              <a:ext cx="555284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52757" y="2932632"/>
              <a:ext cx="5552843"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52757" y="6371063"/>
              <a:ext cx="5552843"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190500" y="1271485"/>
            <a:ext cx="876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often said that protein comparisons are more sensitive, but this needs qualification.</a:t>
            </a:r>
          </a:p>
        </p:txBody>
      </p:sp>
      <p:sp>
        <p:nvSpPr>
          <p:cNvPr id="66" name="TextBox 65"/>
          <p:cNvSpPr txBox="1"/>
          <p:nvPr/>
        </p:nvSpPr>
        <p:spPr>
          <a:xfrm>
            <a:off x="6172200" y="1756384"/>
            <a:ext cx="2743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a:ea typeface="+mn-ea"/>
                <a:cs typeface="+mn-cs"/>
              </a:rPr>
              <a:t>  </a:t>
            </a:r>
            <a:r>
              <a:rPr kumimoji="0" 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DNA sequences contain all the amino acid information, so how can comparing their encoded proteins be more sensitive? </a:t>
            </a:r>
          </a:p>
        </p:txBody>
      </p:sp>
      <p:sp>
        <p:nvSpPr>
          <p:cNvPr id="67" name="TextBox 66"/>
          <p:cNvSpPr txBox="1"/>
          <p:nvPr/>
        </p:nvSpPr>
        <p:spPr>
          <a:xfrm>
            <a:off x="6172200" y="3094627"/>
            <a:ext cx="28194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DNA sequences are compared directly, they are usually compare base-to-base,  ignoring the genetic code.  It is here that information is lost.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Even then, protein comparison is more sensitive only at greater than 50 PAMs.  However, by 150 PAMS, where many protein relationships are easily found, naïve DNA comparison misses half the available information.</a:t>
            </a:r>
          </a:p>
        </p:txBody>
      </p:sp>
      <p:sp>
        <p:nvSpPr>
          <p:cNvPr id="68" name="TextBox 67"/>
          <p:cNvSpPr txBox="1"/>
          <p:nvPr/>
        </p:nvSpPr>
        <p:spPr>
          <a:xfrm>
            <a:off x="2730959" y="6248400"/>
            <a:ext cx="36820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States, D.J. </a:t>
            </a:r>
            <a:r>
              <a:rPr kumimoji="0" lang="en-US" sz="16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et al. </a:t>
            </a:r>
            <a:r>
              <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(1991) </a:t>
            </a:r>
            <a:r>
              <a:rPr kumimoji="0" lang="en-US" sz="16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Methods</a:t>
            </a:r>
            <a:r>
              <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a:t>
            </a:r>
            <a:r>
              <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:66-70.</a:t>
            </a:r>
          </a:p>
        </p:txBody>
      </p:sp>
    </p:spTree>
    <p:extLst>
      <p:ext uri="{BB962C8B-B14F-4D97-AF65-F5344CB8AC3E}">
        <p14:creationId xmlns:p14="http://schemas.microsoft.com/office/powerpoint/2010/main" val="2752424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47214"/>
            <a:ext cx="660469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Beyond Pairwise Substitution Matrices</a:t>
            </a:r>
          </a:p>
        </p:txBody>
      </p:sp>
      <p:grpSp>
        <p:nvGrpSpPr>
          <p:cNvPr id="17" name="Group 16"/>
          <p:cNvGrpSpPr/>
          <p:nvPr/>
        </p:nvGrpSpPr>
        <p:grpSpPr>
          <a:xfrm>
            <a:off x="457200" y="1447800"/>
            <a:ext cx="7959180" cy="1858237"/>
            <a:chOff x="457200" y="1143000"/>
            <a:chExt cx="7959180" cy="1858237"/>
          </a:xfrm>
        </p:grpSpPr>
        <p:sp>
          <p:nvSpPr>
            <p:cNvPr id="3" name="TextBox 2"/>
            <p:cNvSpPr txBox="1"/>
            <p:nvPr/>
          </p:nvSpPr>
          <p:spPr>
            <a:xfrm>
              <a:off x="457200" y="1143000"/>
              <a:ext cx="7883890" cy="3847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sng"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Position-Specific Score Matrices (PSSMs);  Hidden Markov Models (HHMs)</a:t>
              </a:r>
            </a:p>
          </p:txBody>
        </p:sp>
        <p:sp>
          <p:nvSpPr>
            <p:cNvPr id="4" name="TextBox 3"/>
            <p:cNvSpPr txBox="1"/>
            <p:nvPr/>
          </p:nvSpPr>
          <p:spPr>
            <a:xfrm>
              <a:off x="838200" y="1527721"/>
              <a:ext cx="345479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Derived from multiple alignments</a:t>
              </a:r>
            </a:p>
          </p:txBody>
        </p:sp>
        <p:sp>
          <p:nvSpPr>
            <p:cNvPr id="7" name="TextBox 6"/>
            <p:cNvSpPr txBox="1"/>
            <p:nvPr/>
          </p:nvSpPr>
          <p:spPr>
            <a:xfrm>
              <a:off x="1219200" y="1895147"/>
              <a:ext cx="13260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PSI-BLAST</a:t>
              </a:r>
            </a:p>
          </p:txBody>
        </p:sp>
        <p:sp>
          <p:nvSpPr>
            <p:cNvPr id="9" name="TextBox 8"/>
            <p:cNvSpPr txBox="1"/>
            <p:nvPr/>
          </p:nvSpPr>
          <p:spPr>
            <a:xfrm>
              <a:off x="1219200" y="2264479"/>
              <a:ext cx="105670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HMMER</a:t>
              </a:r>
            </a:p>
          </p:txBody>
        </p:sp>
        <p:sp>
          <p:nvSpPr>
            <p:cNvPr id="10" name="TextBox 9"/>
            <p:cNvSpPr txBox="1"/>
            <p:nvPr/>
          </p:nvSpPr>
          <p:spPr>
            <a:xfrm>
              <a:off x="1219200" y="2631905"/>
              <a:ext cx="6848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SAM</a:t>
              </a:r>
            </a:p>
          </p:txBody>
        </p:sp>
        <p:sp>
          <p:nvSpPr>
            <p:cNvPr id="11" name="TextBox 10"/>
            <p:cNvSpPr txBox="1"/>
            <p:nvPr/>
          </p:nvSpPr>
          <p:spPr>
            <a:xfrm>
              <a:off x="3200400" y="2282279"/>
              <a:ext cx="398327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Eddy, S.R.</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(1998) </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Bioinformatics </a:t>
              </a:r>
              <a:r>
                <a:rPr kumimoji="0" lang="en-US" sz="1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14</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:755-763.</a:t>
              </a:r>
            </a:p>
          </p:txBody>
        </p:sp>
        <p:sp>
          <p:nvSpPr>
            <p:cNvPr id="12" name="TextBox 11"/>
            <p:cNvSpPr txBox="1"/>
            <p:nvPr/>
          </p:nvSpPr>
          <p:spPr>
            <a:xfrm>
              <a:off x="3200400" y="1911489"/>
              <a:ext cx="521598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Altschul, S.F. </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et al. </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(1997) </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Nucleic Acids Res. </a:t>
              </a:r>
              <a:r>
                <a:rPr kumimoji="0" lang="en-US" sz="1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25</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:3389-3402. </a:t>
              </a:r>
            </a:p>
          </p:txBody>
        </p:sp>
        <p:sp>
          <p:nvSpPr>
            <p:cNvPr id="13" name="Rectangle 12"/>
            <p:cNvSpPr/>
            <p:nvPr/>
          </p:nvSpPr>
          <p:spPr>
            <a:xfrm>
              <a:off x="3200400" y="2647294"/>
              <a:ext cx="4523995"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Karplus</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K.</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et al. </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(1998) </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Bioinformatics </a:t>
              </a:r>
              <a:r>
                <a:rPr kumimoji="0" lang="en-US" sz="1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14</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:846-856.</a:t>
              </a:r>
            </a:p>
          </p:txBody>
        </p:sp>
      </p:grpSp>
      <p:grpSp>
        <p:nvGrpSpPr>
          <p:cNvPr id="16" name="Group 15"/>
          <p:cNvGrpSpPr/>
          <p:nvPr/>
        </p:nvGrpSpPr>
        <p:grpSpPr>
          <a:xfrm>
            <a:off x="457200" y="4191000"/>
            <a:ext cx="6779921" cy="1120526"/>
            <a:chOff x="457200" y="3352800"/>
            <a:chExt cx="6779921" cy="1120526"/>
          </a:xfrm>
        </p:grpSpPr>
        <p:sp>
          <p:nvSpPr>
            <p:cNvPr id="5" name="TextBox 4"/>
            <p:cNvSpPr txBox="1"/>
            <p:nvPr/>
          </p:nvSpPr>
          <p:spPr>
            <a:xfrm>
              <a:off x="457200" y="3352800"/>
              <a:ext cx="6484852" cy="3847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sng"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Scores for correlations between positions;  Threading algorithms</a:t>
              </a:r>
            </a:p>
          </p:txBody>
        </p:sp>
        <p:sp>
          <p:nvSpPr>
            <p:cNvPr id="6" name="TextBox 5"/>
            <p:cNvSpPr txBox="1"/>
            <p:nvPr/>
          </p:nvSpPr>
          <p:spPr>
            <a:xfrm>
              <a:off x="838200" y="3739902"/>
              <a:ext cx="636841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Derived from three-dimensional structures or multiple alignments</a:t>
              </a:r>
            </a:p>
          </p:txBody>
        </p:sp>
        <p:sp>
          <p:nvSpPr>
            <p:cNvPr id="14" name="TextBox 13"/>
            <p:cNvSpPr txBox="1"/>
            <p:nvPr/>
          </p:nvSpPr>
          <p:spPr>
            <a:xfrm>
              <a:off x="1219200" y="4103994"/>
              <a:ext cx="7576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VAST</a:t>
              </a:r>
            </a:p>
          </p:txBody>
        </p:sp>
        <p:sp>
          <p:nvSpPr>
            <p:cNvPr id="15" name="TextBox 14"/>
            <p:cNvSpPr txBox="1"/>
            <p:nvPr/>
          </p:nvSpPr>
          <p:spPr>
            <a:xfrm>
              <a:off x="3204029" y="4117956"/>
              <a:ext cx="403309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Gibrat</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J.F. </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et al. </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(1997) </a:t>
              </a:r>
              <a:r>
                <a:rPr kumimoji="0" lang="en-US" sz="1600" b="0"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Biophys</a:t>
              </a:r>
              <a:r>
                <a:rPr kumimoji="0" lang="en-US" sz="1600" b="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J. </a:t>
              </a:r>
              <a:r>
                <a:rPr kumimoji="0" lang="en-US" sz="1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72</a:t>
              </a:r>
              <a:r>
                <a:rPr kumimoji="0" lang="en-US" sz="16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:MP298.</a:t>
              </a:r>
            </a:p>
          </p:txBody>
        </p:sp>
      </p:grpSp>
    </p:spTree>
    <p:extLst>
      <p:ext uri="{BB962C8B-B14F-4D97-AF65-F5344CB8AC3E}">
        <p14:creationId xmlns:p14="http://schemas.microsoft.com/office/powerpoint/2010/main" val="182249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658" y="152401"/>
            <a:ext cx="7772400" cy="609600"/>
          </a:xfrm>
        </p:spPr>
        <p:txBody>
          <a:bodyPr>
            <a:normAutofit/>
          </a:bodyPr>
          <a:lstStyle/>
          <a:p>
            <a:r>
              <a:rPr lang="en-US" sz="3200" dirty="0" err="1">
                <a:solidFill>
                  <a:schemeClr val="tx2"/>
                </a:solidFill>
                <a:latin typeface="Times New Roman" panose="02020603050405020304" pitchFamily="18" charset="0"/>
                <a:cs typeface="Times New Roman" panose="02020603050405020304" pitchFamily="18" charset="0"/>
              </a:rPr>
              <a:t>Ungapped</a:t>
            </a:r>
            <a:r>
              <a:rPr lang="en-US" sz="3200" dirty="0">
                <a:solidFill>
                  <a:schemeClr val="tx2"/>
                </a:solidFill>
                <a:latin typeface="Times New Roman" panose="02020603050405020304" pitchFamily="18" charset="0"/>
                <a:cs typeface="Times New Roman" panose="02020603050405020304" pitchFamily="18" charset="0"/>
              </a:rPr>
              <a:t> Local Alignments</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13316" y="953130"/>
            <a:ext cx="7922942" cy="1676400"/>
          </a:xfrm>
        </p:spPr>
        <p:txBody>
          <a:bodyPr>
            <a:normAutofit fontScale="70000" lnSpcReduction="20000"/>
          </a:bodyPr>
          <a:lstStyle/>
          <a:p>
            <a:pPr algn="l"/>
            <a:r>
              <a:rPr lang="en-US" sz="3600" dirty="0">
                <a:solidFill>
                  <a:schemeClr val="tx1"/>
                </a:solidFill>
                <a:latin typeface="Times New Roman" panose="02020603050405020304" pitchFamily="18" charset="0"/>
                <a:cs typeface="Times New Roman" panose="02020603050405020304" pitchFamily="18" charset="0"/>
              </a:rPr>
              <a:t>When two sequences are compared, how great are the local alignment scores that can be expected to arise purely by chance?  In other words, </a:t>
            </a:r>
            <a:r>
              <a:rPr lang="en-US" sz="3400" dirty="0">
                <a:solidFill>
                  <a:schemeClr val="tx1"/>
                </a:solidFill>
                <a:latin typeface="Times New Roman" panose="02020603050405020304" pitchFamily="18" charset="0"/>
                <a:cs typeface="Times New Roman" panose="02020603050405020304" pitchFamily="18" charset="0"/>
              </a:rPr>
              <a:t>when</a:t>
            </a:r>
            <a:r>
              <a:rPr lang="en-US" sz="3600" dirty="0">
                <a:solidFill>
                  <a:schemeClr val="tx1"/>
                </a:solidFill>
                <a:latin typeface="Times New Roman" panose="02020603050405020304" pitchFamily="18" charset="0"/>
                <a:cs typeface="Times New Roman" panose="02020603050405020304" pitchFamily="18" charset="0"/>
              </a:rPr>
              <a:t> can a local alignment be considered statistically significant?  We will first develop the statistical theory for local alignments </a:t>
            </a:r>
            <a:r>
              <a:rPr lang="en-US" sz="3600" i="1" dirty="0">
                <a:solidFill>
                  <a:schemeClr val="tx1"/>
                </a:solidFill>
                <a:latin typeface="Times New Roman" panose="02020603050405020304" pitchFamily="18" charset="0"/>
                <a:cs typeface="Times New Roman" panose="02020603050405020304" pitchFamily="18" charset="0"/>
              </a:rPr>
              <a:t>without gaps</a:t>
            </a:r>
            <a:r>
              <a:rPr lang="en-US" sz="3600"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11458" y="2819400"/>
                <a:ext cx="7848600" cy="1354217"/>
              </a:xfrm>
              <a:prstGeom prst="rect">
                <a:avLst/>
              </a:prstGeom>
              <a:noFill/>
            </p:spPr>
            <p:txBody>
              <a:bodyPr wrap="square" rtlCol="0">
                <a:spAutoFit/>
              </a:bodyPr>
              <a:lstStyle/>
              <a:p>
                <a:r>
                  <a:rPr lang="en-US" sz="2000" u="sng" dirty="0">
                    <a:solidFill>
                      <a:prstClr val="black"/>
                    </a:solidFill>
                    <a:latin typeface="Times New Roman" panose="02020603050405020304" pitchFamily="18" charset="0"/>
                    <a:cs typeface="Times New Roman" panose="02020603050405020304" pitchFamily="18" charset="0"/>
                  </a:rPr>
                  <a:t>Our simplified model of chance</a:t>
                </a:r>
                <a:r>
                  <a:rPr lang="en-US" sz="2000" dirty="0">
                    <a:solidFill>
                      <a:prstClr val="black"/>
                    </a:solidFill>
                    <a:latin typeface="Times New Roman" panose="02020603050405020304" pitchFamily="18" charset="0"/>
                    <a:cs typeface="Times New Roman" panose="02020603050405020304" pitchFamily="18" charset="0"/>
                  </a:rPr>
                  <a:t>:  The various amino acids occur randomly and independently with the respective </a:t>
                </a:r>
                <a:r>
                  <a:rPr lang="en-US" sz="2000" i="1" dirty="0">
                    <a:solidFill>
                      <a:prstClr val="black"/>
                    </a:solidFill>
                    <a:latin typeface="Times New Roman" panose="02020603050405020304" pitchFamily="18" charset="0"/>
                    <a:cs typeface="Times New Roman" panose="02020603050405020304" pitchFamily="18" charset="0"/>
                  </a:rPr>
                  <a:t>background probabilities</a:t>
                </a:r>
              </a:p>
              <a:p>
                <a:endParaRPr lang="en-US" dirty="0">
                  <a:solidFill>
                    <a:prstClr val="black"/>
                  </a:solidFill>
                </a:endParaRPr>
              </a:p>
              <a:p>
                <a:r>
                  <a:rPr lang="en-US" sz="2400" dirty="0">
                    <a:solidFill>
                      <a:prstClr val="black"/>
                    </a:solidFill>
                  </a:rPr>
                  <a:t>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a:rPr>
                          <m:t>1</m:t>
                        </m:r>
                      </m:sub>
                    </m:sSub>
                  </m:oMath>
                </a14:m>
                <a:r>
                  <a:rPr lang="en-US" sz="24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a:rPr>
                          <m:t>2</m:t>
                        </m:r>
                      </m:sub>
                    </m:sSub>
                  </m:oMath>
                </a14:m>
                <a:r>
                  <a:rPr lang="en-US" sz="2400" dirty="0">
                    <a:solidFill>
                      <a:prstClr val="black"/>
                    </a:solidFill>
                    <a:latin typeface="Times New Roman" panose="02020603050405020304" pitchFamily="18" charset="0"/>
                    <a:cs typeface="Times New Roman" panose="02020603050405020304" pitchFamily="18" charset="0"/>
                  </a:rPr>
                  <a:t> ,   .  .  .  ,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a:rPr>
                          <m:t>𝑖</m:t>
                        </m:r>
                      </m:sub>
                    </m:sSub>
                  </m:oMath>
                </a14:m>
                <a:r>
                  <a:rPr lang="en-US" sz="2400" dirty="0">
                    <a:solidFill>
                      <a:prstClr val="black"/>
                    </a:solidFill>
                    <a:latin typeface="Times New Roman" panose="02020603050405020304" pitchFamily="18" charset="0"/>
                    <a:cs typeface="Times New Roman" panose="02020603050405020304" pitchFamily="18" charset="0"/>
                  </a:rPr>
                  <a:t> ,   .  .  .  ,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a:rPr>
                          <m:t>20</m:t>
                        </m:r>
                      </m:sub>
                    </m:sSub>
                  </m:oMath>
                </a14:m>
                <a:r>
                  <a:rPr lang="en-US" sz="24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611458" y="2819400"/>
                <a:ext cx="7848600" cy="1354217"/>
              </a:xfrm>
              <a:prstGeom prst="rect">
                <a:avLst/>
              </a:prstGeom>
              <a:blipFill rotWithShape="0">
                <a:blip r:embed="rId2"/>
                <a:stretch>
                  <a:fillRect l="-776" t="-2703" r="-311" b="-8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11458" y="4495800"/>
                <a:ext cx="7999142" cy="1500988"/>
              </a:xfrm>
              <a:prstGeom prst="rect">
                <a:avLst/>
              </a:prstGeom>
              <a:noFill/>
            </p:spPr>
            <p:txBody>
              <a:bodyPr wrap="square" rtlCol="0">
                <a:spAutoFit/>
              </a:bodyPr>
              <a:lstStyle/>
              <a:p>
                <a:r>
                  <a:rPr lang="en-US" sz="2000" u="sng" dirty="0">
                    <a:solidFill>
                      <a:prstClr val="black"/>
                    </a:solidFill>
                    <a:latin typeface="Times New Roman" panose="02020603050405020304" pitchFamily="18" charset="0"/>
                    <a:cs typeface="Times New Roman" panose="02020603050405020304" pitchFamily="18" charset="0"/>
                  </a:rPr>
                  <a:t>Our scoring system</a:t>
                </a:r>
                <a:r>
                  <a:rPr lang="en-US" sz="2000" dirty="0">
                    <a:solidFill>
                      <a:prstClr val="black"/>
                    </a:solidFill>
                    <a:latin typeface="Times New Roman" panose="02020603050405020304" pitchFamily="18" charset="0"/>
                    <a:cs typeface="Times New Roman" panose="02020603050405020304" pitchFamily="18" charset="0"/>
                  </a:rPr>
                  <a:t>:   The substitution score for aligning amino acids </a:t>
                </a:r>
                <a14:m>
                  <m:oMath xmlns:m="http://schemas.openxmlformats.org/officeDocument/2006/math">
                    <m:r>
                      <a:rPr lang="en-US" sz="2000" i="1">
                        <a:solidFill>
                          <a:prstClr val="black"/>
                        </a:solidFill>
                        <a:latin typeface="Cambria Math"/>
                      </a:rPr>
                      <m:t>𝑖</m:t>
                    </m:r>
                  </m:oMath>
                </a14:m>
                <a:r>
                  <a:rPr lang="en-US" sz="2000" dirty="0">
                    <a:solidFill>
                      <a:prstClr val="black"/>
                    </a:solidFill>
                    <a:latin typeface="Times New Roman" panose="02020603050405020304" pitchFamily="18" charset="0"/>
                    <a:cs typeface="Times New Roman" panose="02020603050405020304" pitchFamily="18" charset="0"/>
                  </a:rPr>
                  <a:t> and </a:t>
                </a:r>
                <a14:m>
                  <m:oMath xmlns:m="http://schemas.openxmlformats.org/officeDocument/2006/math">
                    <m:r>
                      <a:rPr lang="en-US" sz="2000" i="1">
                        <a:solidFill>
                          <a:prstClr val="black"/>
                        </a:solidFill>
                        <a:latin typeface="Cambria Math"/>
                      </a:rPr>
                      <m:t>𝑗</m:t>
                    </m:r>
                  </m:oMath>
                </a14:m>
                <a:r>
                  <a:rPr lang="en-US" sz="2000" dirty="0">
                    <a:solidFill>
                      <a:prstClr val="black"/>
                    </a:solidFill>
                    <a:latin typeface="Times New Roman" panose="02020603050405020304" pitchFamily="18" charset="0"/>
                    <a:cs typeface="Times New Roman" panose="02020603050405020304" pitchFamily="18" charset="0"/>
                  </a:rPr>
                  <a:t> is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𝑠</m:t>
                        </m:r>
                      </m:e>
                      <m:sub>
                        <m:r>
                          <a:rPr lang="en-US" sz="2000" i="1">
                            <a:solidFill>
                              <a:prstClr val="black"/>
                            </a:solidFill>
                            <a:latin typeface="Cambria Math"/>
                          </a:rPr>
                          <m:t>𝑖</m:t>
                        </m:r>
                        <m:r>
                          <a:rPr lang="en-US" sz="2000" i="1">
                            <a:solidFill>
                              <a:prstClr val="black"/>
                            </a:solidFill>
                            <a:latin typeface="Cambria Math"/>
                          </a:rPr>
                          <m:t>,</m:t>
                        </m:r>
                        <m:r>
                          <a:rPr lang="en-US" sz="2000" i="1">
                            <a:solidFill>
                              <a:prstClr val="black"/>
                            </a:solidFill>
                            <a:latin typeface="Cambria Math"/>
                          </a:rPr>
                          <m:t>𝑗</m:t>
                        </m:r>
                      </m:sub>
                    </m:sSub>
                  </m:oMath>
                </a14:m>
                <a:r>
                  <a:rPr lang="en-US" sz="2000" dirty="0">
                    <a:solidFill>
                      <a:prstClr val="black"/>
                    </a:solidFill>
                    <a:latin typeface="Times New Roman" panose="02020603050405020304" pitchFamily="18" charset="0"/>
                    <a:cs typeface="Times New Roman" panose="02020603050405020304" pitchFamily="18" charset="0"/>
                  </a:rPr>
                  <a:t>.  A substitution</a:t>
                </a:r>
                <a:r>
                  <a:rPr lang="en-US" sz="2000" i="1" dirty="0">
                    <a:solidFill>
                      <a:prstClr val="black"/>
                    </a:solidFill>
                    <a:latin typeface="Times New Roman" panose="02020603050405020304" pitchFamily="18" charset="0"/>
                    <a:cs typeface="Times New Roman" panose="02020603050405020304" pitchFamily="18" charset="0"/>
                  </a:rPr>
                  <a:t> score matrix</a:t>
                </a:r>
                <a:r>
                  <a:rPr lang="en-US" sz="2000" dirty="0">
                    <a:solidFill>
                      <a:prstClr val="black"/>
                    </a:solidFill>
                    <a:latin typeface="Times New Roman" panose="02020603050405020304" pitchFamily="18" charset="0"/>
                    <a:cs typeface="Times New Roman" panose="02020603050405020304" pitchFamily="18" charset="0"/>
                  </a:rPr>
                  <a:t> then consists of the scores</a:t>
                </a:r>
              </a:p>
              <a:p>
                <a:endParaRPr lang="en-US" sz="2400" dirty="0">
                  <a:solidFill>
                    <a:prstClr val="black"/>
                  </a:solidFill>
                </a:endParaRPr>
              </a:p>
              <a:p>
                <a:r>
                  <a:rPr lang="en-US" sz="2400" dirty="0">
                    <a:solidFill>
                      <a:prstClr val="black"/>
                    </a:solidFill>
                  </a:rPr>
                  <a:t>  </a:t>
                </a:r>
                <a14:m>
                  <m:oMath xmlns:m="http://schemas.openxmlformats.org/officeDocument/2006/math">
                    <m:r>
                      <a:rPr lang="en-US" sz="2400">
                        <a:solidFill>
                          <a:prstClr val="black"/>
                        </a:solidFill>
                        <a:latin typeface="Cambria Math"/>
                      </a:rPr>
                      <m:t>          </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𝑠</m:t>
                        </m:r>
                      </m:e>
                      <m:sub>
                        <m:r>
                          <a:rPr lang="en-US" sz="2400" i="1">
                            <a:solidFill>
                              <a:prstClr val="black"/>
                            </a:solidFill>
                            <a:latin typeface="Cambria Math"/>
                          </a:rPr>
                          <m:t>1,1</m:t>
                        </m:r>
                      </m:sub>
                    </m:sSub>
                  </m:oMath>
                </a14:m>
                <a:r>
                  <a:rPr lang="en-US" sz="24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𝑠</m:t>
                        </m:r>
                      </m:e>
                      <m:sub>
                        <m:r>
                          <a:rPr lang="en-US" sz="2400" i="1">
                            <a:solidFill>
                              <a:prstClr val="black"/>
                            </a:solidFill>
                            <a:latin typeface="Cambria Math"/>
                          </a:rPr>
                          <m:t>1,2</m:t>
                        </m:r>
                      </m:sub>
                    </m:sSub>
                  </m:oMath>
                </a14:m>
                <a:r>
                  <a:rPr lang="en-US" sz="2400" dirty="0">
                    <a:solidFill>
                      <a:prstClr val="black"/>
                    </a:solidFill>
                    <a:latin typeface="Times New Roman" panose="02020603050405020304" pitchFamily="18" charset="0"/>
                    <a:cs typeface="Times New Roman" panose="02020603050405020304" pitchFamily="18" charset="0"/>
                  </a:rPr>
                  <a:t> ,   .  .  .  ,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𝑠</m:t>
                        </m:r>
                      </m:e>
                      <m:sub>
                        <m:r>
                          <a:rPr lang="en-US" sz="2400" i="1">
                            <a:solidFill>
                              <a:prstClr val="black"/>
                            </a:solidFill>
                            <a:latin typeface="Cambria Math"/>
                          </a:rPr>
                          <m:t>𝑖</m:t>
                        </m:r>
                        <m:r>
                          <a:rPr lang="en-US" sz="2400" i="1">
                            <a:solidFill>
                              <a:prstClr val="black"/>
                            </a:solidFill>
                            <a:latin typeface="Cambria Math"/>
                          </a:rPr>
                          <m:t>,</m:t>
                        </m:r>
                        <m:r>
                          <a:rPr lang="en-US" sz="2400" i="1">
                            <a:solidFill>
                              <a:prstClr val="black"/>
                            </a:solidFill>
                            <a:latin typeface="Cambria Math"/>
                          </a:rPr>
                          <m:t>𝑗</m:t>
                        </m:r>
                      </m:sub>
                    </m:sSub>
                  </m:oMath>
                </a14:m>
                <a:r>
                  <a:rPr lang="en-US" sz="2400" dirty="0">
                    <a:solidFill>
                      <a:prstClr val="black"/>
                    </a:solidFill>
                    <a:latin typeface="Times New Roman" panose="02020603050405020304" pitchFamily="18" charset="0"/>
                    <a:cs typeface="Times New Roman" panose="02020603050405020304" pitchFamily="18" charset="0"/>
                  </a:rPr>
                  <a:t> ,   .  .  .  ,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𝑠</m:t>
                        </m:r>
                      </m:e>
                      <m:sub>
                        <m:r>
                          <a:rPr lang="en-US" sz="2400" i="1">
                            <a:solidFill>
                              <a:prstClr val="black"/>
                            </a:solidFill>
                            <a:latin typeface="Cambria Math"/>
                          </a:rPr>
                          <m:t>20,20</m:t>
                        </m:r>
                      </m:sub>
                    </m:sSub>
                  </m:oMath>
                </a14:m>
                <a:r>
                  <a:rPr lang="en-US" sz="24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611458" y="4495800"/>
                <a:ext cx="7999142" cy="1500988"/>
              </a:xfrm>
              <a:prstGeom prst="rect">
                <a:avLst/>
              </a:prstGeom>
              <a:blipFill rotWithShape="0">
                <a:blip r:embed="rId3"/>
                <a:stretch>
                  <a:fillRect l="-762" t="-2439" b="-6098"/>
                </a:stretch>
              </a:blipFill>
            </p:spPr>
            <p:txBody>
              <a:bodyPr/>
              <a:lstStyle/>
              <a:p>
                <a:r>
                  <a:rPr lang="en-US">
                    <a:noFill/>
                  </a:rPr>
                  <a:t> </a:t>
                </a:r>
              </a:p>
            </p:txBody>
          </p:sp>
        </mc:Fallback>
      </mc:AlternateContent>
    </p:spTree>
    <p:extLst>
      <p:ext uri="{BB962C8B-B14F-4D97-AF65-F5344CB8AC3E}">
        <p14:creationId xmlns:p14="http://schemas.microsoft.com/office/powerpoint/2010/main" val="302727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20000" cy="609600"/>
          </a:xfrm>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The BLOSUM-62 Substitution Score Matrix</a:t>
            </a:r>
          </a:p>
        </p:txBody>
      </p:sp>
      <p:sp>
        <p:nvSpPr>
          <p:cNvPr id="5" name="Content Placeholder 4"/>
          <p:cNvSpPr>
            <a:spLocks noGrp="1"/>
          </p:cNvSpPr>
          <p:nvPr>
            <p:ph idx="1"/>
          </p:nvPr>
        </p:nvSpPr>
        <p:spPr>
          <a:xfrm>
            <a:off x="1371600" y="1066800"/>
            <a:ext cx="5943600" cy="4495800"/>
          </a:xfrm>
        </p:spPr>
        <p:txBody>
          <a:bodyPr>
            <a:normAutofit lnSpcReduction="10000"/>
          </a:bodyPr>
          <a:lstStyle/>
          <a:p>
            <a:pPr marL="0" indent="0">
              <a:buNone/>
            </a:pPr>
            <a:r>
              <a:rPr lang="en-US" sz="1200" b="1" dirty="0">
                <a:latin typeface="Courier New" pitchFamily="49" charset="0"/>
                <a:cs typeface="Courier New" pitchFamily="49" charset="0"/>
              </a:rPr>
              <a:t>A   4</a:t>
            </a:r>
          </a:p>
          <a:p>
            <a:pPr marL="0" indent="0">
              <a:buNone/>
            </a:pPr>
            <a:r>
              <a:rPr lang="en-US" sz="1200" b="1" dirty="0">
                <a:latin typeface="Courier New" pitchFamily="49" charset="0"/>
                <a:cs typeface="Courier New" pitchFamily="49" charset="0"/>
              </a:rPr>
              <a:t>R  -1  5</a:t>
            </a:r>
          </a:p>
          <a:p>
            <a:pPr marL="0" indent="0">
              <a:buNone/>
            </a:pPr>
            <a:r>
              <a:rPr lang="en-US" sz="1200" b="1" dirty="0">
                <a:latin typeface="Courier New" pitchFamily="49" charset="0"/>
                <a:cs typeface="Courier New" pitchFamily="49" charset="0"/>
              </a:rPr>
              <a:t>N  -2  0  6</a:t>
            </a:r>
          </a:p>
          <a:p>
            <a:pPr marL="0" indent="0">
              <a:buNone/>
            </a:pPr>
            <a:r>
              <a:rPr lang="en-US" sz="1200" b="1" dirty="0">
                <a:latin typeface="Courier New" pitchFamily="49" charset="0"/>
                <a:cs typeface="Courier New" pitchFamily="49" charset="0"/>
              </a:rPr>
              <a:t>D  -2 -2  1  6</a:t>
            </a:r>
          </a:p>
          <a:p>
            <a:pPr marL="0" indent="0">
              <a:buNone/>
            </a:pPr>
            <a:r>
              <a:rPr lang="en-US" sz="1200" b="1" dirty="0">
                <a:latin typeface="Courier New" pitchFamily="49" charset="0"/>
                <a:cs typeface="Courier New" pitchFamily="49" charset="0"/>
              </a:rPr>
              <a:t>C   0 -3 -3 -3  9</a:t>
            </a:r>
          </a:p>
          <a:p>
            <a:pPr marL="0" indent="0">
              <a:buNone/>
            </a:pPr>
            <a:r>
              <a:rPr lang="en-US" sz="1200" b="1" dirty="0">
                <a:latin typeface="Courier New" pitchFamily="49" charset="0"/>
                <a:cs typeface="Courier New" pitchFamily="49" charset="0"/>
              </a:rPr>
              <a:t>Q  -1  1  0  0 -3  5</a:t>
            </a:r>
          </a:p>
          <a:p>
            <a:pPr marL="0" indent="0">
              <a:buNone/>
            </a:pPr>
            <a:r>
              <a:rPr lang="en-US" sz="1200" b="1" dirty="0">
                <a:latin typeface="Courier New" pitchFamily="49" charset="0"/>
                <a:cs typeface="Courier New" pitchFamily="49" charset="0"/>
              </a:rPr>
              <a:t>E  -1  0  0  2 -4  2  5</a:t>
            </a:r>
          </a:p>
          <a:p>
            <a:pPr marL="0" indent="0">
              <a:buNone/>
            </a:pPr>
            <a:r>
              <a:rPr lang="en-US" sz="1200" b="1" dirty="0">
                <a:latin typeface="Courier New" pitchFamily="49" charset="0"/>
                <a:cs typeface="Courier New" pitchFamily="49" charset="0"/>
              </a:rPr>
              <a:t>G   0 -2  0 -1 -3 -2 -2  6</a:t>
            </a:r>
          </a:p>
          <a:p>
            <a:pPr marL="0" indent="0">
              <a:buNone/>
            </a:pPr>
            <a:r>
              <a:rPr lang="en-US" sz="1200" b="1" dirty="0">
                <a:latin typeface="Courier New" pitchFamily="49" charset="0"/>
                <a:cs typeface="Courier New" pitchFamily="49" charset="0"/>
              </a:rPr>
              <a:t>H  -2  0  1 -1 -3  0  0 -2  8</a:t>
            </a:r>
          </a:p>
          <a:p>
            <a:pPr marL="0" indent="0">
              <a:buNone/>
            </a:pPr>
            <a:r>
              <a:rPr lang="en-US" sz="1200" b="1" dirty="0">
                <a:latin typeface="Courier New" pitchFamily="49" charset="0"/>
                <a:cs typeface="Courier New" pitchFamily="49" charset="0"/>
              </a:rPr>
              <a:t>I  -1 -3 -3 -3 -1 -3 -3 -4 -3  4</a:t>
            </a:r>
          </a:p>
          <a:p>
            <a:pPr marL="0" indent="0">
              <a:buNone/>
            </a:pPr>
            <a:r>
              <a:rPr lang="en-US" sz="1200" b="1" dirty="0">
                <a:latin typeface="Courier New" pitchFamily="49" charset="0"/>
                <a:cs typeface="Courier New" pitchFamily="49" charset="0"/>
              </a:rPr>
              <a:t>L  -1 -2 -3 -4 -1 -2 -3 -4 -3  2  4</a:t>
            </a:r>
          </a:p>
          <a:p>
            <a:pPr marL="0" indent="0">
              <a:buNone/>
            </a:pPr>
            <a:r>
              <a:rPr lang="en-US" sz="1200" b="1" dirty="0">
                <a:latin typeface="Courier New" pitchFamily="49" charset="0"/>
                <a:cs typeface="Courier New" pitchFamily="49" charset="0"/>
              </a:rPr>
              <a:t>K  -1  2  0 -1 -3  1  1 -2 -1 -3 -2  5</a:t>
            </a:r>
          </a:p>
          <a:p>
            <a:pPr marL="0" indent="0">
              <a:buNone/>
            </a:pPr>
            <a:r>
              <a:rPr lang="en-US" sz="1200" b="1" dirty="0">
                <a:latin typeface="Courier New" pitchFamily="49" charset="0"/>
                <a:cs typeface="Courier New" pitchFamily="49" charset="0"/>
              </a:rPr>
              <a:t>M  -1 -1 -2 -3 -1  0 -2 -3 -2  1  2 -1  5</a:t>
            </a:r>
          </a:p>
          <a:p>
            <a:pPr marL="0" indent="0">
              <a:buNone/>
            </a:pPr>
            <a:r>
              <a:rPr lang="en-US" sz="1200" b="1" dirty="0">
                <a:latin typeface="Courier New" pitchFamily="49" charset="0"/>
                <a:cs typeface="Courier New" pitchFamily="49" charset="0"/>
              </a:rPr>
              <a:t>F  -2 -3 -3 -3 -2 -3 -3 -3 -1  0  0 -3  0  6</a:t>
            </a:r>
          </a:p>
          <a:p>
            <a:pPr marL="0" indent="0">
              <a:buNone/>
            </a:pPr>
            <a:r>
              <a:rPr lang="en-US" sz="1200" b="1" dirty="0">
                <a:latin typeface="Courier New" pitchFamily="49" charset="0"/>
                <a:cs typeface="Courier New" pitchFamily="49" charset="0"/>
              </a:rPr>
              <a:t>P  -1 -2 -2 -1 -3 -1 -1 -2 -2 -3 -3 -1 -2 -4  7</a:t>
            </a:r>
          </a:p>
          <a:p>
            <a:pPr marL="0" indent="0">
              <a:buNone/>
            </a:pPr>
            <a:r>
              <a:rPr lang="en-US" sz="1200" b="1" dirty="0">
                <a:latin typeface="Courier New" pitchFamily="49" charset="0"/>
                <a:cs typeface="Courier New" pitchFamily="49" charset="0"/>
              </a:rPr>
              <a:t>S   1 -1  1  0 -1  0  0  0 -1 -2 -2  0 -1 -2 -1  4</a:t>
            </a:r>
          </a:p>
          <a:p>
            <a:pPr marL="0" indent="0">
              <a:buNone/>
            </a:pPr>
            <a:r>
              <a:rPr lang="en-US" sz="1200" b="1" dirty="0">
                <a:latin typeface="Courier New" pitchFamily="49" charset="0"/>
                <a:cs typeface="Courier New" pitchFamily="49" charset="0"/>
              </a:rPr>
              <a:t>T   0 -1  0 -1 -1 -1 -1 -2 -2 -1 -1 -1 -1 -2 -1  1  5</a:t>
            </a:r>
          </a:p>
          <a:p>
            <a:pPr marL="0" indent="0">
              <a:buNone/>
            </a:pPr>
            <a:r>
              <a:rPr lang="en-US" sz="1200" b="1" dirty="0">
                <a:latin typeface="Courier New" pitchFamily="49" charset="0"/>
                <a:cs typeface="Courier New" pitchFamily="49" charset="0"/>
              </a:rPr>
              <a:t>W  -3 -3 -4 -4 -2 -2 -3 -2 -2 -3 -2 -3 -1  1 -4 -3 -2 11</a:t>
            </a:r>
          </a:p>
          <a:p>
            <a:pPr marL="0" indent="0">
              <a:buNone/>
            </a:pPr>
            <a:r>
              <a:rPr lang="en-US" sz="1200" b="1" dirty="0">
                <a:latin typeface="Courier New" pitchFamily="49" charset="0"/>
                <a:cs typeface="Courier New" pitchFamily="49" charset="0"/>
              </a:rPr>
              <a:t>Y  -2 -2 -2 -3 -2 -1 -2 -3  2 -1 -1 -2 -1  3 -3 -2 -2  2  7</a:t>
            </a:r>
          </a:p>
          <a:p>
            <a:pPr marL="0" indent="0">
              <a:buNone/>
            </a:pPr>
            <a:r>
              <a:rPr lang="en-US" sz="1200" b="1" dirty="0">
                <a:latin typeface="Courier New" pitchFamily="49" charset="0"/>
                <a:cs typeface="Courier New" pitchFamily="49" charset="0"/>
              </a:rPr>
              <a:t>V   0 -3 -3 -3 -1 -2 -2 -3 -3  3  1 -2  1 -1 -2 -2  0 -3 -1  4</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  R  N  D  C  Q  E  G  H  I  L  K  M  F  P  S  T  W  Y  V</a:t>
            </a:r>
          </a:p>
        </p:txBody>
      </p:sp>
      <p:sp>
        <p:nvSpPr>
          <p:cNvPr id="6" name="TextBox 5"/>
          <p:cNvSpPr txBox="1"/>
          <p:nvPr/>
        </p:nvSpPr>
        <p:spPr>
          <a:xfrm>
            <a:off x="990600" y="5943600"/>
            <a:ext cx="7010400" cy="338554"/>
          </a:xfrm>
          <a:prstGeom prst="rect">
            <a:avLst/>
          </a:prstGeom>
          <a:noFill/>
        </p:spPr>
        <p:txBody>
          <a:bodyPr wrap="square" rtlCol="0">
            <a:spAutoFit/>
          </a:bodyPr>
          <a:lstStyle/>
          <a:p>
            <a:r>
              <a:rPr lang="en-US" sz="1600" dirty="0" err="1">
                <a:solidFill>
                  <a:srgbClr val="002060"/>
                </a:solidFill>
                <a:latin typeface="Times New Roman" panose="02020603050405020304" pitchFamily="18" charset="0"/>
                <a:cs typeface="Times New Roman" panose="02020603050405020304" pitchFamily="18" charset="0"/>
              </a:rPr>
              <a:t>Henikoff</a:t>
            </a:r>
            <a:r>
              <a:rPr lang="en-US" sz="1600" dirty="0">
                <a:solidFill>
                  <a:srgbClr val="002060"/>
                </a:solidFill>
                <a:latin typeface="Times New Roman" panose="02020603050405020304" pitchFamily="18" charset="0"/>
                <a:cs typeface="Times New Roman" panose="02020603050405020304" pitchFamily="18" charset="0"/>
              </a:rPr>
              <a:t>, S. &amp; </a:t>
            </a:r>
            <a:r>
              <a:rPr lang="en-US" sz="1600" dirty="0" err="1">
                <a:solidFill>
                  <a:srgbClr val="002060"/>
                </a:solidFill>
                <a:latin typeface="Times New Roman" panose="02020603050405020304" pitchFamily="18" charset="0"/>
                <a:cs typeface="Times New Roman" panose="02020603050405020304" pitchFamily="18" charset="0"/>
              </a:rPr>
              <a:t>Henikoff</a:t>
            </a:r>
            <a:r>
              <a:rPr lang="en-US" sz="1600" dirty="0">
                <a:solidFill>
                  <a:srgbClr val="002060"/>
                </a:solidFill>
                <a:latin typeface="Times New Roman" panose="02020603050405020304" pitchFamily="18" charset="0"/>
                <a:cs typeface="Times New Roman" panose="02020603050405020304" pitchFamily="18" charset="0"/>
              </a:rPr>
              <a:t>, J.G. (1992) </a:t>
            </a:r>
            <a:r>
              <a:rPr lang="en-US" sz="1600" i="1" dirty="0">
                <a:solidFill>
                  <a:srgbClr val="002060"/>
                </a:solidFill>
                <a:latin typeface="Times New Roman" panose="02020603050405020304" pitchFamily="18" charset="0"/>
                <a:cs typeface="Times New Roman" panose="02020603050405020304" pitchFamily="18" charset="0"/>
              </a:rPr>
              <a:t>Proc. Natl. Acad. Sci. USA </a:t>
            </a:r>
            <a:r>
              <a:rPr lang="en-US" sz="1600" b="1" dirty="0">
                <a:solidFill>
                  <a:srgbClr val="002060"/>
                </a:solidFill>
                <a:latin typeface="Times New Roman" panose="02020603050405020304" pitchFamily="18" charset="0"/>
                <a:cs typeface="Times New Roman" panose="02020603050405020304" pitchFamily="18" charset="0"/>
              </a:rPr>
              <a:t>89</a:t>
            </a:r>
            <a:r>
              <a:rPr lang="en-US" sz="1600" dirty="0">
                <a:solidFill>
                  <a:srgbClr val="002060"/>
                </a:solidFill>
                <a:latin typeface="Times New Roman" panose="02020603050405020304" pitchFamily="18" charset="0"/>
                <a:cs typeface="Times New Roman" panose="02020603050405020304" pitchFamily="18" charset="0"/>
              </a:rPr>
              <a:t>:10915-10919.</a:t>
            </a:r>
          </a:p>
        </p:txBody>
      </p:sp>
    </p:spTree>
    <p:extLst>
      <p:ext uri="{BB962C8B-B14F-4D97-AF65-F5344CB8AC3E}">
        <p14:creationId xmlns:p14="http://schemas.microsoft.com/office/powerpoint/2010/main" val="66782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647701"/>
          </a:xfrm>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Negative Expected Score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066800"/>
                <a:ext cx="7924800" cy="2377996"/>
              </a:xfrm>
            </p:spPr>
            <p:txBody>
              <a:bodyPr/>
              <a:lstStyle/>
              <a:p>
                <a:pPr marL="0" indent="0">
                  <a:buNone/>
                </a:pPr>
                <a:r>
                  <a:rPr lang="en-US" sz="2400" dirty="0">
                    <a:latin typeface="Times New Roman" panose="02020603050405020304" pitchFamily="18" charset="0"/>
                    <a:cs typeface="Times New Roman" panose="02020603050405020304" pitchFamily="18" charset="0"/>
                  </a:rPr>
                  <a:t>Score matrices used to seek local alignments of variable length should have a negative expected score:</a:t>
                </a:r>
              </a:p>
              <a:p>
                <a:pPr marL="0" indent="0">
                  <a:buNone/>
                </a:pPr>
                <a:r>
                  <a:rPr lang="en-US" dirty="0">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i="1" smtClean="0">
                            <a:solidFill>
                              <a:srgbClr val="C00000"/>
                            </a:solidFill>
                            <a:latin typeface="Cambria Math" panose="02040503050406030204" pitchFamily="18" charset="0"/>
                          </a:rPr>
                        </m:ctrlPr>
                      </m:naryPr>
                      <m:sub>
                        <m:r>
                          <m:rPr>
                            <m:brk m:alnAt="23"/>
                          </m:rPr>
                          <a:rPr lang="en-US" b="0" i="1" smtClean="0">
                            <a:solidFill>
                              <a:srgbClr val="C00000"/>
                            </a:solidFill>
                            <a:latin typeface="Cambria Math"/>
                          </a:rPr>
                          <m:t>𝑖</m:t>
                        </m:r>
                        <m:r>
                          <a:rPr lang="en-US" b="0" i="1" smtClean="0">
                            <a:solidFill>
                              <a:srgbClr val="C00000"/>
                            </a:solidFill>
                            <a:latin typeface="Cambria Math"/>
                          </a:rPr>
                          <m:t>,</m:t>
                        </m:r>
                        <m:r>
                          <a:rPr lang="en-US" b="0" i="1" smtClean="0">
                            <a:solidFill>
                              <a:srgbClr val="C00000"/>
                            </a:solidFill>
                            <a:latin typeface="Cambria Math"/>
                          </a:rPr>
                          <m:t>𝑗</m:t>
                        </m:r>
                        <m:r>
                          <a:rPr lang="en-US" b="0" i="1" smtClean="0">
                            <a:solidFill>
                              <a:srgbClr val="C00000"/>
                            </a:solidFill>
                            <a:latin typeface="Cambria Math"/>
                          </a:rPr>
                          <m:t> </m:t>
                        </m:r>
                      </m:sub>
                      <m:sup>
                        <m:r>
                          <a:rPr lang="en-US" b="0" i="1" smtClean="0">
                            <a:solidFill>
                              <a:srgbClr val="C00000"/>
                            </a:solidFill>
                            <a:latin typeface="Cambria Math"/>
                          </a:rPr>
                          <m:t> </m:t>
                        </m:r>
                      </m:sup>
                      <m:e>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a:rPr>
                              <m:t>𝑝</m:t>
                            </m:r>
                          </m:e>
                          <m:sub>
                            <m:r>
                              <a:rPr lang="en-US" b="0" i="1" smtClean="0">
                                <a:solidFill>
                                  <a:srgbClr val="C00000"/>
                                </a:solidFill>
                                <a:latin typeface="Cambria Math"/>
                              </a:rPr>
                              <m:t>𝑖</m:t>
                            </m:r>
                          </m:sub>
                        </m:sSub>
                      </m:e>
                    </m:nary>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a:rPr>
                          <m:t>𝑝</m:t>
                        </m:r>
                      </m:e>
                      <m:sub>
                        <m:r>
                          <a:rPr lang="en-US" b="0" i="1" smtClean="0">
                            <a:solidFill>
                              <a:srgbClr val="C00000"/>
                            </a:solidFill>
                            <a:latin typeface="Cambria Math"/>
                          </a:rPr>
                          <m:t>𝑗</m:t>
                        </m:r>
                      </m:sub>
                    </m:sSub>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a:rPr>
                          <m:t>𝑠</m:t>
                        </m:r>
                      </m:e>
                      <m:sub>
                        <m:r>
                          <a:rPr lang="en-US" b="0" i="1" smtClean="0">
                            <a:solidFill>
                              <a:srgbClr val="C00000"/>
                            </a:solidFill>
                            <a:latin typeface="Cambria Math"/>
                          </a:rPr>
                          <m:t>𝑖</m:t>
                        </m:r>
                        <m:r>
                          <a:rPr lang="en-US" b="0" i="1" smtClean="0">
                            <a:solidFill>
                              <a:srgbClr val="C00000"/>
                            </a:solidFill>
                            <a:latin typeface="Cambria Math"/>
                          </a:rPr>
                          <m:t>,</m:t>
                        </m:r>
                        <m:r>
                          <a:rPr lang="en-US" b="0" i="1" smtClean="0">
                            <a:solidFill>
                              <a:srgbClr val="C00000"/>
                            </a:solidFill>
                            <a:latin typeface="Cambria Math"/>
                          </a:rPr>
                          <m:t>𝑗</m:t>
                        </m:r>
                      </m:sub>
                    </m:sSub>
                  </m:oMath>
                </a14:m>
                <a:r>
                  <a:rPr lang="en-US" dirty="0">
                    <a:solidFill>
                      <a:srgbClr val="C00000"/>
                    </a:solidFill>
                    <a:latin typeface="Times New Roman" panose="02020603050405020304" pitchFamily="18" charset="0"/>
                    <a:cs typeface="Times New Roman" panose="02020603050405020304" pitchFamily="18" charset="0"/>
                  </a:rPr>
                  <a:t>   &lt;   0.</a:t>
                </a:r>
              </a:p>
              <a:p>
                <a:pPr marL="0" indent="0">
                  <a:buNone/>
                </a:pPr>
                <a:r>
                  <a:rPr lang="en-US" sz="2400" dirty="0">
                    <a:latin typeface="Times New Roman" panose="02020603050405020304" pitchFamily="18" charset="0"/>
                    <a:cs typeface="Times New Roman" panose="02020603050405020304" pitchFamily="18" charset="0"/>
                  </a:rPr>
                  <a:t>Otherwise, alignments representing true homologies will tend to be extended with biologically meaningless noise: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066800"/>
                <a:ext cx="7924800" cy="2377996"/>
              </a:xfrm>
              <a:blipFill rotWithShape="0">
                <a:blip r:embed="rId2"/>
                <a:stretch>
                  <a:fillRect l="-1154" t="-2051" r="-1154" b="-1795"/>
                </a:stretch>
              </a:blipFill>
            </p:spPr>
            <p:txBody>
              <a:bodyPr/>
              <a:lstStyle/>
              <a:p>
                <a:r>
                  <a:rPr lang="en-US">
                    <a:noFill/>
                  </a:rPr>
                  <a:t> </a:t>
                </a:r>
              </a:p>
            </p:txBody>
          </p:sp>
        </mc:Fallback>
      </mc:AlternateContent>
      <p:sp>
        <p:nvSpPr>
          <p:cNvPr id="4" name="Rectangle 3"/>
          <p:cNvSpPr/>
          <p:nvPr/>
        </p:nvSpPr>
        <p:spPr>
          <a:xfrm>
            <a:off x="1981200" y="3924299"/>
            <a:ext cx="5181600" cy="2285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white"/>
              </a:solidFill>
            </a:endParaRPr>
          </a:p>
        </p:txBody>
      </p:sp>
      <p:cxnSp>
        <p:nvCxnSpPr>
          <p:cNvPr id="6" name="Straight Connector 5"/>
          <p:cNvCxnSpPr/>
          <p:nvPr/>
        </p:nvCxnSpPr>
        <p:spPr>
          <a:xfrm>
            <a:off x="2286000" y="5181600"/>
            <a:ext cx="457200" cy="479503"/>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2743200" y="5661103"/>
            <a:ext cx="533400" cy="533397"/>
          </a:xfrm>
          <a:prstGeom prst="line">
            <a:avLst/>
          </a:prstGeom>
          <a:ln w="12700">
            <a:prstDash val="sysDot"/>
          </a:ln>
        </p:spPr>
        <p:style>
          <a:lnRef idx="2">
            <a:schemeClr val="accent4"/>
          </a:lnRef>
          <a:fillRef idx="0">
            <a:schemeClr val="accent4"/>
          </a:fillRef>
          <a:effectRef idx="1">
            <a:schemeClr val="accent4"/>
          </a:effectRef>
          <a:fontRef idx="minor">
            <a:schemeClr val="tx1"/>
          </a:fontRef>
        </p:style>
      </p:cxnSp>
      <p:cxnSp>
        <p:nvCxnSpPr>
          <p:cNvPr id="15" name="Straight Connector 14"/>
          <p:cNvCxnSpPr/>
          <p:nvPr/>
        </p:nvCxnSpPr>
        <p:spPr>
          <a:xfrm>
            <a:off x="1981200" y="4899103"/>
            <a:ext cx="304800" cy="282497"/>
          </a:xfrm>
          <a:prstGeom prst="line">
            <a:avLst/>
          </a:prstGeom>
          <a:ln w="12700">
            <a:prstDash val="sysDot"/>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4191000" y="3924299"/>
            <a:ext cx="2286000" cy="2285999"/>
          </a:xfrm>
          <a:prstGeom prst="line">
            <a:avLst/>
          </a:prstGeom>
          <a:ln w="12700">
            <a:prstDash val="sysDot"/>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6629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51" y="187195"/>
            <a:ext cx="8229600" cy="609600"/>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Log-odds Scores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198497"/>
                <a:ext cx="8153400" cy="3906903"/>
              </a:xfrm>
            </p:spPr>
            <p:txBody>
              <a:bodyPr>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The scores of </a:t>
                </a:r>
                <a:r>
                  <a:rPr lang="en-US" sz="2400" i="1" dirty="0">
                    <a:latin typeface="Times New Roman" panose="02020603050405020304" pitchFamily="18" charset="0"/>
                    <a:cs typeface="Times New Roman" panose="02020603050405020304" pitchFamily="18" charset="0"/>
                  </a:rPr>
                  <a:t>any</a:t>
                </a:r>
                <a:r>
                  <a:rPr lang="en-US" sz="2400" dirty="0">
                    <a:latin typeface="Times New Roman" panose="02020603050405020304" pitchFamily="18" charset="0"/>
                    <a:cs typeface="Times New Roman" panose="02020603050405020304" pitchFamily="18" charset="0"/>
                  </a:rPr>
                  <a:t> substitution matrix (with a negative expected value and at least one positive score) can be written in the form</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a:rPr>
                          <m:t>𝑠</m:t>
                        </m:r>
                      </m:e>
                      <m:sub>
                        <m:r>
                          <a:rPr lang="en-US" b="0" i="1" smtClean="0">
                            <a:solidFill>
                              <a:srgbClr val="C00000"/>
                            </a:solidFill>
                            <a:latin typeface="Cambria Math"/>
                          </a:rPr>
                          <m:t>𝑖</m:t>
                        </m:r>
                        <m:r>
                          <a:rPr lang="en-US" b="0" i="1" smtClean="0">
                            <a:solidFill>
                              <a:srgbClr val="C00000"/>
                            </a:solidFill>
                            <a:latin typeface="Cambria Math"/>
                          </a:rPr>
                          <m:t>,</m:t>
                        </m:r>
                        <m:r>
                          <a:rPr lang="en-US" b="0" i="1" smtClean="0">
                            <a:solidFill>
                              <a:srgbClr val="C00000"/>
                            </a:solidFill>
                            <a:latin typeface="Cambria Math"/>
                          </a:rPr>
                          <m:t>𝑗</m:t>
                        </m:r>
                      </m:sub>
                    </m:sSub>
                  </m:oMath>
                </a14:m>
                <a:r>
                  <a:rPr lang="en-US"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type m:val="lin"/>
                        <m:ctrlPr>
                          <a:rPr lang="en-US" i="1" smtClean="0">
                            <a:solidFill>
                              <a:srgbClr val="C00000"/>
                            </a:solidFill>
                            <a:latin typeface="Cambria Math" panose="02040503050406030204" pitchFamily="18" charset="0"/>
                          </a:rPr>
                        </m:ctrlPr>
                      </m:fPr>
                      <m:num>
                        <m:d>
                          <m:dPr>
                            <m:ctrlPr>
                              <a:rPr lang="en-US" i="1" smtClean="0">
                                <a:solidFill>
                                  <a:srgbClr val="C00000"/>
                                </a:solidFill>
                                <a:latin typeface="Cambria Math" panose="02040503050406030204" pitchFamily="18" charset="0"/>
                              </a:rPr>
                            </m:ctrlPr>
                          </m:dPr>
                          <m:e>
                            <m:r>
                              <a:rPr lang="en-US" b="0" i="1" smtClean="0">
                                <a:solidFill>
                                  <a:srgbClr val="C00000"/>
                                </a:solidFill>
                                <a:latin typeface="Cambria Math"/>
                              </a:rPr>
                              <m:t> </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a:rPr>
                                  <m:t>ln</m:t>
                                </m:r>
                                <m:r>
                                  <a:rPr lang="en-US" b="0" i="0" smtClean="0">
                                    <a:solidFill>
                                      <a:srgbClr val="C00000"/>
                                    </a:solidFill>
                                    <a:latin typeface="Cambria Math"/>
                                  </a:rPr>
                                  <m:t> </m:t>
                                </m:r>
                              </m:fName>
                              <m:e>
                                <m:f>
                                  <m:fPr>
                                    <m:ctrlPr>
                                      <a:rPr lang="en-US" b="0" i="1" smtClean="0">
                                        <a:solidFill>
                                          <a:srgbClr val="C00000"/>
                                        </a:solidFill>
                                        <a:latin typeface="Cambria Math" panose="02040503050406030204" pitchFamily="18" charset="0"/>
                                      </a:rPr>
                                    </m:ctrlPr>
                                  </m:fPr>
                                  <m:num>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𝑞</m:t>
                                        </m:r>
                                      </m:e>
                                      <m:sub>
                                        <m:r>
                                          <a:rPr lang="en-US" b="0" i="1" smtClean="0">
                                            <a:solidFill>
                                              <a:srgbClr val="C00000"/>
                                            </a:solidFill>
                                            <a:latin typeface="Cambria Math"/>
                                          </a:rPr>
                                          <m:t>𝑖</m:t>
                                        </m:r>
                                        <m:r>
                                          <a:rPr lang="en-US" b="0" i="1" smtClean="0">
                                            <a:solidFill>
                                              <a:srgbClr val="C00000"/>
                                            </a:solidFill>
                                            <a:latin typeface="Cambria Math"/>
                                          </a:rPr>
                                          <m:t>,</m:t>
                                        </m:r>
                                        <m:r>
                                          <a:rPr lang="en-US" b="0" i="1" smtClean="0">
                                            <a:solidFill>
                                              <a:srgbClr val="C00000"/>
                                            </a:solidFill>
                                            <a:latin typeface="Cambria Math"/>
                                          </a:rPr>
                                          <m:t>𝑗</m:t>
                                        </m:r>
                                      </m:sub>
                                    </m:sSub>
                                  </m:num>
                                  <m:den>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𝑝</m:t>
                                        </m:r>
                                      </m:e>
                                      <m:sub>
                                        <m:r>
                                          <a:rPr lang="en-US" b="0" i="1" smtClean="0">
                                            <a:solidFill>
                                              <a:srgbClr val="C00000"/>
                                            </a:solidFill>
                                            <a:latin typeface="Cambria Math"/>
                                          </a:rPr>
                                          <m:t>𝑖</m:t>
                                        </m:r>
                                      </m:sub>
                                    </m:s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𝑝</m:t>
                                        </m:r>
                                      </m:e>
                                      <m:sub>
                                        <m:r>
                                          <a:rPr lang="en-US" b="0" i="1" smtClean="0">
                                            <a:solidFill>
                                              <a:srgbClr val="C00000"/>
                                            </a:solidFill>
                                            <a:latin typeface="Cambria Math"/>
                                          </a:rPr>
                                          <m:t>𝑗</m:t>
                                        </m:r>
                                      </m:sub>
                                    </m:sSub>
                                  </m:den>
                                </m:f>
                              </m:e>
                            </m:func>
                            <m:r>
                              <a:rPr lang="en-US" b="0" i="1" smtClean="0">
                                <a:solidFill>
                                  <a:srgbClr val="C00000"/>
                                </a:solidFill>
                                <a:latin typeface="Cambria Math"/>
                              </a:rPr>
                              <m:t> </m:t>
                            </m:r>
                          </m:e>
                        </m:d>
                        <m:r>
                          <a:rPr lang="en-US" b="0" i="1" smtClean="0">
                            <a:solidFill>
                              <a:srgbClr val="C00000"/>
                            </a:solidFill>
                            <a:latin typeface="Cambria Math"/>
                          </a:rPr>
                          <m:t> </m:t>
                        </m:r>
                      </m:num>
                      <m:den>
                        <m:r>
                          <a:rPr lang="en-US" b="0" i="1" smtClean="0">
                            <a:solidFill>
                              <a:srgbClr val="C00000"/>
                            </a:solidFill>
                            <a:latin typeface="Cambria Math"/>
                          </a:rPr>
                          <m:t> </m:t>
                        </m:r>
                        <m:r>
                          <m:rPr>
                            <m:sty m:val="p"/>
                          </m:rPr>
                          <a:rPr lang="el-GR" i="1" smtClean="0">
                            <a:solidFill>
                              <a:srgbClr val="C00000"/>
                            </a:solidFill>
                            <a:latin typeface="Cambria Math"/>
                          </a:rPr>
                          <m:t>λ</m:t>
                        </m:r>
                      </m:den>
                    </m:f>
                  </m:oMath>
                </a14:m>
                <a:r>
                  <a:rPr lang="en-US"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a:rPr>
                          <m:t>log</m:t>
                        </m:r>
                        <m:r>
                          <a:rPr lang="en-US" b="0" i="0" smtClean="0">
                            <a:solidFill>
                              <a:srgbClr val="C00000"/>
                            </a:solidFill>
                            <a:latin typeface="Cambria Math"/>
                          </a:rPr>
                          <m:t> </m:t>
                        </m:r>
                      </m:fName>
                      <m:e>
                        <m:f>
                          <m:fPr>
                            <m:ctrlPr>
                              <a:rPr lang="en-US" b="0" i="1" smtClean="0">
                                <a:solidFill>
                                  <a:srgbClr val="C00000"/>
                                </a:solidFill>
                                <a:latin typeface="Cambria Math" panose="02040503050406030204" pitchFamily="18" charset="0"/>
                              </a:rPr>
                            </m:ctrlPr>
                          </m:fPr>
                          <m:num>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𝑞</m:t>
                                </m:r>
                              </m:e>
                              <m:sub>
                                <m:r>
                                  <a:rPr lang="en-US" b="0" i="1" smtClean="0">
                                    <a:solidFill>
                                      <a:srgbClr val="C00000"/>
                                    </a:solidFill>
                                    <a:latin typeface="Cambria Math"/>
                                  </a:rPr>
                                  <m:t>𝑖</m:t>
                                </m:r>
                                <m:r>
                                  <a:rPr lang="en-US" b="0" i="1" smtClean="0">
                                    <a:solidFill>
                                      <a:srgbClr val="C00000"/>
                                    </a:solidFill>
                                    <a:latin typeface="Cambria Math"/>
                                  </a:rPr>
                                  <m:t>,</m:t>
                                </m:r>
                                <m:r>
                                  <a:rPr lang="en-US" b="0" i="1" smtClean="0">
                                    <a:solidFill>
                                      <a:srgbClr val="C00000"/>
                                    </a:solidFill>
                                    <a:latin typeface="Cambria Math"/>
                                  </a:rPr>
                                  <m:t>𝑗</m:t>
                                </m:r>
                              </m:sub>
                            </m:sSub>
                          </m:num>
                          <m:den>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𝑝</m:t>
                                </m:r>
                              </m:e>
                              <m:sub>
                                <m:r>
                                  <a:rPr lang="en-US" b="0" i="1" smtClean="0">
                                    <a:solidFill>
                                      <a:srgbClr val="C00000"/>
                                    </a:solidFill>
                                    <a:latin typeface="Cambria Math"/>
                                  </a:rPr>
                                  <m:t>𝑖</m:t>
                                </m:r>
                              </m:sub>
                            </m:s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𝑝</m:t>
                                </m:r>
                              </m:e>
                              <m:sub>
                                <m:r>
                                  <a:rPr lang="en-US" b="0" i="1" smtClean="0">
                                    <a:solidFill>
                                      <a:srgbClr val="C00000"/>
                                    </a:solidFill>
                                    <a:latin typeface="Cambria Math"/>
                                  </a:rPr>
                                  <m:t>𝑗</m:t>
                                </m:r>
                              </m:sub>
                            </m:sSub>
                          </m:den>
                        </m:f>
                      </m:e>
                    </m:func>
                  </m:oMath>
                </a14:m>
                <a:r>
                  <a:rPr lang="en-US" dirty="0">
                    <a:solidFill>
                      <a:srgbClr val="C00000"/>
                    </a:solidFill>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where </a:t>
                </a:r>
                <a:r>
                  <a:rPr lang="el-GR" sz="2400" dirty="0">
                    <a:latin typeface="Times New Roman" panose="02020603050405020304" pitchFamily="18" charset="0"/>
                    <a:cs typeface="Times New Roman" panose="02020603050405020304" pitchFamily="18" charset="0"/>
                  </a:rPr>
                  <a:t>λ</a:t>
                </a:r>
                <a:r>
                  <a:rPr lang="en-US" sz="2400" dirty="0">
                    <a:latin typeface="Times New Roman" panose="02020603050405020304" pitchFamily="18" charset="0"/>
                    <a:cs typeface="Times New Roman" panose="02020603050405020304" pitchFamily="18" charset="0"/>
                  </a:rPr>
                  <a:t> is a positive </a:t>
                </a:r>
                <a:r>
                  <a:rPr lang="en-US" sz="2400" i="1" dirty="0">
                    <a:latin typeface="Times New Roman" panose="02020603050405020304" pitchFamily="18" charset="0"/>
                    <a:cs typeface="Times New Roman" panose="02020603050405020304" pitchFamily="18" charset="0"/>
                  </a:rPr>
                  <a:t>scale parameter</a:t>
                </a:r>
                <a:r>
                  <a:rPr lang="en-US" sz="2400" dirty="0">
                    <a:latin typeface="Times New Roman" panose="02020603050405020304" pitchFamily="18" charset="0"/>
                    <a:cs typeface="Times New Roman" panose="02020603050405020304" pitchFamily="18" charset="0"/>
                  </a:rPr>
                  <a:t>, and the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𝑞</m:t>
                        </m:r>
                      </m:e>
                      <m:sub>
                        <m:r>
                          <a:rPr lang="en-US" sz="2400" b="0" i="1" smtClean="0">
                            <a:latin typeface="Cambria Math"/>
                          </a:rPr>
                          <m:t>𝑖</m:t>
                        </m:r>
                        <m:r>
                          <a:rPr lang="en-US" sz="2400" b="0" i="1" smtClean="0">
                            <a:latin typeface="Cambria Math"/>
                          </a:rPr>
                          <m:t>,</m:t>
                        </m:r>
                        <m:r>
                          <a:rPr lang="en-US" sz="2400" b="0" i="1" smtClean="0">
                            <a:latin typeface="Cambria Math"/>
                          </a:rPr>
                          <m:t>𝑗</m:t>
                        </m:r>
                      </m:sub>
                    </m:sSub>
                  </m:oMath>
                </a14:m>
                <a:r>
                  <a:rPr lang="en-US" sz="2400" dirty="0">
                    <a:latin typeface="Times New Roman" panose="02020603050405020304" pitchFamily="18" charset="0"/>
                    <a:cs typeface="Times New Roman" panose="02020603050405020304" pitchFamily="18" charset="0"/>
                  </a:rPr>
                  <a:t> are a set of positive numbers that sum to 1, called the </a:t>
                </a:r>
                <a:r>
                  <a:rPr lang="en-US" sz="2400" i="1" dirty="0">
                    <a:latin typeface="Times New Roman" panose="02020603050405020304" pitchFamily="18" charset="0"/>
                    <a:cs typeface="Times New Roman" panose="02020603050405020304" pitchFamily="18" charset="0"/>
                  </a:rPr>
                  <a:t>target frequencies </a:t>
                </a:r>
                <a:r>
                  <a:rPr lang="en-US" sz="2400" dirty="0">
                    <a:latin typeface="Times New Roman" panose="02020603050405020304" pitchFamily="18" charset="0"/>
                    <a:cs typeface="Times New Roman" panose="02020603050405020304" pitchFamily="18" charset="0"/>
                  </a:rPr>
                  <a:t>for aligned amino acid pairs.  Conversely, a non-zero matrix constructed in this way will have a negative expected value and at least one positive score.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198497"/>
                <a:ext cx="8153400" cy="3906903"/>
              </a:xfrm>
              <a:blipFill rotWithShape="0">
                <a:blip r:embed="rId2"/>
                <a:stretch>
                  <a:fillRect l="-972" t="-1872" r="-75" b="-312"/>
                </a:stretch>
              </a:blipFill>
            </p:spPr>
            <p:txBody>
              <a:bodyPr/>
              <a:lstStyle/>
              <a:p>
                <a:r>
                  <a:rPr lang="en-US">
                    <a:noFill/>
                  </a:rPr>
                  <a:t> </a:t>
                </a:r>
              </a:p>
            </p:txBody>
          </p:sp>
        </mc:Fallback>
      </mc:AlternateContent>
      <p:sp>
        <p:nvSpPr>
          <p:cNvPr id="5" name="TextBox 4"/>
          <p:cNvSpPr txBox="1"/>
          <p:nvPr/>
        </p:nvSpPr>
        <p:spPr>
          <a:xfrm>
            <a:off x="925551" y="5714999"/>
            <a:ext cx="7162800" cy="369332"/>
          </a:xfrm>
          <a:prstGeom prst="rect">
            <a:avLst/>
          </a:prstGeom>
          <a:noFill/>
        </p:spPr>
        <p:txBody>
          <a:bodyPr wrap="square" rtlCol="0">
            <a:spAutoFit/>
          </a:bodyPr>
          <a:lstStyle/>
          <a:p>
            <a:r>
              <a:rPr lang="en-US" dirty="0" err="1">
                <a:solidFill>
                  <a:srgbClr val="002060"/>
                </a:solidFill>
                <a:latin typeface="Times New Roman" panose="02020603050405020304" pitchFamily="18" charset="0"/>
                <a:cs typeface="Times New Roman" panose="02020603050405020304" pitchFamily="18" charset="0"/>
              </a:rPr>
              <a:t>Karlin</a:t>
            </a:r>
            <a:r>
              <a:rPr lang="en-US" dirty="0">
                <a:solidFill>
                  <a:srgbClr val="002060"/>
                </a:solidFill>
                <a:latin typeface="Times New Roman" panose="02020603050405020304" pitchFamily="18" charset="0"/>
                <a:cs typeface="Times New Roman" panose="02020603050405020304" pitchFamily="18" charset="0"/>
              </a:rPr>
              <a:t>, S. &amp; Altschul, S.F. (1990) </a:t>
            </a:r>
            <a:r>
              <a:rPr lang="en-US" i="1" dirty="0">
                <a:solidFill>
                  <a:srgbClr val="002060"/>
                </a:solidFill>
                <a:latin typeface="Times New Roman" panose="02020603050405020304" pitchFamily="18" charset="0"/>
                <a:cs typeface="Times New Roman" panose="02020603050405020304" pitchFamily="18" charset="0"/>
              </a:rPr>
              <a:t>Proc. Natl. Acad. Sci. USA </a:t>
            </a:r>
            <a:r>
              <a:rPr lang="en-US" b="1" dirty="0">
                <a:solidFill>
                  <a:srgbClr val="002060"/>
                </a:solidFill>
                <a:latin typeface="Times New Roman" panose="02020603050405020304" pitchFamily="18" charset="0"/>
                <a:cs typeface="Times New Roman" panose="02020603050405020304" pitchFamily="18" charset="0"/>
              </a:rPr>
              <a:t>87</a:t>
            </a:r>
            <a:r>
              <a:rPr lang="en-US" dirty="0">
                <a:solidFill>
                  <a:srgbClr val="002060"/>
                </a:solidFill>
                <a:latin typeface="Times New Roman" panose="02020603050405020304" pitchFamily="18" charset="0"/>
                <a:cs typeface="Times New Roman" panose="02020603050405020304" pitchFamily="18" charset="0"/>
              </a:rPr>
              <a:t>:2264-2268.</a:t>
            </a:r>
          </a:p>
        </p:txBody>
      </p:sp>
    </p:spTree>
    <p:extLst>
      <p:ext uri="{BB962C8B-B14F-4D97-AF65-F5344CB8AC3E}">
        <p14:creationId xmlns:p14="http://schemas.microsoft.com/office/powerpoint/2010/main" val="80206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52"/>
            <a:ext cx="8229600" cy="685800"/>
          </a:xfrm>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382000" cy="5105399"/>
              </a:xfrm>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Define </a:t>
                </a:r>
                <a14:m>
                  <m:oMath xmlns:m="http://schemas.openxmlformats.org/officeDocument/2006/math">
                    <m:r>
                      <a:rPr lang="en-US" sz="2000" b="0" i="1" smtClean="0">
                        <a:latin typeface="Cambria Math"/>
                      </a:rPr>
                      <m:t>𝑓</m:t>
                    </m:r>
                    <m:d>
                      <m:dPr>
                        <m:ctrlPr>
                          <a:rPr lang="en-US" sz="2000" b="0" i="1" smtClean="0">
                            <a:latin typeface="Cambria Math" panose="02040503050406030204" pitchFamily="18" charset="0"/>
                          </a:rPr>
                        </m:ctrlPr>
                      </m:dPr>
                      <m:e>
                        <m:r>
                          <a:rPr lang="en-US" sz="2000" b="0" i="1" smtClean="0">
                            <a:latin typeface="Cambria Math"/>
                          </a:rPr>
                          <m:t>𝑥</m:t>
                        </m:r>
                      </m:e>
                    </m:d>
                    <m:r>
                      <a:rPr lang="en-US" sz="2000" b="0" i="1" smtClean="0">
                        <a:latin typeface="Cambria Math" panose="02040503050406030204" pitchFamily="18" charset="0"/>
                      </a:rPr>
                      <m:t>  </m:t>
                    </m:r>
                    <m:r>
                      <a:rPr lang="en-US" sz="2000" b="0" i="1" smtClean="0">
                        <a:latin typeface="Cambria Math"/>
                      </a:rPr>
                      <m:t>= </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a:rPr>
                          <m:t>𝑖</m:t>
                        </m:r>
                        <m:r>
                          <a:rPr lang="en-US" sz="2000" b="0" i="1" smtClean="0">
                            <a:latin typeface="Cambria Math"/>
                          </a:rPr>
                          <m:t>,</m:t>
                        </m:r>
                        <m:r>
                          <a:rPr lang="en-US" sz="2000" b="0" i="1" smtClean="0">
                            <a:latin typeface="Cambria Math"/>
                          </a:rPr>
                          <m:t>𝑗</m:t>
                        </m:r>
                      </m:sub>
                      <m:sup/>
                      <m:e>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𝑖</m:t>
                            </m:r>
                          </m:sub>
                        </m:sSub>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𝑗</m:t>
                            </m:r>
                          </m:sub>
                        </m:sSub>
                        <m:sSup>
                          <m:sSupPr>
                            <m:ctrlPr>
                              <a:rPr lang="en-US" sz="2000" b="0" i="1" smtClean="0">
                                <a:latin typeface="Cambria Math" panose="02040503050406030204" pitchFamily="18" charset="0"/>
                              </a:rPr>
                            </m:ctrlPr>
                          </m:sSupPr>
                          <m:e>
                            <m:r>
                              <a:rPr lang="en-US" sz="2000" b="0" i="1" smtClean="0">
                                <a:latin typeface="Cambria Math"/>
                              </a:rPr>
                              <m:t>𝑒</m:t>
                            </m:r>
                          </m:e>
                          <m:sup>
                            <m:sSub>
                              <m:sSubPr>
                                <m:ctrlPr>
                                  <a:rPr lang="en-US" sz="2000" b="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r>
                                  <a:rPr lang="en-US" sz="2000" b="0" i="1" smtClean="0">
                                    <a:latin typeface="Cambria Math"/>
                                  </a:rPr>
                                  <m:t>,</m:t>
                                </m:r>
                                <m:r>
                                  <a:rPr lang="en-US" sz="2000" b="0" i="1" smtClean="0">
                                    <a:latin typeface="Cambria Math"/>
                                  </a:rPr>
                                  <m:t>𝑗</m:t>
                                </m:r>
                              </m:sub>
                            </m:sSub>
                            <m:r>
                              <a:rPr lang="en-US" sz="2000" b="0" i="1" smtClean="0">
                                <a:latin typeface="Cambria Math"/>
                              </a:rPr>
                              <m:t>𝑥</m:t>
                            </m:r>
                          </m:sup>
                        </m:sSup>
                      </m:e>
                    </m:nary>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1400" b="0" i="1" dirty="0" smtClean="0">
                        <a:latin typeface="Cambria Math"/>
                      </a:rPr>
                      <m:t>𝑓</m:t>
                    </m:r>
                    <m:r>
                      <a:rPr lang="en-US" sz="1400" b="0" i="1" dirty="0" smtClean="0">
                        <a:latin typeface="Cambria Math"/>
                      </a:rPr>
                      <m:t>(</m:t>
                    </m:r>
                    <m:r>
                      <a:rPr lang="en-US" sz="1400" b="0" i="1" dirty="0" smtClean="0">
                        <a:latin typeface="Cambria Math"/>
                      </a:rPr>
                      <m:t>𝑥</m:t>
                    </m:r>
                    <m:r>
                      <a:rPr lang="en-US" sz="1400" b="0" i="1" dirty="0" smtClean="0">
                        <a:latin typeface="Cambria Math"/>
                      </a:rPr>
                      <m:t>)</m:t>
                    </m:r>
                  </m:oMath>
                </a14:m>
                <a:endParaRPr lang="en-US" sz="14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Then    </a:t>
                </a:r>
                <a14:m>
                  <m:oMath xmlns:m="http://schemas.openxmlformats.org/officeDocument/2006/math">
                    <m:r>
                      <a:rPr lang="en-US" sz="2000" b="0" i="1" smtClean="0">
                        <a:latin typeface="Cambria Math"/>
                      </a:rPr>
                      <m:t>𝑓</m:t>
                    </m:r>
                    <m:d>
                      <m:dPr>
                        <m:ctrlPr>
                          <a:rPr lang="en-US" sz="2000" b="0" i="1" smtClean="0">
                            <a:latin typeface="Cambria Math" panose="02040503050406030204" pitchFamily="18" charset="0"/>
                          </a:rPr>
                        </m:ctrlPr>
                      </m:dPr>
                      <m:e>
                        <m:r>
                          <a:rPr lang="en-US" sz="2000" b="0" i="1" smtClean="0">
                            <a:latin typeface="Cambria Math"/>
                          </a:rPr>
                          <m:t>0</m:t>
                        </m:r>
                      </m:e>
                    </m:d>
                    <m:r>
                      <a:rPr lang="en-US" sz="2000" b="0" i="1" smtClean="0">
                        <a:latin typeface="Cambria Math" panose="02040503050406030204" pitchFamily="18" charset="0"/>
                      </a:rPr>
                      <m:t>  </m:t>
                    </m:r>
                    <m:r>
                      <a:rPr lang="en-US" sz="2000" b="0" i="1" smtClean="0">
                        <a:latin typeface="Cambria Math"/>
                      </a:rPr>
                      <m:t>= </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a:rPr>
                          <m:t>𝑖</m:t>
                        </m:r>
                        <m:r>
                          <a:rPr lang="en-US" sz="2000" b="0" i="1" smtClean="0">
                            <a:latin typeface="Cambria Math"/>
                          </a:rPr>
                          <m:t>,</m:t>
                        </m:r>
                        <m:r>
                          <a:rPr lang="en-US" sz="2000" b="0" i="1" smtClean="0">
                            <a:latin typeface="Cambria Math"/>
                          </a:rPr>
                          <m:t>𝑗</m:t>
                        </m:r>
                      </m:sub>
                      <m:sup/>
                      <m:e>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𝑖</m:t>
                            </m:r>
                          </m:sub>
                        </m:sSub>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𝑗</m:t>
                            </m:r>
                          </m:sub>
                        </m:sSub>
                        <m:r>
                          <a:rPr lang="en-US" sz="2000" b="0" i="1" smtClean="0">
                            <a:latin typeface="Cambria Math"/>
                          </a:rPr>
                          <m:t>=1.</m:t>
                        </m:r>
                      </m:e>
                    </m:nary>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Also,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a:rPr>
                          <m:t>𝑓</m:t>
                        </m:r>
                      </m:e>
                      <m:sup>
                        <m:r>
                          <a:rPr lang="en-US" sz="2000" b="0" i="1" smtClean="0">
                            <a:latin typeface="Cambria Math"/>
                          </a:rPr>
                          <m:t>′</m:t>
                        </m:r>
                      </m:sup>
                    </m:sSup>
                    <m:d>
                      <m:dPr>
                        <m:ctrlPr>
                          <a:rPr lang="en-US" sz="2000" b="0" i="1" smtClean="0">
                            <a:latin typeface="Cambria Math" panose="02040503050406030204" pitchFamily="18" charset="0"/>
                          </a:rPr>
                        </m:ctrlPr>
                      </m:dPr>
                      <m:e>
                        <m:r>
                          <a:rPr lang="en-US" sz="2000" b="0" i="1" smtClean="0">
                            <a:latin typeface="Cambria Math"/>
                          </a:rPr>
                          <m:t>0</m:t>
                        </m:r>
                      </m:e>
                    </m:d>
                    <m:r>
                      <a:rPr lang="en-US" sz="2000" b="0" i="1" smtClean="0">
                        <a:latin typeface="Cambria Math" panose="02040503050406030204" pitchFamily="18" charset="0"/>
                      </a:rPr>
                      <m:t> </m:t>
                    </m:r>
                    <m:r>
                      <a:rPr lang="en-US" sz="2000" b="0" i="1" smtClean="0">
                        <a:latin typeface="Cambria Math"/>
                      </a:rPr>
                      <m:t>=</m:t>
                    </m:r>
                    <m:r>
                      <a:rPr lang="en-US" sz="2000" b="0" i="1" smtClean="0">
                        <a:latin typeface="Cambria Math" panose="02040503050406030204" pitchFamily="18" charset="0"/>
                      </a:rPr>
                      <m:t> </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a:rPr>
                          <m:t>𝑖</m:t>
                        </m:r>
                        <m:r>
                          <a:rPr lang="en-US" sz="2000" b="0" i="1" smtClean="0">
                            <a:latin typeface="Cambria Math"/>
                          </a:rPr>
                          <m:t>,</m:t>
                        </m:r>
                        <m:r>
                          <a:rPr lang="en-US" sz="2000" b="0" i="1" smtClean="0">
                            <a:latin typeface="Cambria Math"/>
                          </a:rPr>
                          <m:t>𝑗</m:t>
                        </m:r>
                      </m:sub>
                      <m:sup/>
                      <m:e>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𝑖</m:t>
                            </m:r>
                          </m:sub>
                        </m:sSub>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𝑗</m:t>
                            </m:r>
                          </m:sub>
                        </m:sSub>
                        <m:sSub>
                          <m:sSubPr>
                            <m:ctrlPr>
                              <a:rPr lang="en-US" sz="2000" b="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r>
                              <a:rPr lang="en-US" sz="2000" b="0" i="1" smtClean="0">
                                <a:latin typeface="Cambria Math"/>
                              </a:rPr>
                              <m:t>,</m:t>
                            </m:r>
                            <m:r>
                              <a:rPr lang="en-US" sz="2000" b="0" i="1" smtClean="0">
                                <a:latin typeface="Cambria Math"/>
                              </a:rPr>
                              <m:t>𝑗</m:t>
                            </m:r>
                          </m:sub>
                        </m:sSub>
                        <m:r>
                          <a:rPr lang="en-US" sz="2000" b="0" i="1" smtClean="0">
                            <a:latin typeface="Cambria Math"/>
                          </a:rPr>
                          <m:t>&lt;0</m:t>
                        </m:r>
                      </m:e>
                    </m:nary>
                  </m:oMath>
                </a14:m>
                <a:r>
                  <a:rPr lang="en-US" sz="20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a:t>
                </a:r>
              </a:p>
              <a:p>
                <a:pPr marL="0" indent="0">
                  <a:buNone/>
                </a:pPr>
                <a:r>
                  <a:rPr lang="en-US" sz="2000" dirty="0">
                    <a:latin typeface="Times New Roman" panose="02020603050405020304" pitchFamily="18" charset="0"/>
                    <a:cs typeface="Times New Roman" panose="02020603050405020304" pitchFamily="18" charset="0"/>
                  </a:rPr>
                  <a:t>and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a:rPr>
                          <m:t>𝑓</m:t>
                        </m:r>
                      </m:e>
                      <m:sup>
                        <m:r>
                          <a:rPr lang="en-US" sz="2000" b="0" i="1" smtClean="0">
                            <a:latin typeface="Cambria Math"/>
                          </a:rPr>
                          <m:t>′′</m:t>
                        </m:r>
                      </m:sup>
                    </m:sSup>
                    <m:d>
                      <m:dPr>
                        <m:ctrlPr>
                          <a:rPr lang="en-US" sz="2000" b="0" i="1" smtClean="0">
                            <a:latin typeface="Cambria Math" panose="02040503050406030204" pitchFamily="18" charset="0"/>
                          </a:rPr>
                        </m:ctrlPr>
                      </m:dPr>
                      <m:e>
                        <m:r>
                          <a:rPr lang="en-US" sz="2000" b="0" i="1" smtClean="0">
                            <a:latin typeface="Cambria Math"/>
                          </a:rPr>
                          <m:t>𝑥</m:t>
                        </m:r>
                      </m:e>
                    </m:d>
                    <m:r>
                      <a:rPr lang="en-US" sz="2000" b="0" i="1" smtClean="0">
                        <a:latin typeface="Cambria Math"/>
                      </a:rPr>
                      <m:t>=</m:t>
                    </m:r>
                    <m:r>
                      <a:rPr lang="en-US" sz="2000" b="0" i="1" smtClean="0">
                        <a:latin typeface="Cambria Math" panose="02040503050406030204" pitchFamily="18" charset="0"/>
                      </a:rPr>
                      <m:t> </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a:rPr>
                          <m:t>𝑖</m:t>
                        </m:r>
                        <m:r>
                          <a:rPr lang="en-US" sz="2000" b="0" i="1" smtClean="0">
                            <a:latin typeface="Cambria Math"/>
                          </a:rPr>
                          <m:t>,</m:t>
                        </m:r>
                        <m:r>
                          <a:rPr lang="en-US" sz="2000" b="0" i="1" smtClean="0">
                            <a:latin typeface="Cambria Math"/>
                          </a:rPr>
                          <m:t>𝑗</m:t>
                        </m:r>
                      </m:sub>
                      <m:sup/>
                      <m:e>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𝑖</m:t>
                            </m:r>
                          </m:sub>
                        </m:sSub>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𝑗</m:t>
                            </m:r>
                          </m:sub>
                        </m:sSub>
                        <m:sSup>
                          <m:sSupPr>
                            <m:ctrlPr>
                              <a:rPr lang="en-US" sz="2000" b="0" i="1" smtClean="0">
                                <a:latin typeface="Cambria Math" panose="02040503050406030204" pitchFamily="18" charset="0"/>
                              </a:rPr>
                            </m:ctrlPr>
                          </m:sSupPr>
                          <m:e>
                            <m:sSub>
                              <m:sSubPr>
                                <m:ctrlPr>
                                  <a:rPr lang="en-US" sz="2000" b="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r>
                                  <a:rPr lang="en-US" sz="2000" b="0" i="1" smtClean="0">
                                    <a:latin typeface="Cambria Math"/>
                                  </a:rPr>
                                  <m:t>,</m:t>
                                </m:r>
                                <m:r>
                                  <a:rPr lang="en-US" sz="2000" b="0" i="1" smtClean="0">
                                    <a:latin typeface="Cambria Math"/>
                                  </a:rPr>
                                  <m:t>𝑗</m:t>
                                </m:r>
                              </m:sub>
                            </m:sSub>
                          </m:e>
                          <m:sup>
                            <m:r>
                              <a:rPr lang="en-US" sz="2000" b="0" i="1" smtClean="0">
                                <a:latin typeface="Cambria Math"/>
                              </a:rPr>
                              <m:t>2</m:t>
                            </m:r>
                          </m:sup>
                        </m:sSup>
                        <m:sSup>
                          <m:sSupPr>
                            <m:ctrlPr>
                              <a:rPr lang="en-US" sz="2000" b="0" i="1" smtClean="0">
                                <a:latin typeface="Cambria Math" panose="02040503050406030204" pitchFamily="18" charset="0"/>
                              </a:rPr>
                            </m:ctrlPr>
                          </m:sSupPr>
                          <m:e>
                            <m:r>
                              <a:rPr lang="en-US" sz="2000" b="0" i="1" smtClean="0">
                                <a:latin typeface="Cambria Math"/>
                              </a:rPr>
                              <m:t>𝑒</m:t>
                            </m:r>
                          </m:e>
                          <m:sup>
                            <m:sSub>
                              <m:sSubPr>
                                <m:ctrlPr>
                                  <a:rPr lang="en-US" sz="2000" b="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r>
                                  <a:rPr lang="en-US" sz="2000" b="0" i="1" smtClean="0">
                                    <a:latin typeface="Cambria Math"/>
                                  </a:rPr>
                                  <m:t>,</m:t>
                                </m:r>
                                <m:r>
                                  <a:rPr lang="en-US" sz="2000" b="0" i="1" smtClean="0">
                                    <a:latin typeface="Cambria Math"/>
                                  </a:rPr>
                                  <m:t>𝑗</m:t>
                                </m:r>
                              </m:sub>
                            </m:sSub>
                            <m:r>
                              <a:rPr lang="en-US" sz="2000" b="0" i="1" smtClean="0">
                                <a:latin typeface="Cambria Math"/>
                              </a:rPr>
                              <m:t>𝑥</m:t>
                            </m:r>
                          </m:sup>
                        </m:sSup>
                        <m:r>
                          <a:rPr lang="en-US" sz="2000" b="0" i="1" smtClean="0">
                            <a:latin typeface="Cambria Math"/>
                          </a:rPr>
                          <m:t>&gt;0</m:t>
                        </m:r>
                      </m:e>
                    </m:nary>
                  </m:oMath>
                </a14:m>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In addition, because at least one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r>
                          <a:rPr lang="en-US" sz="2000" b="0" i="1" smtClean="0">
                            <a:latin typeface="Cambria Math"/>
                          </a:rPr>
                          <m:t>,</m:t>
                        </m:r>
                        <m:r>
                          <a:rPr lang="en-US" sz="2000" b="0" i="1" smtClean="0">
                            <a:latin typeface="Cambria Math"/>
                          </a:rPr>
                          <m:t>𝑗</m:t>
                        </m:r>
                      </m:sub>
                    </m:sSub>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is positive, </a:t>
                </a:r>
                <a14:m>
                  <m:oMath xmlns:m="http://schemas.openxmlformats.org/officeDocument/2006/math">
                    <m:r>
                      <a:rPr lang="en-US" sz="2000" b="0" i="1" smtClean="0">
                        <a:latin typeface="Cambria Math"/>
                      </a:rPr>
                      <m:t>𝑓</m:t>
                    </m:r>
                    <m:d>
                      <m:dPr>
                        <m:ctrlPr>
                          <a:rPr lang="en-US" sz="2000" b="0" i="1" smtClean="0">
                            <a:latin typeface="Cambria Math" panose="02040503050406030204" pitchFamily="18" charset="0"/>
                          </a:rPr>
                        </m:ctrlPr>
                      </m:dPr>
                      <m:e>
                        <m:r>
                          <a:rPr lang="en-US" sz="2000" b="0" i="1" smtClean="0">
                            <a:latin typeface="Cambria Math"/>
                          </a:rPr>
                          <m:t>𝑥</m:t>
                        </m:r>
                      </m:e>
                    </m:d>
                  </m:oMath>
                </a14:m>
                <a:r>
                  <a:rPr lang="en-US" sz="2000" dirty="0">
                    <a:latin typeface="Times New Roman" panose="02020603050405020304" pitchFamily="18" charset="0"/>
                    <a:cs typeface="Times New Roman" panose="02020603050405020304" pitchFamily="18" charset="0"/>
                  </a:rPr>
                  <a:t> diverges for large </a:t>
                </a:r>
                <a14:m>
                  <m:oMath xmlns:m="http://schemas.openxmlformats.org/officeDocument/2006/math">
                    <m:r>
                      <a:rPr lang="en-US" sz="2000" b="0" i="1" smtClean="0">
                        <a:latin typeface="Cambria Math"/>
                      </a:rPr>
                      <m:t>𝑥</m:t>
                    </m:r>
                  </m:oMath>
                </a14:m>
                <a:r>
                  <a:rPr lang="en-US" sz="2000" dirty="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1400" b="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These facts imply that </a:t>
                </a:r>
                <a14:m>
                  <m:oMath xmlns:m="http://schemas.openxmlformats.org/officeDocument/2006/math">
                    <m:r>
                      <a:rPr lang="en-US" sz="2000" b="0" i="1" smtClean="0">
                        <a:latin typeface="Cambria Math"/>
                      </a:rPr>
                      <m:t>𝑓</m:t>
                    </m:r>
                    <m:d>
                      <m:dPr>
                        <m:ctrlPr>
                          <a:rPr lang="en-US" sz="2000" b="0" i="1" smtClean="0">
                            <a:latin typeface="Cambria Math" panose="02040503050406030204" pitchFamily="18" charset="0"/>
                          </a:rPr>
                        </m:ctrlPr>
                      </m:dPr>
                      <m:e>
                        <m:r>
                          <a:rPr lang="en-US" sz="2000" b="0" i="1" smtClean="0">
                            <a:latin typeface="Cambria Math"/>
                          </a:rPr>
                          <m:t>𝑥</m:t>
                        </m:r>
                      </m:e>
                    </m:d>
                    <m:r>
                      <a:rPr lang="en-US" sz="2000" b="0" i="1" smtClean="0">
                        <a:latin typeface="Cambria Math"/>
                      </a:rPr>
                      <m:t>=1</m:t>
                    </m:r>
                  </m:oMath>
                </a14:m>
                <a:r>
                  <a:rPr lang="en-US" sz="2000" dirty="0">
                    <a:latin typeface="Times New Roman" panose="02020603050405020304" pitchFamily="18" charset="0"/>
                    <a:cs typeface="Times New Roman" panose="02020603050405020304" pitchFamily="18" charset="0"/>
                  </a:rPr>
                  <a:t> has a unique positive solution </a:t>
                </a:r>
                <a:r>
                  <a:rPr lang="el-GR" sz="2000" dirty="0">
                    <a:latin typeface="Times New Roman" panose="02020603050405020304" pitchFamily="18" charset="0"/>
                    <a:cs typeface="Times New Roman" panose="02020603050405020304" pitchFamily="18" charset="0"/>
                  </a:rPr>
                  <a:t>λ</a:t>
                </a:r>
                <a:r>
                  <a:rPr lang="en-US" sz="2000" dirty="0">
                    <a:latin typeface="Times New Roman" panose="02020603050405020304" pitchFamily="18" charset="0"/>
                    <a:cs typeface="Times New Roman" panose="02020603050405020304" pitchFamily="18" charset="0"/>
                  </a:rPr>
                  <a:t>, which is</a:t>
                </a:r>
              </a:p>
              <a:p>
                <a:pPr marL="0" indent="0">
                  <a:buNone/>
                </a:pPr>
                <a:r>
                  <a:rPr lang="en-US" sz="2000" dirty="0">
                    <a:latin typeface="Times New Roman" panose="02020603050405020304" pitchFamily="18" charset="0"/>
                    <a:cs typeface="Times New Roman" panose="02020603050405020304" pitchFamily="18" charset="0"/>
                  </a:rPr>
                  <a:t>easily calculated.  Now define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𝑞</m:t>
                        </m:r>
                      </m:e>
                      <m:sub>
                        <m:r>
                          <a:rPr lang="en-US" sz="2000" b="0" i="1" smtClean="0">
                            <a:latin typeface="Cambria Math"/>
                          </a:rPr>
                          <m:t>𝑖</m:t>
                        </m:r>
                        <m:r>
                          <a:rPr lang="en-US" sz="2000" b="0" i="1" smtClean="0">
                            <a:latin typeface="Cambria Math"/>
                          </a:rPr>
                          <m:t>,</m:t>
                        </m:r>
                        <m:r>
                          <a:rPr lang="en-US" sz="2000" b="0" i="1" smtClean="0">
                            <a:latin typeface="Cambria Math"/>
                          </a:rPr>
                          <m:t>𝑗</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𝑖</m:t>
                        </m:r>
                      </m:sub>
                    </m:sSub>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𝑗</m:t>
                        </m:r>
                      </m:sub>
                    </m:sSub>
                    <m:sSup>
                      <m:sSupPr>
                        <m:ctrlPr>
                          <a:rPr lang="en-US" sz="2000" b="0" i="1" smtClean="0">
                            <a:latin typeface="Cambria Math" panose="02040503050406030204" pitchFamily="18" charset="0"/>
                          </a:rPr>
                        </m:ctrlPr>
                      </m:sSupPr>
                      <m:e>
                        <m:r>
                          <a:rPr lang="en-US" sz="2000" b="0" i="1" smtClean="0">
                            <a:latin typeface="Cambria Math"/>
                          </a:rPr>
                          <m:t>𝑒</m:t>
                        </m:r>
                      </m:e>
                      <m:sup>
                        <m:r>
                          <m:rPr>
                            <m:sty m:val="p"/>
                          </m:rPr>
                          <a:rPr lang="el-GR" sz="2000" b="0" i="1" smtClean="0">
                            <a:latin typeface="Cambria Math"/>
                          </a:rPr>
                          <m:t>λ</m:t>
                        </m:r>
                        <m:sSub>
                          <m:sSubPr>
                            <m:ctrlPr>
                              <a:rPr lang="el-GR" sz="2000" b="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r>
                              <a:rPr lang="en-US" sz="2000" b="0" i="1" smtClean="0">
                                <a:latin typeface="Cambria Math"/>
                              </a:rPr>
                              <m:t>,</m:t>
                            </m:r>
                            <m:r>
                              <a:rPr lang="en-US" sz="2000" b="0" i="1" smtClean="0">
                                <a:latin typeface="Cambria Math"/>
                              </a:rPr>
                              <m:t>𝑗</m:t>
                            </m:r>
                          </m:sub>
                        </m:sSub>
                      </m:sup>
                    </m:sSup>
                    <m:r>
                      <a:rPr lang="en-US" sz="2000" b="0" i="0" smtClean="0">
                        <a:latin typeface="Cambria Math"/>
                      </a:rPr>
                      <m:t>.</m:t>
                    </m:r>
                  </m:oMath>
                </a14:m>
                <a:r>
                  <a:rPr lang="en-US" sz="2000" dirty="0">
                    <a:latin typeface="Times New Roman" panose="02020603050405020304" pitchFamily="18" charset="0"/>
                    <a:cs typeface="Times New Roman" panose="02020603050405020304" pitchFamily="18" charset="0"/>
                  </a:rPr>
                  <a:t>  It is clear that all the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𝑞</m:t>
                        </m:r>
                      </m:e>
                      <m:sub>
                        <m:r>
                          <a:rPr lang="en-US" sz="2000" b="0" i="1" smtClean="0">
                            <a:latin typeface="Cambria Math"/>
                          </a:rPr>
                          <m:t>𝑖</m:t>
                        </m:r>
                        <m:r>
                          <a:rPr lang="en-US" sz="2000" b="0" i="1" smtClean="0">
                            <a:latin typeface="Cambria Math"/>
                          </a:rPr>
                          <m:t>,</m:t>
                        </m:r>
                        <m:r>
                          <a:rPr lang="en-US" sz="2000" b="0" i="1" smtClean="0">
                            <a:latin typeface="Cambria Math"/>
                          </a:rPr>
                          <m:t>𝑗</m:t>
                        </m:r>
                      </m:sub>
                    </m:sSub>
                  </m:oMath>
                </a14:m>
                <a:r>
                  <a:rPr lang="en-US" sz="2000" dirty="0">
                    <a:latin typeface="Times New Roman" panose="02020603050405020304" pitchFamily="18" charset="0"/>
                    <a:cs typeface="Times New Roman" panose="02020603050405020304" pitchFamily="18" charset="0"/>
                  </a:rPr>
                  <a:t> are</a:t>
                </a:r>
              </a:p>
              <a:p>
                <a:pPr marL="0" indent="0">
                  <a:buNone/>
                </a:pPr>
                <a:r>
                  <a:rPr lang="en-US" sz="2000" dirty="0">
                    <a:latin typeface="Times New Roman" panose="02020603050405020304" pitchFamily="18" charset="0"/>
                    <a:cs typeface="Times New Roman" panose="02020603050405020304" pitchFamily="18" charset="0"/>
                  </a:rPr>
                  <a:t>positive, and furthermore that they sum to 1, because </a:t>
                </a:r>
                <a14:m>
                  <m:oMath xmlns:m="http://schemas.openxmlformats.org/officeDocument/2006/math">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a:rPr>
                          <m:t>𝑖</m:t>
                        </m:r>
                        <m:r>
                          <a:rPr lang="en-US" sz="2000" b="0" i="1" smtClean="0">
                            <a:latin typeface="Cambria Math"/>
                          </a:rPr>
                          <m:t>,</m:t>
                        </m:r>
                        <m:r>
                          <a:rPr lang="en-US" sz="2000" b="0" i="1" smtClean="0">
                            <a:latin typeface="Cambria Math"/>
                          </a:rPr>
                          <m:t>𝑗</m:t>
                        </m:r>
                      </m:sub>
                      <m:sup/>
                      <m:e>
                        <m:sSub>
                          <m:sSubPr>
                            <m:ctrlPr>
                              <a:rPr lang="en-US" sz="2000" b="0" i="1" smtClean="0">
                                <a:latin typeface="Cambria Math" panose="02040503050406030204" pitchFamily="18" charset="0"/>
                              </a:rPr>
                            </m:ctrlPr>
                          </m:sSubPr>
                          <m:e>
                            <m:r>
                              <a:rPr lang="en-US" sz="2000" b="0" i="1" smtClean="0">
                                <a:latin typeface="Cambria Math"/>
                              </a:rPr>
                              <m:t>𝑞</m:t>
                            </m:r>
                          </m:e>
                          <m:sub>
                            <m:r>
                              <a:rPr lang="en-US" sz="2000" b="0" i="1" smtClean="0">
                                <a:latin typeface="Cambria Math"/>
                              </a:rPr>
                              <m:t>𝑖</m:t>
                            </m:r>
                            <m:r>
                              <a:rPr lang="en-US" sz="2000" b="0" i="1" smtClean="0">
                                <a:latin typeface="Cambria Math"/>
                              </a:rPr>
                              <m:t>,</m:t>
                            </m:r>
                            <m:r>
                              <a:rPr lang="en-US" sz="2000" b="0" i="1" smtClean="0">
                                <a:latin typeface="Cambria Math"/>
                              </a:rPr>
                              <m:t>𝑗</m:t>
                            </m:r>
                          </m:sub>
                        </m:sSub>
                        <m:r>
                          <a:rPr lang="en-US" sz="2000" b="0" i="1" smtClean="0">
                            <a:latin typeface="Cambria Math"/>
                          </a:rPr>
                          <m:t>=</m:t>
                        </m:r>
                        <m:r>
                          <a:rPr lang="en-US" sz="2000" b="0" i="1" smtClean="0">
                            <a:latin typeface="Cambria Math"/>
                          </a:rPr>
                          <m:t>𝑓</m:t>
                        </m:r>
                        <m:d>
                          <m:dPr>
                            <m:ctrlPr>
                              <a:rPr lang="en-US" sz="2000" b="0" i="1" smtClean="0">
                                <a:latin typeface="Cambria Math" panose="02040503050406030204" pitchFamily="18" charset="0"/>
                              </a:rPr>
                            </m:ctrlPr>
                          </m:dPr>
                          <m:e>
                            <m:r>
                              <m:rPr>
                                <m:sty m:val="p"/>
                              </m:rPr>
                              <a:rPr lang="el-GR" sz="2000" b="0" i="1" smtClean="0">
                                <a:latin typeface="Cambria Math"/>
                              </a:rPr>
                              <m:t>λ</m:t>
                            </m:r>
                          </m:e>
                        </m:d>
                        <m:r>
                          <a:rPr lang="en-US" sz="2000" b="0" i="1" smtClean="0">
                            <a:latin typeface="Cambria Math"/>
                          </a:rPr>
                          <m:t>=1</m:t>
                        </m:r>
                      </m:e>
                    </m:nary>
                  </m:oMath>
                </a14:m>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Finally, solving for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r>
                          <a:rPr lang="en-US" sz="2000" b="0" i="1" smtClean="0">
                            <a:latin typeface="Cambria Math"/>
                          </a:rPr>
                          <m:t>,</m:t>
                        </m:r>
                        <m:r>
                          <a:rPr lang="en-US" sz="2000" b="0" i="1" smtClean="0">
                            <a:latin typeface="Cambria Math"/>
                          </a:rPr>
                          <m:t>𝑗</m:t>
                        </m:r>
                      </m:sub>
                    </m:sSub>
                  </m:oMath>
                </a14:m>
                <a:r>
                  <a:rPr lang="en-US" sz="2000" dirty="0">
                    <a:latin typeface="Times New Roman" panose="02020603050405020304" pitchFamily="18" charset="0"/>
                    <a:cs typeface="Times New Roman" panose="02020603050405020304" pitchFamily="18" charset="0"/>
                  </a:rPr>
                  <a:t> yields: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r>
                          <a:rPr lang="en-US" sz="2000" b="0" i="1" smtClean="0">
                            <a:latin typeface="Cambria Math"/>
                          </a:rPr>
                          <m:t>,</m:t>
                        </m:r>
                        <m:r>
                          <a:rPr lang="en-US" sz="2000" b="0" i="1" smtClean="0">
                            <a:latin typeface="Cambria Math"/>
                          </a:rPr>
                          <m:t>𝑗</m:t>
                        </m:r>
                      </m:sub>
                    </m:sSub>
                    <m:r>
                      <a:rPr lang="en-US" sz="2000" b="0" i="1" smtClean="0">
                        <a:latin typeface="Cambria Math"/>
                      </a:rPr>
                      <m:t>= </m:t>
                    </m:r>
                    <m:d>
                      <m:dPr>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r>
                              <m:rPr>
                                <m:sty m:val="p"/>
                              </m:rPr>
                              <a:rPr lang="en-US" sz="2000" b="0" i="0" smtClean="0">
                                <a:latin typeface="Cambria Math"/>
                              </a:rPr>
                              <m:t>ln</m:t>
                            </m:r>
                          </m:fName>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a:rPr>
                                      <m:t>𝑞</m:t>
                                    </m:r>
                                  </m:e>
                                  <m:sub>
                                    <m:r>
                                      <a:rPr lang="en-US" sz="2000" b="0" i="1" smtClean="0">
                                        <a:latin typeface="Cambria Math"/>
                                      </a:rPr>
                                      <m:t>𝑖</m:t>
                                    </m:r>
                                    <m:r>
                                      <a:rPr lang="en-US" sz="2000" b="0" i="1" smtClean="0">
                                        <a:latin typeface="Cambria Math"/>
                                      </a:rPr>
                                      <m:t>,</m:t>
                                    </m:r>
                                    <m:r>
                                      <a:rPr lang="en-US" sz="2000" b="0" i="1" smtClean="0">
                                        <a:latin typeface="Cambria Math"/>
                                      </a:rPr>
                                      <m:t>𝑗</m:t>
                                    </m:r>
                                  </m:sub>
                                </m:sSub>
                              </m:num>
                              <m:den>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𝑖</m:t>
                                    </m:r>
                                  </m:sub>
                                </m:sSub>
                                <m:sSub>
                                  <m:sSubPr>
                                    <m:ctrlPr>
                                      <a:rPr lang="en-US" sz="2000" b="0" i="1" smtClean="0">
                                        <a:latin typeface="Cambria Math" panose="02040503050406030204" pitchFamily="18" charset="0"/>
                                      </a:rPr>
                                    </m:ctrlPr>
                                  </m:sSubPr>
                                  <m:e>
                                    <m:r>
                                      <a:rPr lang="en-US" sz="2000" b="0" i="1" smtClean="0">
                                        <a:latin typeface="Cambria Math"/>
                                      </a:rPr>
                                      <m:t>𝑝</m:t>
                                    </m:r>
                                  </m:e>
                                  <m:sub>
                                    <m:r>
                                      <a:rPr lang="en-US" sz="2000" b="0" i="1" smtClean="0">
                                        <a:latin typeface="Cambria Math"/>
                                      </a:rPr>
                                      <m:t>𝑗</m:t>
                                    </m:r>
                                  </m:sub>
                                </m:sSub>
                              </m:den>
                            </m:f>
                          </m:e>
                        </m:func>
                      </m:e>
                    </m:d>
                    <m:r>
                      <a:rPr lang="en-US" sz="2000" b="0" i="1" smtClean="0">
                        <a:latin typeface="Cambria Math"/>
                      </a:rPr>
                      <m:t>/</m:t>
                    </m:r>
                    <m:r>
                      <m:rPr>
                        <m:sty m:val="p"/>
                      </m:rPr>
                      <a:rPr lang="el-GR" sz="2000" b="0" i="1" smtClean="0">
                        <a:latin typeface="Cambria Math"/>
                      </a:rPr>
                      <m:t>λ</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382000" cy="5105399"/>
              </a:xfrm>
              <a:blipFill rotWithShape="0">
                <a:blip r:embed="rId2"/>
                <a:stretch>
                  <a:fillRect l="-727" t="-10036"/>
                </a:stretch>
              </a:blipFill>
            </p:spPr>
            <p:txBody>
              <a:bodyPr/>
              <a:lstStyle/>
              <a:p>
                <a:r>
                  <a:rPr lang="en-US">
                    <a:noFill/>
                  </a:rPr>
                  <a:t> </a:t>
                </a:r>
              </a:p>
            </p:txBody>
          </p:sp>
        </mc:Fallback>
      </mc:AlternateContent>
      <p:cxnSp>
        <p:nvCxnSpPr>
          <p:cNvPr id="17" name="Straight Connector 16"/>
          <p:cNvCxnSpPr/>
          <p:nvPr/>
        </p:nvCxnSpPr>
        <p:spPr bwMode="black">
          <a:xfrm flipH="1">
            <a:off x="5265236" y="1066800"/>
            <a:ext cx="3710"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55938" y="3505200"/>
            <a:ext cx="32003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5268946" y="1066800"/>
            <a:ext cx="2931483" cy="1638549"/>
          </a:xfrm>
          <a:custGeom>
            <a:avLst/>
            <a:gdLst>
              <a:gd name="connsiteX0" fmla="*/ 0 w 2931483"/>
              <a:gd name="connsiteY0" fmla="*/ 921603 h 1638549"/>
              <a:gd name="connsiteX1" fmla="*/ 89210 w 2931483"/>
              <a:gd name="connsiteY1" fmla="*/ 1040549 h 1638549"/>
              <a:gd name="connsiteX2" fmla="*/ 200722 w 2931483"/>
              <a:gd name="connsiteY2" fmla="*/ 1166930 h 1638549"/>
              <a:gd name="connsiteX3" fmla="*/ 364274 w 2931483"/>
              <a:gd name="connsiteY3" fmla="*/ 1308178 h 1638549"/>
              <a:gd name="connsiteX4" fmla="*/ 520391 w 2931483"/>
              <a:gd name="connsiteY4" fmla="*/ 1419691 h 1638549"/>
              <a:gd name="connsiteX5" fmla="*/ 520391 w 2931483"/>
              <a:gd name="connsiteY5" fmla="*/ 1419691 h 1638549"/>
              <a:gd name="connsiteX6" fmla="*/ 706244 w 2931483"/>
              <a:gd name="connsiteY6" fmla="*/ 1516335 h 1638549"/>
              <a:gd name="connsiteX7" fmla="*/ 706244 w 2931483"/>
              <a:gd name="connsiteY7" fmla="*/ 1516335 h 1638549"/>
              <a:gd name="connsiteX8" fmla="*/ 1003610 w 2931483"/>
              <a:gd name="connsiteY8" fmla="*/ 1612978 h 1638549"/>
              <a:gd name="connsiteX9" fmla="*/ 1003610 w 2931483"/>
              <a:gd name="connsiteY9" fmla="*/ 1612978 h 1638549"/>
              <a:gd name="connsiteX10" fmla="*/ 1226635 w 2931483"/>
              <a:gd name="connsiteY10" fmla="*/ 1635281 h 1638549"/>
              <a:gd name="connsiteX11" fmla="*/ 1427357 w 2931483"/>
              <a:gd name="connsiteY11" fmla="*/ 1635281 h 1638549"/>
              <a:gd name="connsiteX12" fmla="*/ 1598342 w 2931483"/>
              <a:gd name="connsiteY12" fmla="*/ 1605544 h 1638549"/>
              <a:gd name="connsiteX13" fmla="*/ 1806498 w 2931483"/>
              <a:gd name="connsiteY13" fmla="*/ 1553505 h 1638549"/>
              <a:gd name="connsiteX14" fmla="*/ 1947747 w 2931483"/>
              <a:gd name="connsiteY14" fmla="*/ 1479164 h 1638549"/>
              <a:gd name="connsiteX15" fmla="*/ 2088996 w 2931483"/>
              <a:gd name="connsiteY15" fmla="*/ 1382520 h 1638549"/>
              <a:gd name="connsiteX16" fmla="*/ 2207942 w 2931483"/>
              <a:gd name="connsiteY16" fmla="*/ 1278442 h 1638549"/>
              <a:gd name="connsiteX17" fmla="*/ 2319454 w 2931483"/>
              <a:gd name="connsiteY17" fmla="*/ 1152061 h 1638549"/>
              <a:gd name="connsiteX18" fmla="*/ 2475571 w 2931483"/>
              <a:gd name="connsiteY18" fmla="*/ 951339 h 1638549"/>
              <a:gd name="connsiteX19" fmla="*/ 2601952 w 2931483"/>
              <a:gd name="connsiteY19" fmla="*/ 787788 h 1638549"/>
              <a:gd name="connsiteX20" fmla="*/ 2683727 w 2931483"/>
              <a:gd name="connsiteY20" fmla="*/ 631671 h 1638549"/>
              <a:gd name="connsiteX21" fmla="*/ 2772937 w 2931483"/>
              <a:gd name="connsiteY21" fmla="*/ 453252 h 1638549"/>
              <a:gd name="connsiteX22" fmla="*/ 2802674 w 2931483"/>
              <a:gd name="connsiteY22" fmla="*/ 349174 h 1638549"/>
              <a:gd name="connsiteX23" fmla="*/ 2884449 w 2931483"/>
              <a:gd name="connsiteY23" fmla="*/ 155886 h 1638549"/>
              <a:gd name="connsiteX24" fmla="*/ 2929054 w 2931483"/>
              <a:gd name="connsiteY24" fmla="*/ 7203 h 1638549"/>
              <a:gd name="connsiteX25" fmla="*/ 2921620 w 2931483"/>
              <a:gd name="connsiteY25" fmla="*/ 36939 h 163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31483" h="1638549">
                <a:moveTo>
                  <a:pt x="0" y="921603"/>
                </a:moveTo>
                <a:cubicBezTo>
                  <a:pt x="27878" y="960632"/>
                  <a:pt x="55756" y="999661"/>
                  <a:pt x="89210" y="1040549"/>
                </a:cubicBezTo>
                <a:cubicBezTo>
                  <a:pt x="122664" y="1081437"/>
                  <a:pt x="154878" y="1122325"/>
                  <a:pt x="200722" y="1166930"/>
                </a:cubicBezTo>
                <a:cubicBezTo>
                  <a:pt x="246566" y="1211535"/>
                  <a:pt x="310996" y="1266051"/>
                  <a:pt x="364274" y="1308178"/>
                </a:cubicBezTo>
                <a:cubicBezTo>
                  <a:pt x="417552" y="1350305"/>
                  <a:pt x="520391" y="1419691"/>
                  <a:pt x="520391" y="1419691"/>
                </a:cubicBezTo>
                <a:lnTo>
                  <a:pt x="520391" y="1419691"/>
                </a:lnTo>
                <a:lnTo>
                  <a:pt x="706244" y="1516335"/>
                </a:lnTo>
                <a:lnTo>
                  <a:pt x="706244" y="1516335"/>
                </a:lnTo>
                <a:lnTo>
                  <a:pt x="1003610" y="1612978"/>
                </a:lnTo>
                <a:lnTo>
                  <a:pt x="1003610" y="1612978"/>
                </a:lnTo>
                <a:cubicBezTo>
                  <a:pt x="1040781" y="1616695"/>
                  <a:pt x="1156011" y="1631564"/>
                  <a:pt x="1226635" y="1635281"/>
                </a:cubicBezTo>
                <a:cubicBezTo>
                  <a:pt x="1297259" y="1638998"/>
                  <a:pt x="1365406" y="1640237"/>
                  <a:pt x="1427357" y="1635281"/>
                </a:cubicBezTo>
                <a:cubicBezTo>
                  <a:pt x="1489308" y="1630325"/>
                  <a:pt x="1535152" y="1619173"/>
                  <a:pt x="1598342" y="1605544"/>
                </a:cubicBezTo>
                <a:cubicBezTo>
                  <a:pt x="1661532" y="1591915"/>
                  <a:pt x="1748264" y="1574568"/>
                  <a:pt x="1806498" y="1553505"/>
                </a:cubicBezTo>
                <a:cubicBezTo>
                  <a:pt x="1864732" y="1532442"/>
                  <a:pt x="1900664" y="1507661"/>
                  <a:pt x="1947747" y="1479164"/>
                </a:cubicBezTo>
                <a:cubicBezTo>
                  <a:pt x="1994830" y="1450667"/>
                  <a:pt x="2045630" y="1415974"/>
                  <a:pt x="2088996" y="1382520"/>
                </a:cubicBezTo>
                <a:cubicBezTo>
                  <a:pt x="2132362" y="1349066"/>
                  <a:pt x="2169532" y="1316852"/>
                  <a:pt x="2207942" y="1278442"/>
                </a:cubicBezTo>
                <a:cubicBezTo>
                  <a:pt x="2246352" y="1240032"/>
                  <a:pt x="2274849" y="1206578"/>
                  <a:pt x="2319454" y="1152061"/>
                </a:cubicBezTo>
                <a:cubicBezTo>
                  <a:pt x="2364059" y="1097544"/>
                  <a:pt x="2475571" y="951339"/>
                  <a:pt x="2475571" y="951339"/>
                </a:cubicBezTo>
                <a:cubicBezTo>
                  <a:pt x="2522654" y="890627"/>
                  <a:pt x="2567259" y="841066"/>
                  <a:pt x="2601952" y="787788"/>
                </a:cubicBezTo>
                <a:cubicBezTo>
                  <a:pt x="2636645" y="734510"/>
                  <a:pt x="2655230" y="687427"/>
                  <a:pt x="2683727" y="631671"/>
                </a:cubicBezTo>
                <a:cubicBezTo>
                  <a:pt x="2712225" y="575915"/>
                  <a:pt x="2753113" y="500335"/>
                  <a:pt x="2772937" y="453252"/>
                </a:cubicBezTo>
                <a:cubicBezTo>
                  <a:pt x="2792761" y="406169"/>
                  <a:pt x="2784089" y="398735"/>
                  <a:pt x="2802674" y="349174"/>
                </a:cubicBezTo>
                <a:cubicBezTo>
                  <a:pt x="2821259" y="299613"/>
                  <a:pt x="2863386" y="212881"/>
                  <a:pt x="2884449" y="155886"/>
                </a:cubicBezTo>
                <a:cubicBezTo>
                  <a:pt x="2905512" y="98891"/>
                  <a:pt x="2922859" y="27027"/>
                  <a:pt x="2929054" y="7203"/>
                </a:cubicBezTo>
                <a:cubicBezTo>
                  <a:pt x="2935249" y="-12621"/>
                  <a:pt x="2928434" y="12159"/>
                  <a:pt x="2921620" y="36939"/>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29" name="Straight Connector 28"/>
          <p:cNvCxnSpPr/>
          <p:nvPr/>
        </p:nvCxnSpPr>
        <p:spPr>
          <a:xfrm>
            <a:off x="5293107" y="1981200"/>
            <a:ext cx="312605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72402" y="1981200"/>
            <a:ext cx="0" cy="1524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73125" y="3429000"/>
            <a:ext cx="264816"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x</a:t>
            </a:r>
          </a:p>
        </p:txBody>
      </p:sp>
      <p:sp>
        <p:nvSpPr>
          <p:cNvPr id="6" name="TextBox 5"/>
          <p:cNvSpPr txBox="1"/>
          <p:nvPr/>
        </p:nvSpPr>
        <p:spPr>
          <a:xfrm>
            <a:off x="7635986" y="3514646"/>
            <a:ext cx="272832" cy="307777"/>
          </a:xfrm>
          <a:prstGeom prst="rect">
            <a:avLst/>
          </a:prstGeom>
          <a:noFill/>
        </p:spPr>
        <p:txBody>
          <a:bodyPr wrap="none" rtlCol="0">
            <a:spAutoFit/>
          </a:bodyPr>
          <a:lstStyle/>
          <a:p>
            <a:r>
              <a:rPr lang="el-GR" sz="1400" dirty="0">
                <a:latin typeface="Cambria Math" panose="02040503050406030204" pitchFamily="18" charset="0"/>
                <a:ea typeface="Cambria Math" panose="02040503050406030204" pitchFamily="18" charset="0"/>
              </a:rPr>
              <a:t>λ</a:t>
            </a:r>
            <a:endParaRPr lang="en-US" sz="1400" dirty="0"/>
          </a:p>
        </p:txBody>
      </p:sp>
    </p:spTree>
    <p:extLst>
      <p:ext uri="{BB962C8B-B14F-4D97-AF65-F5344CB8AC3E}">
        <p14:creationId xmlns:p14="http://schemas.microsoft.com/office/powerpoint/2010/main" val="80997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29"/>
            <a:ext cx="8229600" cy="457200"/>
          </a:xfrm>
        </p:spPr>
        <p:txBody>
          <a:bodyPr>
            <a:noAutofit/>
          </a:bodyPr>
          <a:lstStyle/>
          <a:p>
            <a:r>
              <a:rPr lang="en-US" sz="3200" dirty="0">
                <a:solidFill>
                  <a:schemeClr val="tx2"/>
                </a:solidFill>
                <a:latin typeface="Times New Roman" panose="02020603050405020304" pitchFamily="18" charset="0"/>
                <a:cs typeface="Times New Roman" panose="02020603050405020304" pitchFamily="18" charset="0"/>
              </a:rPr>
              <a:t>Search Space Size</a:t>
            </a:r>
          </a:p>
        </p:txBody>
      </p:sp>
      <p:cxnSp>
        <p:nvCxnSpPr>
          <p:cNvPr id="5" name="Straight Connector 4"/>
          <p:cNvCxnSpPr/>
          <p:nvPr/>
        </p:nvCxnSpPr>
        <p:spPr>
          <a:xfrm>
            <a:off x="2444190" y="1344652"/>
            <a:ext cx="59398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44190" y="1327924"/>
            <a:ext cx="0" cy="1600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44190" y="2928124"/>
            <a:ext cx="59547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395225" y="1327924"/>
            <a:ext cx="3718" cy="1600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Content Placeholder 28"/>
          <p:cNvSpPr>
            <a:spLocks noGrp="1"/>
          </p:cNvSpPr>
          <p:nvPr>
            <p:ph idx="1"/>
          </p:nvPr>
        </p:nvSpPr>
        <p:spPr>
          <a:xfrm>
            <a:off x="304800" y="838200"/>
            <a:ext cx="8534400" cy="2286000"/>
          </a:xfrm>
        </p:spPr>
        <p:txBody>
          <a:bodyPr/>
          <a:lstStyle/>
          <a:p>
            <a:pPr marL="0" indent="0">
              <a:buNone/>
            </a:pPr>
            <a:r>
              <a:rPr lang="en-US" sz="2000" dirty="0"/>
              <a:t>                                             </a:t>
            </a:r>
            <a:r>
              <a:rPr lang="en-US" sz="2000" dirty="0">
                <a:latin typeface="Times New Roman" panose="02020603050405020304" pitchFamily="18" charset="0"/>
                <a:cs typeface="Times New Roman" panose="02020603050405020304" pitchFamily="18" charset="0"/>
              </a:rPr>
              <a:t>Subject sequence (or database) length: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residues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Query sequence</a:t>
            </a:r>
          </a:p>
          <a:p>
            <a:pPr marL="0" indent="0">
              <a:buNone/>
            </a:pPr>
            <a:r>
              <a:rPr lang="en-US" sz="2000" dirty="0">
                <a:latin typeface="Times New Roman" panose="02020603050405020304" pitchFamily="18" charset="0"/>
                <a:cs typeface="Times New Roman" panose="02020603050405020304" pitchFamily="18" charset="0"/>
              </a:rPr>
              <a:t>          length:                                       Search space size:   </a:t>
            </a:r>
            <a:r>
              <a:rPr lang="en-US" sz="2000" i="1" dirty="0">
                <a:latin typeface="Times New Roman" panose="02020603050405020304" pitchFamily="18" charset="0"/>
                <a:cs typeface="Times New Roman" panose="02020603050405020304" pitchFamily="18" charset="0"/>
              </a:rPr>
              <a:t>N = </a:t>
            </a:r>
            <a:r>
              <a:rPr lang="en-US" sz="2000" i="1" dirty="0" err="1">
                <a:latin typeface="Times New Roman" panose="02020603050405020304" pitchFamily="18" charset="0"/>
                <a:cs typeface="Times New Roman" panose="02020603050405020304" pitchFamily="18" charset="0"/>
              </a:rPr>
              <a:t>mn</a:t>
            </a:r>
            <a:endParaRPr lang="en-US" i="1"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m </a:t>
            </a:r>
            <a:r>
              <a:rPr lang="en-US" sz="2000" dirty="0">
                <a:latin typeface="Times New Roman" panose="02020603050405020304" pitchFamily="18" charset="0"/>
                <a:cs typeface="Times New Roman" panose="02020603050405020304" pitchFamily="18" charset="0"/>
              </a:rPr>
              <a:t>residues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2000" dirty="0"/>
          </a:p>
          <a:p>
            <a:pPr marL="0" indent="0">
              <a:buNone/>
            </a:pPr>
            <a:endParaRPr lang="en-US" sz="2000" dirty="0"/>
          </a:p>
        </p:txBody>
      </p:sp>
      <p:sp>
        <p:nvSpPr>
          <p:cNvPr id="9" name="Content Placeholder 28"/>
          <p:cNvSpPr txBox="1">
            <a:spLocks/>
          </p:cNvSpPr>
          <p:nvPr/>
        </p:nvSpPr>
        <p:spPr>
          <a:xfrm>
            <a:off x="1295400" y="3962400"/>
            <a:ext cx="7010400" cy="1951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u="sng" dirty="0">
                <a:latin typeface="Times New Roman" panose="02020603050405020304" pitchFamily="18" charset="0"/>
                <a:cs typeface="Times New Roman" panose="02020603050405020304" pitchFamily="18" charset="0"/>
              </a:rPr>
              <a:t>Question</a:t>
            </a:r>
            <a:r>
              <a:rPr lang="en-US" sz="2000" dirty="0">
                <a:latin typeface="Times New Roman" panose="02020603050405020304" pitchFamily="18" charset="0"/>
                <a:cs typeface="Times New Roman" panose="02020603050405020304" pitchFamily="18" charset="0"/>
              </a:rPr>
              <a:t>:   Given a particular scoring system, how many </a:t>
            </a:r>
            <a:r>
              <a:rPr lang="en-US" sz="2000" i="1" dirty="0">
                <a:latin typeface="Times New Roman" panose="02020603050405020304" pitchFamily="18" charset="0"/>
                <a:cs typeface="Times New Roman" panose="02020603050405020304" pitchFamily="18" charset="0"/>
              </a:rPr>
              <a:t>distinct</a:t>
            </a:r>
            <a:r>
              <a:rPr lang="en-US" sz="2000" dirty="0">
                <a:latin typeface="Times New Roman" panose="02020603050405020304" pitchFamily="18" charset="0"/>
                <a:cs typeface="Times New Roman" panose="02020603050405020304" pitchFamily="18" charset="0"/>
              </a:rPr>
              <a:t> local alignments with score ≥ </a:t>
            </a:r>
            <a:r>
              <a:rPr lang="en-US" sz="2000" i="1" dirty="0">
                <a:latin typeface="Times New Roman" panose="02020603050405020304" pitchFamily="18" charset="0"/>
                <a:cs typeface="Times New Roman" panose="02020603050405020304" pitchFamily="18" charset="0"/>
              </a:rPr>
              <a:t>S </a:t>
            </a:r>
            <a:r>
              <a:rPr lang="en-US" sz="2000" dirty="0">
                <a:latin typeface="Times New Roman" panose="02020603050405020304" pitchFamily="18" charset="0"/>
                <a:cs typeface="Times New Roman" panose="02020603050405020304" pitchFamily="18" charset="0"/>
              </a:rPr>
              <a:t>can one expect to find by chance from the comparison of two random sequence of lengths </a:t>
            </a:r>
            <a:r>
              <a:rPr lang="en-US" sz="2000" i="1" dirty="0">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a:t>
            </a:r>
          </a:p>
          <a:p>
            <a:pPr marL="0" indent="0">
              <a:buFont typeface="Arial" pitchFamily="34" charset="0"/>
              <a:buNone/>
            </a:pPr>
            <a:r>
              <a:rPr lang="en-US" sz="2000" dirty="0">
                <a:latin typeface="Times New Roman" panose="02020603050405020304" pitchFamily="18" charset="0"/>
                <a:cs typeface="Times New Roman" panose="02020603050405020304" pitchFamily="18" charset="0"/>
              </a:rPr>
              <a:t>  </a:t>
            </a:r>
          </a:p>
          <a:p>
            <a:pPr marL="0" indent="0">
              <a:buFont typeface="Arial" pitchFamily="34" charset="0"/>
              <a:buNone/>
            </a:pPr>
            <a:r>
              <a:rPr lang="en-US" sz="2000" dirty="0">
                <a:latin typeface="Times New Roman" panose="02020603050405020304" pitchFamily="18" charset="0"/>
                <a:cs typeface="Times New Roman" panose="02020603050405020304" pitchFamily="18" charset="0"/>
              </a:rPr>
              <a:t>The answer, </a:t>
            </a:r>
            <a:r>
              <a:rPr lang="en-US" sz="2000" i="1" dirty="0">
                <a:latin typeface="Times New Roman" panose="02020603050405020304" pitchFamily="18" charset="0"/>
                <a:cs typeface="Times New Roman" panose="02020603050405020304" pitchFamily="18" charset="0"/>
              </a:rPr>
              <a:t>E(</a:t>
            </a:r>
            <a:r>
              <a:rPr lang="en-US" sz="2000" i="1" dirty="0" err="1">
                <a:latin typeface="Times New Roman" panose="02020603050405020304" pitchFamily="18" charset="0"/>
                <a:cs typeface="Times New Roman" panose="02020603050405020304" pitchFamily="18" charset="0"/>
              </a:rPr>
              <a:t>S,m,n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should depend upon the score </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and the lengths </a:t>
            </a:r>
            <a:r>
              <a:rPr lang="en-US" sz="2000" i="1" dirty="0">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of the sequences compared.</a:t>
            </a:r>
          </a:p>
          <a:p>
            <a:pPr marL="0" indent="0">
              <a:buFont typeface="Arial" pitchFamily="34" charset="0"/>
              <a:buNone/>
            </a:pPr>
            <a:endParaRPr lang="en-US" sz="1800" dirty="0">
              <a:latin typeface="Times New Roman" panose="02020603050405020304" pitchFamily="18" charset="0"/>
              <a:cs typeface="Times New Roman" panose="02020603050405020304" pitchFamily="18" charset="0"/>
            </a:endParaRPr>
          </a:p>
          <a:p>
            <a:pPr marL="0" indent="0">
              <a:buFont typeface="Arial" pitchFamily="34" charset="0"/>
              <a:buNone/>
            </a:pPr>
            <a:endParaRPr lang="en-US" sz="1800" dirty="0"/>
          </a:p>
          <a:p>
            <a:pPr marL="0" indent="0">
              <a:buFont typeface="Arial" pitchFamily="34" charset="0"/>
              <a:buNone/>
            </a:pPr>
            <a:endParaRPr lang="en-US" sz="2000" dirty="0"/>
          </a:p>
          <a:p>
            <a:pPr marL="0" indent="0">
              <a:buFont typeface="Arial" pitchFamily="34" charset="0"/>
              <a:buNone/>
            </a:pPr>
            <a:endParaRPr lang="en-US" sz="2000" dirty="0"/>
          </a:p>
        </p:txBody>
      </p:sp>
    </p:spTree>
    <p:extLst>
      <p:ext uri="{BB962C8B-B14F-4D97-AF65-F5344CB8AC3E}">
        <p14:creationId xmlns:p14="http://schemas.microsoft.com/office/powerpoint/2010/main" val="3087039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4677</Words>
  <Application>Microsoft Office PowerPoint</Application>
  <PresentationFormat>On-screen Show (4:3)</PresentationFormat>
  <Paragraphs>396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 Math</vt:lpstr>
      <vt:lpstr>Courier New</vt:lpstr>
      <vt:lpstr>Times New Roman</vt:lpstr>
      <vt:lpstr>Office Theme</vt:lpstr>
      <vt:lpstr>The Statistics of Local Pairwise Sequence Alignment</vt:lpstr>
      <vt:lpstr>Central Issues in Biological Sequence Comparison</vt:lpstr>
      <vt:lpstr>Path Graphs and Alignments</vt:lpstr>
      <vt:lpstr>Ungapped Local Alignments</vt:lpstr>
      <vt:lpstr>The BLOSUM-62 Substitution Score Matrix</vt:lpstr>
      <vt:lpstr>Negative Expected Score</vt:lpstr>
      <vt:lpstr>Log-odds Scores</vt:lpstr>
      <vt:lpstr>Proof</vt:lpstr>
      <vt:lpstr>Search Space Size</vt:lpstr>
      <vt:lpstr>Distinct Local Alignments</vt:lpstr>
      <vt:lpstr>The Number of Random High-scoring Alignments Should be Proportional to the Search Space Size</vt:lpstr>
      <vt:lpstr>The Number of Random Alignments with Score ≥S Should Decrease Exponentially with S</vt:lpstr>
      <vt:lpstr>The Expected Number of High-Scoring Alignments</vt:lpstr>
      <vt:lpstr>Normalized Scores</vt:lpstr>
      <vt:lpstr>Sidelight: The Extreme Value Distribution</vt:lpstr>
      <vt:lpstr>PowerPoint Presentation</vt:lpstr>
      <vt:lpstr>PowerPoint Presentation</vt:lpstr>
      <vt:lpstr>PowerPoint Presentation</vt:lpstr>
      <vt:lpstr>All Local Alignment Substitution Matrices Are Log-Odds Matrices</vt:lpstr>
      <vt:lpstr>A Schematic Database-Search Score Histogram</vt:lpstr>
      <vt:lpstr>Optimal Target Frequencies</vt:lpstr>
      <vt:lpstr>Alignments of Human Beta-Globin to Other Globins</vt:lpstr>
      <vt:lpstr>The PAM Model of Protein Evolution</vt:lpstr>
      <vt:lpstr> PAM Substitution Scores</vt:lpstr>
      <vt:lpstr>The BLOSUM Substitution Matrices</vt:lpstr>
      <vt:lpstr>Relative Entropy:  The Expected Per-Position Alignment Score for Related Sequences</vt:lpstr>
      <vt:lpstr>Relative Entropy as a Function of PAM Distance</vt:lpstr>
      <vt:lpstr>PowerPoint Presentation</vt:lpstr>
      <vt:lpstr>Substitution Matrix Efficiency</vt:lpstr>
      <vt:lpstr>DNA Substitution Scores</vt:lpstr>
      <vt:lpstr>Protein Comparison vrs. DNA Comparison</vt:lpstr>
      <vt:lpstr>PowerPoint Presentation</vt:lpstr>
    </vt:vector>
  </TitlesOfParts>
  <Company>NCBI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Alignment Statistics</dc:title>
  <dc:creator>altschul</dc:creator>
  <cp:lastModifiedBy>Stephen Altschul</cp:lastModifiedBy>
  <cp:revision>46</cp:revision>
  <cp:lastPrinted>2012-03-01T19:09:19Z</cp:lastPrinted>
  <dcterms:created xsi:type="dcterms:W3CDTF">2012-03-01T18:35:56Z</dcterms:created>
  <dcterms:modified xsi:type="dcterms:W3CDTF">2019-01-30T21:31:31Z</dcterms:modified>
</cp:coreProperties>
</file>