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6" r:id="rId2"/>
    <p:sldId id="257" r:id="rId3"/>
    <p:sldId id="259" r:id="rId4"/>
    <p:sldId id="260" r:id="rId5"/>
    <p:sldId id="261" r:id="rId6"/>
    <p:sldId id="264" r:id="rId7"/>
    <p:sldId id="262" r:id="rId8"/>
    <p:sldId id="263" r:id="rId9"/>
    <p:sldId id="265"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75DE5CA8-2FA8-49CC-8859-134B0CF7ECE5}" type="datetimeFigureOut">
              <a:rPr lang="en-US" smtClean="0"/>
              <a:t>9/29/2015</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C7145DB8-5867-41EF-9584-5BACB659BCF1}" type="slidenum">
              <a:rPr lang="en-US" smtClean="0"/>
              <a:t>‹#›</a:t>
            </a:fld>
            <a:endParaRPr lang="en-US"/>
          </a:p>
        </p:txBody>
      </p:sp>
    </p:spTree>
    <p:extLst>
      <p:ext uri="{BB962C8B-B14F-4D97-AF65-F5344CB8AC3E}">
        <p14:creationId xmlns:p14="http://schemas.microsoft.com/office/powerpoint/2010/main" val="538616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45DB8-5867-41EF-9584-5BACB659BCF1}" type="slidenum">
              <a:rPr lang="en-US" smtClean="0"/>
              <a:t>8</a:t>
            </a:fld>
            <a:endParaRPr lang="en-US"/>
          </a:p>
        </p:txBody>
      </p:sp>
    </p:spTree>
    <p:extLst>
      <p:ext uri="{BB962C8B-B14F-4D97-AF65-F5344CB8AC3E}">
        <p14:creationId xmlns:p14="http://schemas.microsoft.com/office/powerpoint/2010/main" val="3544519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F0BA81-6AC7-463C-B744-2A130663365E}"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0CF10-B9F4-4BEC-AD89-CA3DBBC1CD20}" type="slidenum">
              <a:rPr lang="en-US" smtClean="0"/>
              <a:t>‹#›</a:t>
            </a:fld>
            <a:endParaRPr lang="en-US"/>
          </a:p>
        </p:txBody>
      </p:sp>
    </p:spTree>
    <p:extLst>
      <p:ext uri="{BB962C8B-B14F-4D97-AF65-F5344CB8AC3E}">
        <p14:creationId xmlns:p14="http://schemas.microsoft.com/office/powerpoint/2010/main" val="3032157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F0BA81-6AC7-463C-B744-2A130663365E}"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0CF10-B9F4-4BEC-AD89-CA3DBBC1CD20}" type="slidenum">
              <a:rPr lang="en-US" smtClean="0"/>
              <a:t>‹#›</a:t>
            </a:fld>
            <a:endParaRPr lang="en-US"/>
          </a:p>
        </p:txBody>
      </p:sp>
    </p:spTree>
    <p:extLst>
      <p:ext uri="{BB962C8B-B14F-4D97-AF65-F5344CB8AC3E}">
        <p14:creationId xmlns:p14="http://schemas.microsoft.com/office/powerpoint/2010/main" val="132883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F0BA81-6AC7-463C-B744-2A130663365E}"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0CF10-B9F4-4BEC-AD89-CA3DBBC1CD20}" type="slidenum">
              <a:rPr lang="en-US" smtClean="0"/>
              <a:t>‹#›</a:t>
            </a:fld>
            <a:endParaRPr lang="en-US"/>
          </a:p>
        </p:txBody>
      </p:sp>
    </p:spTree>
    <p:extLst>
      <p:ext uri="{BB962C8B-B14F-4D97-AF65-F5344CB8AC3E}">
        <p14:creationId xmlns:p14="http://schemas.microsoft.com/office/powerpoint/2010/main" val="1023305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F0BA81-6AC7-463C-B744-2A130663365E}"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0CF10-B9F4-4BEC-AD89-CA3DBBC1CD20}" type="slidenum">
              <a:rPr lang="en-US" smtClean="0"/>
              <a:t>‹#›</a:t>
            </a:fld>
            <a:endParaRPr lang="en-US"/>
          </a:p>
        </p:txBody>
      </p:sp>
    </p:spTree>
    <p:extLst>
      <p:ext uri="{BB962C8B-B14F-4D97-AF65-F5344CB8AC3E}">
        <p14:creationId xmlns:p14="http://schemas.microsoft.com/office/powerpoint/2010/main" val="2619145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F0BA81-6AC7-463C-B744-2A130663365E}"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0CF10-B9F4-4BEC-AD89-CA3DBBC1CD20}" type="slidenum">
              <a:rPr lang="en-US" smtClean="0"/>
              <a:t>‹#›</a:t>
            </a:fld>
            <a:endParaRPr lang="en-US"/>
          </a:p>
        </p:txBody>
      </p:sp>
    </p:spTree>
    <p:extLst>
      <p:ext uri="{BB962C8B-B14F-4D97-AF65-F5344CB8AC3E}">
        <p14:creationId xmlns:p14="http://schemas.microsoft.com/office/powerpoint/2010/main" val="1665022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F0BA81-6AC7-463C-B744-2A130663365E}"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0CF10-B9F4-4BEC-AD89-CA3DBBC1CD20}" type="slidenum">
              <a:rPr lang="en-US" smtClean="0"/>
              <a:t>‹#›</a:t>
            </a:fld>
            <a:endParaRPr lang="en-US"/>
          </a:p>
        </p:txBody>
      </p:sp>
    </p:spTree>
    <p:extLst>
      <p:ext uri="{BB962C8B-B14F-4D97-AF65-F5344CB8AC3E}">
        <p14:creationId xmlns:p14="http://schemas.microsoft.com/office/powerpoint/2010/main" val="1690823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F0BA81-6AC7-463C-B744-2A130663365E}" type="datetimeFigureOut">
              <a:rPr lang="en-US" smtClean="0"/>
              <a:t>9/29/2015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D0CF10-B9F4-4BEC-AD89-CA3DBBC1CD20}" type="slidenum">
              <a:rPr lang="en-US" smtClean="0"/>
              <a:t>‹#›</a:t>
            </a:fld>
            <a:endParaRPr lang="en-US"/>
          </a:p>
        </p:txBody>
      </p:sp>
    </p:spTree>
    <p:extLst>
      <p:ext uri="{BB962C8B-B14F-4D97-AF65-F5344CB8AC3E}">
        <p14:creationId xmlns:p14="http://schemas.microsoft.com/office/powerpoint/2010/main" val="2370228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F0BA81-6AC7-463C-B744-2A130663365E}" type="datetimeFigureOut">
              <a:rPr lang="en-US" smtClean="0"/>
              <a:t>9/29/2015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D0CF10-B9F4-4BEC-AD89-CA3DBBC1CD20}" type="slidenum">
              <a:rPr lang="en-US" smtClean="0"/>
              <a:t>‹#›</a:t>
            </a:fld>
            <a:endParaRPr lang="en-US"/>
          </a:p>
        </p:txBody>
      </p:sp>
    </p:spTree>
    <p:extLst>
      <p:ext uri="{BB962C8B-B14F-4D97-AF65-F5344CB8AC3E}">
        <p14:creationId xmlns:p14="http://schemas.microsoft.com/office/powerpoint/2010/main" val="4206139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0BA81-6AC7-463C-B744-2A130663365E}" type="datetimeFigureOut">
              <a:rPr lang="en-US" smtClean="0"/>
              <a:t>9/29/2015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D0CF10-B9F4-4BEC-AD89-CA3DBBC1CD20}" type="slidenum">
              <a:rPr lang="en-US" smtClean="0"/>
              <a:t>‹#›</a:t>
            </a:fld>
            <a:endParaRPr lang="en-US"/>
          </a:p>
        </p:txBody>
      </p:sp>
    </p:spTree>
    <p:extLst>
      <p:ext uri="{BB962C8B-B14F-4D97-AF65-F5344CB8AC3E}">
        <p14:creationId xmlns:p14="http://schemas.microsoft.com/office/powerpoint/2010/main" val="2840848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0BA81-6AC7-463C-B744-2A130663365E}"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0CF10-B9F4-4BEC-AD89-CA3DBBC1CD20}" type="slidenum">
              <a:rPr lang="en-US" smtClean="0"/>
              <a:t>‹#›</a:t>
            </a:fld>
            <a:endParaRPr lang="en-US"/>
          </a:p>
        </p:txBody>
      </p:sp>
    </p:spTree>
    <p:extLst>
      <p:ext uri="{BB962C8B-B14F-4D97-AF65-F5344CB8AC3E}">
        <p14:creationId xmlns:p14="http://schemas.microsoft.com/office/powerpoint/2010/main" val="3509811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0BA81-6AC7-463C-B744-2A130663365E}"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0CF10-B9F4-4BEC-AD89-CA3DBBC1CD20}" type="slidenum">
              <a:rPr lang="en-US" smtClean="0"/>
              <a:t>‹#›</a:t>
            </a:fld>
            <a:endParaRPr lang="en-US"/>
          </a:p>
        </p:txBody>
      </p:sp>
    </p:spTree>
    <p:extLst>
      <p:ext uri="{BB962C8B-B14F-4D97-AF65-F5344CB8AC3E}">
        <p14:creationId xmlns:p14="http://schemas.microsoft.com/office/powerpoint/2010/main" val="1333393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0BA81-6AC7-463C-B744-2A130663365E}" type="datetimeFigureOut">
              <a:rPr lang="en-US" smtClean="0"/>
              <a:t>9/29/2015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0CF10-B9F4-4BEC-AD89-CA3DBBC1CD20}" type="slidenum">
              <a:rPr lang="en-US" smtClean="0"/>
              <a:t>‹#›</a:t>
            </a:fld>
            <a:endParaRPr lang="en-US"/>
          </a:p>
        </p:txBody>
      </p:sp>
    </p:spTree>
    <p:extLst>
      <p:ext uri="{BB962C8B-B14F-4D97-AF65-F5344CB8AC3E}">
        <p14:creationId xmlns:p14="http://schemas.microsoft.com/office/powerpoint/2010/main" val="1137988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6" Type="http://schemas.openxmlformats.org/officeDocument/2006/relationships/image" Target="../media/image17.png"/><Relationship Id="rId1" Type="http://schemas.openxmlformats.org/officeDocument/2006/relationships/slideLayout" Target="../slideLayouts/slideLayout6.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 Id="rId4" Type="http://schemas.openxmlformats.org/officeDocument/2006/relationships/image" Target="../media/image20.png"/></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 Id="rId5" Type="http://schemas.openxmlformats.org/officeDocument/2006/relationships/image" Target="../media/image24.png"/><Relationship Id="rId4" Type="http://schemas.openxmlformats.org/officeDocument/2006/relationships/image" Target="../media/image23.png"/></Relationships>
</file>

<file path=ppt/slides/_rels/slide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6.xml"/><Relationship Id="rId4" Type="http://schemas.openxmlformats.org/officeDocument/2006/relationships/image" Target="../media/image27.png"/></Relationships>
</file>

<file path=ppt/slides/_rels/slide7.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png"/><Relationship Id="rId1" Type="http://schemas.openxmlformats.org/officeDocument/2006/relationships/slideLayout" Target="../slideLayouts/slideLayout6.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077200" cy="685799"/>
          </a:xfrm>
        </p:spPr>
        <p:txBody>
          <a:bodyPr>
            <a:normAutofit fontScale="90000"/>
          </a:bodyPr>
          <a:lstStyle/>
          <a:p>
            <a:r>
              <a:rPr lang="en-US" dirty="0" smtClean="0">
                <a:solidFill>
                  <a:srgbClr val="002060"/>
                </a:solidFill>
                <a:latin typeface="Times New Roman" panose="02020603050405020304" pitchFamily="18" charset="0"/>
                <a:cs typeface="Times New Roman" panose="02020603050405020304" pitchFamily="18" charset="0"/>
              </a:rPr>
              <a:t>Gap Scores</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56884" y="1371600"/>
            <a:ext cx="6400800" cy="533400"/>
          </a:xfrm>
        </p:spPr>
        <p:txBody>
          <a:bodyPr>
            <a:normAutofit/>
          </a:bodyPr>
          <a:lstStyle/>
          <a:p>
            <a:r>
              <a:rPr lang="en-US" sz="2800" dirty="0" smtClean="0">
                <a:solidFill>
                  <a:schemeClr val="tx1"/>
                </a:solidFill>
                <a:latin typeface="Times New Roman" panose="02020603050405020304" pitchFamily="18" charset="0"/>
                <a:cs typeface="Times New Roman" panose="02020603050405020304" pitchFamily="18" charset="0"/>
              </a:rPr>
              <a:t>Stephen Altschul</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568133" y="2133600"/>
            <a:ext cx="5978303" cy="1200329"/>
          </a:xfrm>
          <a:prstGeom prst="rect">
            <a:avLst/>
          </a:prstGeom>
          <a:noFill/>
        </p:spPr>
        <p:txBody>
          <a:bodyPr wrap="none" rtlCol="0">
            <a:spAutoFit/>
          </a:bodyPr>
          <a:lstStyle/>
          <a:p>
            <a:pPr algn="ctr"/>
            <a:r>
              <a:rPr lang="en-US" sz="2400" dirty="0" smtClean="0">
                <a:latin typeface="Times New Roman" panose="02020603050405020304" pitchFamily="18" charset="0"/>
                <a:cs typeface="Times New Roman" panose="02020603050405020304" pitchFamily="18" charset="0"/>
              </a:rPr>
              <a:t>National Center for Biotechnology Information</a:t>
            </a:r>
          </a:p>
          <a:p>
            <a:pPr algn="ctr"/>
            <a:r>
              <a:rPr lang="en-US" sz="2400" dirty="0" smtClean="0">
                <a:latin typeface="Times New Roman" panose="02020603050405020304" pitchFamily="18" charset="0"/>
                <a:cs typeface="Times New Roman" panose="02020603050405020304" pitchFamily="18" charset="0"/>
              </a:rPr>
              <a:t>National Library of Medicine</a:t>
            </a:r>
          </a:p>
          <a:p>
            <a:pPr algn="ctr"/>
            <a:r>
              <a:rPr lang="en-US" sz="2400" dirty="0" smtClean="0">
                <a:latin typeface="Times New Roman" panose="02020603050405020304" pitchFamily="18" charset="0"/>
                <a:cs typeface="Times New Roman" panose="02020603050405020304" pitchFamily="18" charset="0"/>
              </a:rPr>
              <a:t>National Institutes of Health</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9773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3200" dirty="0" smtClean="0">
                <a:solidFill>
                  <a:srgbClr val="002060"/>
                </a:solidFill>
                <a:latin typeface="Times New Roman" panose="02020603050405020304" pitchFamily="18" charset="0"/>
                <a:cs typeface="Times New Roman" panose="02020603050405020304" pitchFamily="18" charset="0"/>
              </a:rPr>
              <a:t>Length-Dependent Gap Scores</a:t>
            </a:r>
            <a:endParaRPr lang="en-US" sz="3200"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TextBox 2"/>
              <p:cNvSpPr txBox="1"/>
              <p:nvPr/>
            </p:nvSpPr>
            <p:spPr>
              <a:xfrm>
                <a:off x="478605" y="762000"/>
                <a:ext cx="8137659" cy="1938992"/>
              </a:xfrm>
              <a:prstGeom prst="rect">
                <a:avLst/>
              </a:prstGeom>
              <a:noFill/>
            </p:spPr>
            <p:txBody>
              <a:bodyPr wrap="square" rtlCol="0">
                <a:spAutoFit/>
              </a:bodyPr>
              <a:lstStyle/>
              <a:p>
                <a:r>
                  <a:rPr lang="en-US" sz="2400" u="sng" dirty="0" smtClean="0">
                    <a:solidFill>
                      <a:srgbClr val="002060"/>
                    </a:solidFill>
                    <a:latin typeface="Times New Roman" panose="02020603050405020304" pitchFamily="18" charset="0"/>
                    <a:cs typeface="Times New Roman" panose="02020603050405020304" pitchFamily="18" charset="0"/>
                  </a:rPr>
                  <a:t>The Biological Issue</a:t>
                </a:r>
                <a:r>
                  <a:rPr lang="en-US" sz="2400" dirty="0" smtClean="0">
                    <a:solidFill>
                      <a:srgbClr val="002060"/>
                    </a:solidFill>
                    <a:latin typeface="Times New Roman" panose="02020603050405020304" pitchFamily="18" charset="0"/>
                    <a:cs typeface="Times New Roman" panose="02020603050405020304" pitchFamily="18" charset="0"/>
                  </a:rPr>
                  <a:t>:   A single mutational event can insert or delete multiple letters at one time.  Therefore, an alignment containing a single gap of length 6, for example, may be more biologically plausible than one containing three gaps of length 1.  Assigning a score of </a:t>
                </a:r>
                <a14:m>
                  <m:oMath xmlns:m="http://schemas.openxmlformats.org/officeDocument/2006/math">
                    <m:r>
                      <a:rPr lang="en-US" sz="2400" b="0" i="1" smtClean="0">
                        <a:solidFill>
                          <a:srgbClr val="002060"/>
                        </a:solidFill>
                        <a:latin typeface="Cambria Math"/>
                      </a:rPr>
                      <m:t>𝑔</m:t>
                    </m:r>
                  </m:oMath>
                </a14:m>
                <a:r>
                  <a:rPr lang="en-US" sz="2400" dirty="0" smtClean="0">
                    <a:solidFill>
                      <a:srgbClr val="002060"/>
                    </a:solidFill>
                    <a:latin typeface="Times New Roman" panose="02020603050405020304" pitchFamily="18" charset="0"/>
                    <a:cs typeface="Times New Roman" panose="02020603050405020304" pitchFamily="18" charset="0"/>
                  </a:rPr>
                  <a:t> to each </a:t>
                </a:r>
                <a:r>
                  <a:rPr lang="en-US" sz="2400" dirty="0" err="1" smtClean="0">
                    <a:solidFill>
                      <a:srgbClr val="002060"/>
                    </a:solidFill>
                    <a:latin typeface="Times New Roman" panose="02020603050405020304" pitchFamily="18" charset="0"/>
                    <a:cs typeface="Times New Roman" panose="02020603050405020304" pitchFamily="18" charset="0"/>
                  </a:rPr>
                  <a:t>indel</a:t>
                </a:r>
                <a:r>
                  <a:rPr lang="en-US" sz="2400" dirty="0" smtClean="0">
                    <a:solidFill>
                      <a:srgbClr val="002060"/>
                    </a:solidFill>
                    <a:latin typeface="Times New Roman" panose="02020603050405020304" pitchFamily="18" charset="0"/>
                    <a:cs typeface="Times New Roman" panose="02020603050405020304" pitchFamily="18" charset="0"/>
                  </a:rPr>
                  <a:t> does not capture this fact.</a:t>
                </a:r>
              </a:p>
            </p:txBody>
          </p:sp>
        </mc:Choice>
        <mc:Fallback xmlns="">
          <p:sp>
            <p:nvSpPr>
              <p:cNvPr id="3" name="TextBox 2"/>
              <p:cNvSpPr txBox="1">
                <a:spLocks noRot="1" noChangeAspect="1" noMove="1" noResize="1" noEditPoints="1" noAdjustHandles="1" noChangeArrowheads="1" noChangeShapeType="1" noTextEdit="1"/>
              </p:cNvSpPr>
              <p:nvPr/>
            </p:nvSpPr>
            <p:spPr>
              <a:xfrm>
                <a:off x="478605" y="762000"/>
                <a:ext cx="8137659" cy="1938992"/>
              </a:xfrm>
              <a:prstGeom prst="rect">
                <a:avLst/>
              </a:prstGeom>
              <a:blipFill rotWithShape="0">
                <a:blip r:embed="rId2"/>
                <a:stretch>
                  <a:fillRect l="-1199" t="-2516" r="-2399" b="-6289"/>
                </a:stretch>
              </a:blipFill>
            </p:spPr>
            <p:txBody>
              <a:bodyPr/>
              <a:lstStyle/>
              <a:p>
                <a:r>
                  <a:rPr lang="en-US">
                    <a:noFill/>
                  </a:rPr>
                  <a:t> </a:t>
                </a:r>
              </a:p>
            </p:txBody>
          </p:sp>
        </mc:Fallback>
      </mc:AlternateContent>
      <p:sp>
        <p:nvSpPr>
          <p:cNvPr id="4" name="TextBox 3"/>
          <p:cNvSpPr txBox="1"/>
          <p:nvPr/>
        </p:nvSpPr>
        <p:spPr>
          <a:xfrm>
            <a:off x="478605" y="3595862"/>
            <a:ext cx="8137659" cy="830997"/>
          </a:xfrm>
          <a:prstGeom prst="rect">
            <a:avLst/>
          </a:prstGeom>
          <a:noFill/>
        </p:spPr>
        <p:txBody>
          <a:bodyPr wrap="square" rtlCol="0">
            <a:spAutoFit/>
          </a:bodyPr>
          <a:lstStyle/>
          <a:p>
            <a:r>
              <a:rPr lang="en-US" sz="2400" u="sng" dirty="0" smtClean="0">
                <a:latin typeface="Times New Roman" panose="02020603050405020304" pitchFamily="18" charset="0"/>
                <a:cs typeface="Times New Roman" panose="02020603050405020304" pitchFamily="18" charset="0"/>
              </a:rPr>
              <a:t>Definitional change</a:t>
            </a:r>
            <a:r>
              <a:rPr lang="en-US" sz="2400" dirty="0" smtClean="0">
                <a:latin typeface="Times New Roman" panose="02020603050405020304" pitchFamily="18" charset="0"/>
                <a:cs typeface="Times New Roman" panose="02020603050405020304" pitchFamily="18" charset="0"/>
              </a:rPr>
              <a:t>:   A </a:t>
            </a:r>
            <a:r>
              <a:rPr lang="en-US" sz="2400" i="1" dirty="0" smtClean="0">
                <a:latin typeface="Times New Roman" panose="02020603050405020304" pitchFamily="18" charset="0"/>
                <a:cs typeface="Times New Roman" panose="02020603050405020304" pitchFamily="18" charset="0"/>
              </a:rPr>
              <a:t>gap</a:t>
            </a:r>
            <a:r>
              <a:rPr lang="en-US" sz="2400" dirty="0" smtClean="0">
                <a:latin typeface="Times New Roman" panose="02020603050405020304" pitchFamily="18" charset="0"/>
                <a:cs typeface="Times New Roman" panose="02020603050405020304" pitchFamily="18" charset="0"/>
              </a:rPr>
              <a:t> is a run of nulls in one sequence aligned with letters in the other.</a:t>
            </a:r>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4"/>
              <p:cNvSpPr txBox="1"/>
              <p:nvPr/>
            </p:nvSpPr>
            <p:spPr>
              <a:xfrm>
                <a:off x="472941" y="4643735"/>
                <a:ext cx="8203015" cy="461665"/>
              </a:xfrm>
              <a:prstGeom prst="rect">
                <a:avLst/>
              </a:prstGeom>
              <a:noFill/>
            </p:spPr>
            <p:txBody>
              <a:bodyPr wrap="none" rtlCol="0">
                <a:spAutoFit/>
              </a:bodyPr>
              <a:lstStyle/>
              <a:p>
                <a:r>
                  <a:rPr lang="en-US" sz="2400" u="sng" dirty="0" smtClean="0">
                    <a:latin typeface="Times New Roman" panose="02020603050405020304" pitchFamily="18" charset="0"/>
                    <a:cs typeface="Times New Roman" panose="02020603050405020304" pitchFamily="18" charset="0"/>
                  </a:rPr>
                  <a:t>Scoring system change</a:t>
                </a:r>
                <a:r>
                  <a:rPr lang="en-US" sz="2400" dirty="0" smtClean="0">
                    <a:latin typeface="Times New Roman" panose="02020603050405020304" pitchFamily="18" charset="0"/>
                    <a:cs typeface="Times New Roman" panose="02020603050405020304" pitchFamily="18" charset="0"/>
                  </a:rPr>
                  <a:t>:   The score for a gap of length </a:t>
                </a:r>
                <a14:m>
                  <m:oMath xmlns:m="http://schemas.openxmlformats.org/officeDocument/2006/math">
                    <m:r>
                      <a:rPr lang="en-US" sz="2400" b="0" i="1" smtClean="0">
                        <a:latin typeface="Cambria Math"/>
                      </a:rPr>
                      <m:t>𝑘</m:t>
                    </m:r>
                  </m:oMath>
                </a14:m>
                <a:r>
                  <a:rPr lang="en-US" sz="2400" dirty="0" smtClean="0">
                    <a:latin typeface="Times New Roman" panose="02020603050405020304" pitchFamily="18" charset="0"/>
                    <a:cs typeface="Times New Roman" panose="02020603050405020304" pitchFamily="18" charset="0"/>
                  </a:rPr>
                  <a:t> is </a:t>
                </a:r>
                <a14:m>
                  <m:oMath xmlns:m="http://schemas.openxmlformats.org/officeDocument/2006/math">
                    <m:r>
                      <a:rPr lang="en-US" sz="2400" b="0" i="1" smtClean="0">
                        <a:latin typeface="Cambria Math"/>
                      </a:rPr>
                      <m:t>𝑔</m:t>
                    </m:r>
                    <m:r>
                      <a:rPr lang="en-US" sz="2400" b="0" i="1" smtClean="0">
                        <a:latin typeface="Cambria Math"/>
                      </a:rPr>
                      <m:t>(</m:t>
                    </m:r>
                    <m:r>
                      <a:rPr lang="en-US" sz="2400" b="0" i="1" smtClean="0">
                        <a:latin typeface="Cambria Math"/>
                      </a:rPr>
                      <m:t>𝑘</m:t>
                    </m:r>
                    <m:r>
                      <a:rPr lang="en-US" sz="2400" b="0" i="1" smtClean="0">
                        <a:latin typeface="Cambria Math"/>
                      </a:rPr>
                      <m:t>)</m:t>
                    </m:r>
                  </m:oMath>
                </a14:m>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72941" y="4643735"/>
                <a:ext cx="8203015" cy="461665"/>
              </a:xfrm>
              <a:prstGeom prst="rect">
                <a:avLst/>
              </a:prstGeom>
              <a:blipFill rotWithShape="0">
                <a:blip r:embed="rId3"/>
                <a:stretch>
                  <a:fillRect l="-1190" t="-10526" r="-223" b="-28947"/>
                </a:stretch>
              </a:blipFill>
            </p:spPr>
            <p:txBody>
              <a:bodyPr/>
              <a:lstStyle/>
              <a:p>
                <a:r>
                  <a:rPr lang="en-US">
                    <a:noFill/>
                  </a:rPr>
                  <a:t> </a:t>
                </a:r>
              </a:p>
            </p:txBody>
          </p:sp>
        </mc:Fallback>
      </mc:AlternateContent>
      <p:sp>
        <p:nvSpPr>
          <p:cNvPr id="6" name="TextBox 5"/>
          <p:cNvSpPr txBox="1"/>
          <p:nvPr/>
        </p:nvSpPr>
        <p:spPr>
          <a:xfrm>
            <a:off x="478605" y="5410200"/>
            <a:ext cx="8137659" cy="1200329"/>
          </a:xfrm>
          <a:prstGeom prst="rect">
            <a:avLst/>
          </a:prstGeom>
          <a:noFill/>
        </p:spPr>
        <p:txBody>
          <a:bodyPr wrap="square" rtlCol="0">
            <a:spAutoFit/>
          </a:bodyPr>
          <a:lstStyle/>
          <a:p>
            <a:r>
              <a:rPr lang="en-US" sz="2400" u="sng" dirty="0" smtClean="0">
                <a:latin typeface="Times New Roman" panose="02020603050405020304" pitchFamily="18" charset="0"/>
                <a:cs typeface="Times New Roman" panose="02020603050405020304" pitchFamily="18" charset="0"/>
              </a:rPr>
              <a:t>Algorithmic change</a:t>
            </a:r>
            <a:r>
              <a:rPr lang="en-US" sz="2400" dirty="0" smtClean="0">
                <a:latin typeface="Times New Roman" panose="02020603050405020304" pitchFamily="18" charset="0"/>
                <a:cs typeface="Times New Roman" panose="02020603050405020304" pitchFamily="18" charset="0"/>
              </a:rPr>
              <a:t>:   The basic Needleman-</a:t>
            </a:r>
            <a:r>
              <a:rPr lang="en-US" sz="2400" dirty="0" err="1" smtClean="0">
                <a:latin typeface="Times New Roman" panose="02020603050405020304" pitchFamily="18" charset="0"/>
                <a:cs typeface="Times New Roman" panose="02020603050405020304" pitchFamily="18" charset="0"/>
              </a:rPr>
              <a:t>Wunsch</a:t>
            </a:r>
            <a:r>
              <a:rPr lang="en-US" sz="2400" dirty="0" smtClean="0">
                <a:latin typeface="Times New Roman" panose="02020603050405020304" pitchFamily="18" charset="0"/>
                <a:cs typeface="Times New Roman" panose="02020603050405020304" pitchFamily="18" charset="0"/>
              </a:rPr>
              <a:t> and Smith-Waterman algorithms need to be modified to deal with length-dependent gap scores.</a:t>
            </a:r>
            <a:endParaRPr lang="en-US" sz="24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941767" y="2821126"/>
            <a:ext cx="7211333" cy="369332"/>
          </a:xfrm>
          <a:prstGeom prst="rect">
            <a:avLst/>
          </a:prstGeom>
          <a:noFill/>
        </p:spPr>
        <p:txBody>
          <a:bodyPr wrap="none" rtlCol="0">
            <a:spAutoFit/>
          </a:bodyPr>
          <a:lstStyle/>
          <a:p>
            <a:r>
              <a:rPr lang="en-US" dirty="0" smtClean="0">
                <a:solidFill>
                  <a:srgbClr val="002060"/>
                </a:solidFill>
                <a:latin typeface="Times New Roman" panose="02020603050405020304" pitchFamily="18" charset="0"/>
                <a:cs typeface="Times New Roman" panose="02020603050405020304" pitchFamily="18" charset="0"/>
              </a:rPr>
              <a:t>Fitch, W.M. &amp; Smith, T.F. (1983) </a:t>
            </a:r>
            <a:r>
              <a:rPr lang="en-US" i="1" dirty="0" smtClean="0">
                <a:solidFill>
                  <a:srgbClr val="002060"/>
                </a:solidFill>
                <a:latin typeface="Times New Roman" panose="02020603050405020304" pitchFamily="18" charset="0"/>
                <a:cs typeface="Times New Roman" panose="02020603050405020304" pitchFamily="18" charset="0"/>
              </a:rPr>
              <a:t>Proc. Natl. Acad. Sci. USA</a:t>
            </a:r>
            <a:r>
              <a:rPr lang="en-US" dirty="0" smtClean="0">
                <a:solidFill>
                  <a:srgbClr val="002060"/>
                </a:solidFill>
                <a:latin typeface="Times New Roman" panose="02020603050405020304" pitchFamily="18" charset="0"/>
                <a:cs typeface="Times New Roman" panose="02020603050405020304" pitchFamily="18" charset="0"/>
              </a:rPr>
              <a:t> </a:t>
            </a:r>
            <a:r>
              <a:rPr lang="en-US" b="1" dirty="0" smtClean="0">
                <a:solidFill>
                  <a:srgbClr val="002060"/>
                </a:solidFill>
                <a:latin typeface="Times New Roman" panose="02020603050405020304" pitchFamily="18" charset="0"/>
                <a:cs typeface="Times New Roman" panose="02020603050405020304" pitchFamily="18" charset="0"/>
              </a:rPr>
              <a:t>80</a:t>
            </a:r>
            <a:r>
              <a:rPr lang="en-US" dirty="0" smtClean="0">
                <a:solidFill>
                  <a:srgbClr val="002060"/>
                </a:solidFill>
                <a:latin typeface="Times New Roman" panose="02020603050405020304" pitchFamily="18" charset="0"/>
                <a:cs typeface="Times New Roman" panose="02020603050405020304" pitchFamily="18" charset="0"/>
              </a:rPr>
              <a:t>:1382-1386.</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3708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124" y="76199"/>
            <a:ext cx="4969206" cy="914400"/>
          </a:xfrm>
        </p:spPr>
        <p:txBody>
          <a:bodyPr>
            <a:noAutofit/>
          </a:bodyPr>
          <a:lstStyle/>
          <a:p>
            <a:r>
              <a:rPr lang="en-US" sz="2800" dirty="0" smtClean="0">
                <a:latin typeface="Times New Roman" panose="02020603050405020304" pitchFamily="18" charset="0"/>
                <a:cs typeface="Times New Roman" panose="02020603050405020304" pitchFamily="18" charset="0"/>
              </a:rPr>
              <a:t>Dynamic Programming with Length-Dependent Gap Scores</a:t>
            </a:r>
            <a:endParaRPr lang="en-US" sz="2800" dirty="0">
              <a:latin typeface="Times New Roman" panose="02020603050405020304" pitchFamily="18" charset="0"/>
              <a:cs typeface="Times New Roman" panose="02020603050405020304" pitchFamily="18" charset="0"/>
            </a:endParaRPr>
          </a:p>
        </p:txBody>
      </p:sp>
      <p:sp>
        <p:nvSpPr>
          <p:cNvPr id="165" name="Arc 164"/>
          <p:cNvSpPr/>
          <p:nvPr/>
        </p:nvSpPr>
        <p:spPr>
          <a:xfrm rot="2701811">
            <a:off x="3457717" y="1384782"/>
            <a:ext cx="5166296" cy="5166549"/>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3" name="Group 192"/>
          <p:cNvGrpSpPr/>
          <p:nvPr/>
        </p:nvGrpSpPr>
        <p:grpSpPr>
          <a:xfrm>
            <a:off x="3023839" y="1142999"/>
            <a:ext cx="5222503" cy="5265828"/>
            <a:chOff x="1721077" y="3717"/>
            <a:chExt cx="5789322" cy="5787732"/>
          </a:xfrm>
        </p:grpSpPr>
        <p:sp>
          <p:nvSpPr>
            <p:cNvPr id="21" name="Oval 20"/>
            <p:cNvSpPr/>
            <p:nvPr/>
          </p:nvSpPr>
          <p:spPr>
            <a:xfrm>
              <a:off x="6708597" y="2489863"/>
              <a:ext cx="381847" cy="40673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Oval 21"/>
            <p:cNvSpPr/>
            <p:nvPr/>
          </p:nvSpPr>
          <p:spPr>
            <a:xfrm>
              <a:off x="6708597" y="3318206"/>
              <a:ext cx="381847" cy="40673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Oval 22"/>
            <p:cNvSpPr/>
            <p:nvPr/>
          </p:nvSpPr>
          <p:spPr>
            <a:xfrm>
              <a:off x="6708597" y="4131669"/>
              <a:ext cx="381847" cy="40673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Oval 23"/>
            <p:cNvSpPr/>
            <p:nvPr/>
          </p:nvSpPr>
          <p:spPr>
            <a:xfrm>
              <a:off x="6708597" y="4945132"/>
              <a:ext cx="381847" cy="40673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5" name="Straight Arrow Connector 24"/>
            <p:cNvCxnSpPr/>
            <p:nvPr/>
          </p:nvCxnSpPr>
          <p:spPr>
            <a:xfrm>
              <a:off x="6899520" y="4538400"/>
              <a:ext cx="0" cy="40673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5925320" y="4131669"/>
              <a:ext cx="381847" cy="40673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0" name="Oval 49"/>
            <p:cNvSpPr/>
            <p:nvPr/>
          </p:nvSpPr>
          <p:spPr>
            <a:xfrm>
              <a:off x="5925320" y="4945132"/>
              <a:ext cx="381847" cy="40673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53" name="Straight Arrow Connector 52"/>
            <p:cNvCxnSpPr/>
            <p:nvPr/>
          </p:nvCxnSpPr>
          <p:spPr>
            <a:xfrm>
              <a:off x="6307168" y="5151804"/>
              <a:ext cx="401429"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6251248" y="4478836"/>
              <a:ext cx="513268" cy="5258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5142045" y="4945132"/>
              <a:ext cx="381847" cy="40673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7" name="Oval 86"/>
            <p:cNvSpPr/>
            <p:nvPr/>
          </p:nvSpPr>
          <p:spPr>
            <a:xfrm>
              <a:off x="4366928" y="4948439"/>
              <a:ext cx="381847" cy="40673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4" name="Oval 123"/>
            <p:cNvSpPr/>
            <p:nvPr/>
          </p:nvSpPr>
          <p:spPr>
            <a:xfrm flipH="1">
              <a:off x="2764476" y="4940172"/>
              <a:ext cx="401429" cy="40673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56" name="Straight Arrow Connector 155"/>
            <p:cNvCxnSpPr/>
            <p:nvPr/>
          </p:nvCxnSpPr>
          <p:spPr>
            <a:xfrm flipV="1">
              <a:off x="6916847" y="5318424"/>
              <a:ext cx="76200" cy="9569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flipH="1">
              <a:off x="7090442" y="5073321"/>
              <a:ext cx="56006" cy="6203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p:nvPr/>
          </p:nvCxnSpPr>
          <p:spPr>
            <a:xfrm flipV="1">
              <a:off x="6771949" y="5318424"/>
              <a:ext cx="47172" cy="6687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flipH="1">
              <a:off x="6993046" y="4917833"/>
              <a:ext cx="56006" cy="6202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flipH="1">
              <a:off x="7046581" y="4973682"/>
              <a:ext cx="56006" cy="6202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p:nvPr/>
          </p:nvCxnSpPr>
          <p:spPr>
            <a:xfrm flipV="1">
              <a:off x="6680574" y="5244587"/>
              <a:ext cx="47172" cy="6687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4" name="Oval 163"/>
            <p:cNvSpPr/>
            <p:nvPr/>
          </p:nvSpPr>
          <p:spPr>
            <a:xfrm>
              <a:off x="6708597" y="862938"/>
              <a:ext cx="381847" cy="40673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7" name="Arc 36"/>
            <p:cNvSpPr/>
            <p:nvPr/>
          </p:nvSpPr>
          <p:spPr>
            <a:xfrm rot="2700152">
              <a:off x="5539679" y="3441434"/>
              <a:ext cx="1749708" cy="1749554"/>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Arc 152"/>
            <p:cNvSpPr/>
            <p:nvPr/>
          </p:nvSpPr>
          <p:spPr>
            <a:xfrm rot="8061565">
              <a:off x="5199797" y="3791322"/>
              <a:ext cx="1749708" cy="1749554"/>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Arc 153"/>
            <p:cNvSpPr/>
            <p:nvPr/>
          </p:nvSpPr>
          <p:spPr>
            <a:xfrm rot="2700152">
              <a:off x="4442475" y="2411090"/>
              <a:ext cx="3073749" cy="3062099"/>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Arc 154"/>
            <p:cNvSpPr/>
            <p:nvPr/>
          </p:nvSpPr>
          <p:spPr>
            <a:xfrm rot="8104123">
              <a:off x="4205914" y="2717962"/>
              <a:ext cx="3073749" cy="3062099"/>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80" name="TextBox 179"/>
                <p:cNvSpPr txBox="1"/>
                <p:nvPr/>
              </p:nvSpPr>
              <p:spPr>
                <a:xfrm>
                  <a:off x="3405243" y="4753841"/>
                  <a:ext cx="739305"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000" i="1" smtClean="0">
                            <a:latin typeface="Cambria Math"/>
                          </a:rPr>
                          <m:t>⋯</m:t>
                        </m:r>
                      </m:oMath>
                    </m:oMathPara>
                  </a14:m>
                  <a:endParaRPr lang="en-US" sz="4000" dirty="0"/>
                </a:p>
              </p:txBody>
            </p:sp>
          </mc:Choice>
          <mc:Fallback xmlns="">
            <p:sp>
              <p:nvSpPr>
                <p:cNvPr id="180" name="TextBox 179"/>
                <p:cNvSpPr txBox="1">
                  <a:spLocks noRot="1" noChangeAspect="1" noMove="1" noResize="1" noEditPoints="1" noAdjustHandles="1" noChangeArrowheads="1" noChangeShapeType="1" noTextEdit="1"/>
                </p:cNvSpPr>
                <p:nvPr/>
              </p:nvSpPr>
              <p:spPr>
                <a:xfrm>
                  <a:off x="3405243" y="4753841"/>
                  <a:ext cx="739305" cy="707886"/>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1" name="TextBox 180"/>
                <p:cNvSpPr txBox="1"/>
                <p:nvPr/>
              </p:nvSpPr>
              <p:spPr>
                <a:xfrm>
                  <a:off x="6679232" y="1563469"/>
                  <a:ext cx="431528"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i="1" smtClean="0">
                            <a:latin typeface="Cambria Math"/>
                          </a:rPr>
                          <m:t>⋮</m:t>
                        </m:r>
                      </m:oMath>
                    </m:oMathPara>
                  </a14:m>
                  <a:endParaRPr lang="en-US" sz="3600" dirty="0"/>
                </a:p>
              </p:txBody>
            </p:sp>
          </mc:Choice>
          <mc:Fallback xmlns="">
            <p:sp>
              <p:nvSpPr>
                <p:cNvPr id="181" name="TextBox 180"/>
                <p:cNvSpPr txBox="1">
                  <a:spLocks noRot="1" noChangeAspect="1" noMove="1" noResize="1" noEditPoints="1" noAdjustHandles="1" noChangeArrowheads="1" noChangeShapeType="1" noTextEdit="1"/>
                </p:cNvSpPr>
                <p:nvPr/>
              </p:nvSpPr>
              <p:spPr>
                <a:xfrm>
                  <a:off x="6679232" y="1563469"/>
                  <a:ext cx="431528" cy="646331"/>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2" name="TextBox 181"/>
                <p:cNvSpPr txBox="1"/>
                <p:nvPr/>
              </p:nvSpPr>
              <p:spPr>
                <a:xfrm>
                  <a:off x="6736717" y="3803639"/>
                  <a:ext cx="530338"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a:rPr>
                          <m:t>𝑔</m:t>
                        </m:r>
                        <m:r>
                          <a:rPr lang="en-US" sz="1000" b="0" i="1" smtClean="0">
                            <a:latin typeface="Cambria Math"/>
                          </a:rPr>
                          <m:t>(2)</m:t>
                        </m:r>
                      </m:oMath>
                    </m:oMathPara>
                  </a14:m>
                  <a:endParaRPr lang="en-US" sz="1000" dirty="0"/>
                </a:p>
              </p:txBody>
            </p:sp>
          </mc:Choice>
          <mc:Fallback xmlns="">
            <p:sp>
              <p:nvSpPr>
                <p:cNvPr id="182" name="TextBox 181"/>
                <p:cNvSpPr txBox="1">
                  <a:spLocks noRot="1" noChangeAspect="1" noMove="1" noResize="1" noEditPoints="1" noAdjustHandles="1" noChangeArrowheads="1" noChangeShapeType="1" noTextEdit="1"/>
                </p:cNvSpPr>
                <p:nvPr/>
              </p:nvSpPr>
              <p:spPr>
                <a:xfrm>
                  <a:off x="6736717" y="3803639"/>
                  <a:ext cx="530338" cy="276999"/>
                </a:xfrm>
                <a:prstGeom prst="rect">
                  <a:avLst/>
                </a:prstGeom>
                <a:blipFill rotWithShape="1">
                  <a:blip r:embed="rId4"/>
                  <a:stretch>
                    <a:fillRect b="-4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3" name="TextBox 182"/>
                <p:cNvSpPr txBox="1"/>
                <p:nvPr/>
              </p:nvSpPr>
              <p:spPr>
                <a:xfrm>
                  <a:off x="5258723" y="5385300"/>
                  <a:ext cx="530338"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a:rPr>
                          <m:t>𝑔</m:t>
                        </m:r>
                        <m:r>
                          <a:rPr lang="en-US" sz="1000" b="0" i="1" smtClean="0">
                            <a:latin typeface="Cambria Math"/>
                          </a:rPr>
                          <m:t>(2)</m:t>
                        </m:r>
                      </m:oMath>
                    </m:oMathPara>
                  </a14:m>
                  <a:endParaRPr lang="en-US" sz="1000" dirty="0"/>
                </a:p>
              </p:txBody>
            </p:sp>
          </mc:Choice>
          <mc:Fallback xmlns="">
            <p:sp>
              <p:nvSpPr>
                <p:cNvPr id="183" name="TextBox 182"/>
                <p:cNvSpPr txBox="1">
                  <a:spLocks noRot="1" noChangeAspect="1" noMove="1" noResize="1" noEditPoints="1" noAdjustHandles="1" noChangeArrowheads="1" noChangeShapeType="1" noTextEdit="1"/>
                </p:cNvSpPr>
                <p:nvPr/>
              </p:nvSpPr>
              <p:spPr>
                <a:xfrm>
                  <a:off x="5258723" y="5385300"/>
                  <a:ext cx="530338" cy="276999"/>
                </a:xfrm>
                <a:prstGeom prst="rect">
                  <a:avLst/>
                </a:prstGeom>
                <a:blipFill rotWithShape="1">
                  <a:blip r:embed="rId5"/>
                  <a:stretch>
                    <a:fillRect b="-4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4" name="TextBox 183"/>
                <p:cNvSpPr txBox="1"/>
                <p:nvPr/>
              </p:nvSpPr>
              <p:spPr>
                <a:xfrm>
                  <a:off x="4472849" y="5498316"/>
                  <a:ext cx="53033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a:rPr>
                          <m:t>𝑔</m:t>
                        </m:r>
                        <m:r>
                          <a:rPr lang="en-US" sz="1000" b="0" i="1" smtClean="0">
                            <a:latin typeface="Cambria Math"/>
                          </a:rPr>
                          <m:t>(3)</m:t>
                        </m:r>
                      </m:oMath>
                    </m:oMathPara>
                  </a14:m>
                  <a:endParaRPr lang="en-US" sz="1000" dirty="0"/>
                </a:p>
              </p:txBody>
            </p:sp>
          </mc:Choice>
          <mc:Fallback xmlns="">
            <p:sp>
              <p:nvSpPr>
                <p:cNvPr id="184" name="TextBox 183"/>
                <p:cNvSpPr txBox="1">
                  <a:spLocks noRot="1" noChangeAspect="1" noMove="1" noResize="1" noEditPoints="1" noAdjustHandles="1" noChangeArrowheads="1" noChangeShapeType="1" noTextEdit="1"/>
                </p:cNvSpPr>
                <p:nvPr/>
              </p:nvSpPr>
              <p:spPr>
                <a:xfrm>
                  <a:off x="4472849" y="5498316"/>
                  <a:ext cx="530337" cy="276999"/>
                </a:xfrm>
                <a:prstGeom prst="rect">
                  <a:avLst/>
                </a:prstGeom>
                <a:blipFill rotWithShape="1">
                  <a:blip r:embed="rId6"/>
                  <a:stretch>
                    <a:fillRect b="-4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5" name="TextBox 184"/>
                <p:cNvSpPr txBox="1"/>
                <p:nvPr/>
              </p:nvSpPr>
              <p:spPr>
                <a:xfrm>
                  <a:off x="6837418" y="3041207"/>
                  <a:ext cx="53033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a:rPr>
                          <m:t>𝑔</m:t>
                        </m:r>
                        <m:r>
                          <a:rPr lang="en-US" sz="1000" b="0" i="1" smtClean="0">
                            <a:latin typeface="Cambria Math"/>
                          </a:rPr>
                          <m:t>(3)</m:t>
                        </m:r>
                      </m:oMath>
                    </m:oMathPara>
                  </a14:m>
                  <a:endParaRPr lang="en-US" sz="1000" dirty="0"/>
                </a:p>
              </p:txBody>
            </p:sp>
          </mc:Choice>
          <mc:Fallback xmlns="">
            <p:sp>
              <p:nvSpPr>
                <p:cNvPr id="185" name="TextBox 184"/>
                <p:cNvSpPr txBox="1">
                  <a:spLocks noRot="1" noChangeAspect="1" noMove="1" noResize="1" noEditPoints="1" noAdjustHandles="1" noChangeArrowheads="1" noChangeShapeType="1" noTextEdit="1"/>
                </p:cNvSpPr>
                <p:nvPr/>
              </p:nvSpPr>
              <p:spPr>
                <a:xfrm>
                  <a:off x="6837418" y="3041207"/>
                  <a:ext cx="530337" cy="276999"/>
                </a:xfrm>
                <a:prstGeom prst="rect">
                  <a:avLst/>
                </a:prstGeom>
                <a:blipFill rotWithShape="1">
                  <a:blip r:embed="rId6"/>
                  <a:stretch>
                    <a:fillRect b="-4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6" name="TextBox 185"/>
                <p:cNvSpPr txBox="1"/>
                <p:nvPr/>
              </p:nvSpPr>
              <p:spPr>
                <a:xfrm>
                  <a:off x="1721077" y="4750393"/>
                  <a:ext cx="739305"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000" i="1" smtClean="0">
                            <a:latin typeface="Cambria Math"/>
                          </a:rPr>
                          <m:t>⋯</m:t>
                        </m:r>
                      </m:oMath>
                    </m:oMathPara>
                  </a14:m>
                  <a:endParaRPr lang="en-US" sz="4000" dirty="0"/>
                </a:p>
              </p:txBody>
            </p:sp>
          </mc:Choice>
          <mc:Fallback xmlns="">
            <p:sp>
              <p:nvSpPr>
                <p:cNvPr id="186" name="TextBox 185"/>
                <p:cNvSpPr txBox="1">
                  <a:spLocks noRot="1" noChangeAspect="1" noMove="1" noResize="1" noEditPoints="1" noAdjustHandles="1" noChangeArrowheads="1" noChangeShapeType="1" noTextEdit="1"/>
                </p:cNvSpPr>
                <p:nvPr/>
              </p:nvSpPr>
              <p:spPr>
                <a:xfrm>
                  <a:off x="1721077" y="4750393"/>
                  <a:ext cx="739305" cy="707886"/>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7" name="TextBox 186"/>
                <p:cNvSpPr txBox="1"/>
                <p:nvPr/>
              </p:nvSpPr>
              <p:spPr>
                <a:xfrm>
                  <a:off x="6679231" y="3717"/>
                  <a:ext cx="431528"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i="1" smtClean="0">
                            <a:latin typeface="Cambria Math"/>
                          </a:rPr>
                          <m:t>⋮</m:t>
                        </m:r>
                      </m:oMath>
                    </m:oMathPara>
                  </a14:m>
                  <a:endParaRPr lang="en-US" sz="3600" dirty="0"/>
                </a:p>
              </p:txBody>
            </p:sp>
          </mc:Choice>
          <mc:Fallback xmlns="">
            <p:sp>
              <p:nvSpPr>
                <p:cNvPr id="187" name="TextBox 186"/>
                <p:cNvSpPr txBox="1">
                  <a:spLocks noRot="1" noChangeAspect="1" noMove="1" noResize="1" noEditPoints="1" noAdjustHandles="1" noChangeArrowheads="1" noChangeShapeType="1" noTextEdit="1"/>
                </p:cNvSpPr>
                <p:nvPr/>
              </p:nvSpPr>
              <p:spPr>
                <a:xfrm>
                  <a:off x="6679231" y="3717"/>
                  <a:ext cx="431528" cy="646331"/>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8" name="TextBox 187"/>
                <p:cNvSpPr txBox="1"/>
                <p:nvPr/>
              </p:nvSpPr>
              <p:spPr>
                <a:xfrm>
                  <a:off x="6971523" y="1424969"/>
                  <a:ext cx="534826"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a:rPr>
                          <m:t>𝑔</m:t>
                        </m:r>
                        <m:r>
                          <a:rPr lang="en-US" sz="1000" b="0" i="1" smtClean="0">
                            <a:latin typeface="Cambria Math"/>
                          </a:rPr>
                          <m:t>(</m:t>
                        </m:r>
                        <m:r>
                          <a:rPr lang="en-US" sz="1000" b="0" i="1" smtClean="0">
                            <a:latin typeface="Cambria Math"/>
                          </a:rPr>
                          <m:t>𝑘</m:t>
                        </m:r>
                        <m:r>
                          <a:rPr lang="en-US" sz="1000" b="0" i="1" smtClean="0">
                            <a:latin typeface="Cambria Math"/>
                          </a:rPr>
                          <m:t>)</m:t>
                        </m:r>
                      </m:oMath>
                    </m:oMathPara>
                  </a14:m>
                  <a:endParaRPr lang="en-US" sz="1000" dirty="0"/>
                </a:p>
              </p:txBody>
            </p:sp>
          </mc:Choice>
          <mc:Fallback xmlns="">
            <p:sp>
              <p:nvSpPr>
                <p:cNvPr id="188" name="TextBox 187"/>
                <p:cNvSpPr txBox="1">
                  <a:spLocks noRot="1" noChangeAspect="1" noMove="1" noResize="1" noEditPoints="1" noAdjustHandles="1" noChangeArrowheads="1" noChangeShapeType="1" noTextEdit="1"/>
                </p:cNvSpPr>
                <p:nvPr/>
              </p:nvSpPr>
              <p:spPr>
                <a:xfrm>
                  <a:off x="6971523" y="1424969"/>
                  <a:ext cx="534826" cy="276999"/>
                </a:xfrm>
                <a:prstGeom prst="rect">
                  <a:avLst/>
                </a:prstGeom>
                <a:blipFill rotWithShape="1">
                  <a:blip r:embed="rId9"/>
                  <a:stretch>
                    <a:fillRect b="-4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9" name="TextBox 188"/>
                <p:cNvSpPr txBox="1"/>
                <p:nvPr/>
              </p:nvSpPr>
              <p:spPr>
                <a:xfrm>
                  <a:off x="3380469" y="5514450"/>
                  <a:ext cx="534826"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a:rPr>
                          <m:t>𝑔</m:t>
                        </m:r>
                        <m:r>
                          <a:rPr lang="en-US" sz="1000" b="0" i="1" smtClean="0">
                            <a:latin typeface="Cambria Math"/>
                          </a:rPr>
                          <m:t>(</m:t>
                        </m:r>
                        <m:r>
                          <a:rPr lang="en-US" sz="1000" b="0" i="1" smtClean="0">
                            <a:latin typeface="Cambria Math"/>
                          </a:rPr>
                          <m:t>𝑘</m:t>
                        </m:r>
                        <m:r>
                          <a:rPr lang="en-US" sz="1000" b="0" i="1" smtClean="0">
                            <a:latin typeface="Cambria Math"/>
                          </a:rPr>
                          <m:t>)</m:t>
                        </m:r>
                      </m:oMath>
                    </m:oMathPara>
                  </a14:m>
                  <a:endParaRPr lang="en-US" sz="1000" dirty="0"/>
                </a:p>
              </p:txBody>
            </p:sp>
          </mc:Choice>
          <mc:Fallback xmlns="">
            <p:sp>
              <p:nvSpPr>
                <p:cNvPr id="189" name="TextBox 188"/>
                <p:cNvSpPr txBox="1">
                  <a:spLocks noRot="1" noChangeAspect="1" noMove="1" noResize="1" noEditPoints="1" noAdjustHandles="1" noChangeArrowheads="1" noChangeShapeType="1" noTextEdit="1"/>
                </p:cNvSpPr>
                <p:nvPr/>
              </p:nvSpPr>
              <p:spPr>
                <a:xfrm>
                  <a:off x="3380469" y="5514450"/>
                  <a:ext cx="534826" cy="276999"/>
                </a:xfrm>
                <a:prstGeom prst="rect">
                  <a:avLst/>
                </a:prstGeom>
                <a:blipFill rotWithShape="1">
                  <a:blip r:embed="rId10"/>
                  <a:stretch>
                    <a:fillRect b="-4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0" name="TextBox 189"/>
                <p:cNvSpPr txBox="1"/>
                <p:nvPr/>
              </p:nvSpPr>
              <p:spPr>
                <a:xfrm>
                  <a:off x="6178260" y="5122874"/>
                  <a:ext cx="53033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a:rPr>
                          <m:t>𝑔</m:t>
                        </m:r>
                        <m:r>
                          <a:rPr lang="en-US" sz="1000" b="0" i="1" smtClean="0">
                            <a:latin typeface="Cambria Math"/>
                          </a:rPr>
                          <m:t>(1)</m:t>
                        </m:r>
                      </m:oMath>
                    </m:oMathPara>
                  </a14:m>
                  <a:endParaRPr lang="en-US" sz="1000" dirty="0"/>
                </a:p>
              </p:txBody>
            </p:sp>
          </mc:Choice>
          <mc:Fallback xmlns="">
            <p:sp>
              <p:nvSpPr>
                <p:cNvPr id="190" name="TextBox 189"/>
                <p:cNvSpPr txBox="1">
                  <a:spLocks noRot="1" noChangeAspect="1" noMove="1" noResize="1" noEditPoints="1" noAdjustHandles="1" noChangeArrowheads="1" noChangeShapeType="1" noTextEdit="1"/>
                </p:cNvSpPr>
                <p:nvPr/>
              </p:nvSpPr>
              <p:spPr>
                <a:xfrm>
                  <a:off x="6178260" y="5122874"/>
                  <a:ext cx="530337" cy="276999"/>
                </a:xfrm>
                <a:prstGeom prst="rect">
                  <a:avLst/>
                </a:prstGeom>
                <a:blipFill rotWithShape="1">
                  <a:blip r:embed="rId11"/>
                  <a:stretch>
                    <a:fillRect b="-4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1" name="TextBox 190"/>
                <p:cNvSpPr txBox="1"/>
                <p:nvPr/>
              </p:nvSpPr>
              <p:spPr>
                <a:xfrm>
                  <a:off x="6795534" y="4491673"/>
                  <a:ext cx="53033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a:rPr>
                          <m:t>𝑔</m:t>
                        </m:r>
                        <m:r>
                          <a:rPr lang="en-US" sz="1000" b="0" i="1" smtClean="0">
                            <a:latin typeface="Cambria Math"/>
                          </a:rPr>
                          <m:t>(1)</m:t>
                        </m:r>
                      </m:oMath>
                    </m:oMathPara>
                  </a14:m>
                  <a:endParaRPr lang="en-US" sz="1000" dirty="0"/>
                </a:p>
              </p:txBody>
            </p:sp>
          </mc:Choice>
          <mc:Fallback xmlns="">
            <p:sp>
              <p:nvSpPr>
                <p:cNvPr id="191" name="TextBox 190"/>
                <p:cNvSpPr txBox="1">
                  <a:spLocks noRot="1" noChangeAspect="1" noMove="1" noResize="1" noEditPoints="1" noAdjustHandles="1" noChangeArrowheads="1" noChangeShapeType="1" noTextEdit="1"/>
                </p:cNvSpPr>
                <p:nvPr/>
              </p:nvSpPr>
              <p:spPr>
                <a:xfrm>
                  <a:off x="6795534" y="4491673"/>
                  <a:ext cx="530337" cy="276999"/>
                </a:xfrm>
                <a:prstGeom prst="rect">
                  <a:avLst/>
                </a:prstGeom>
                <a:blipFill rotWithShape="1">
                  <a:blip r:embed="rId12"/>
                  <a:stretch>
                    <a:fillRect b="-238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2" name="TextBox 191"/>
                <p:cNvSpPr txBox="1"/>
                <p:nvPr/>
              </p:nvSpPr>
              <p:spPr>
                <a:xfrm>
                  <a:off x="5931619" y="4568442"/>
                  <a:ext cx="591251"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a:rPr>
                          <m:t>𝑠</m:t>
                        </m:r>
                        <m:r>
                          <a:rPr lang="en-US" sz="1000" b="0" i="1" smtClean="0">
                            <a:latin typeface="Cambria Math"/>
                          </a:rPr>
                          <m:t>(</m:t>
                        </m:r>
                        <m:r>
                          <a:rPr lang="en-US" sz="1000" b="0" i="1" smtClean="0">
                            <a:latin typeface="Cambria Math"/>
                          </a:rPr>
                          <m:t>𝑖</m:t>
                        </m:r>
                        <m:r>
                          <a:rPr lang="en-US" sz="1000" b="0" i="1" smtClean="0">
                            <a:latin typeface="Cambria Math"/>
                          </a:rPr>
                          <m:t>,</m:t>
                        </m:r>
                        <m:r>
                          <a:rPr lang="en-US" sz="1000" b="0" i="1" smtClean="0">
                            <a:latin typeface="Cambria Math"/>
                          </a:rPr>
                          <m:t>𝑗</m:t>
                        </m:r>
                        <m:r>
                          <a:rPr lang="en-US" sz="1000" b="0" i="1" smtClean="0">
                            <a:latin typeface="Cambria Math"/>
                          </a:rPr>
                          <m:t>)</m:t>
                        </m:r>
                      </m:oMath>
                    </m:oMathPara>
                  </a14:m>
                  <a:endParaRPr lang="en-US" sz="1000" dirty="0"/>
                </a:p>
              </p:txBody>
            </p:sp>
          </mc:Choice>
          <mc:Fallback xmlns="">
            <p:sp>
              <p:nvSpPr>
                <p:cNvPr id="192" name="TextBox 191"/>
                <p:cNvSpPr txBox="1">
                  <a:spLocks noRot="1" noChangeAspect="1" noMove="1" noResize="1" noEditPoints="1" noAdjustHandles="1" noChangeArrowheads="1" noChangeShapeType="1" noTextEdit="1"/>
                </p:cNvSpPr>
                <p:nvPr/>
              </p:nvSpPr>
              <p:spPr>
                <a:xfrm>
                  <a:off x="5931619" y="4568442"/>
                  <a:ext cx="591251" cy="276999"/>
                </a:xfrm>
                <a:prstGeom prst="rect">
                  <a:avLst/>
                </a:prstGeom>
                <a:blipFill rotWithShape="1">
                  <a:blip r:embed="rId13"/>
                  <a:stretch>
                    <a:fillRect b="-4878"/>
                  </a:stretch>
                </a:blipFill>
              </p:spPr>
              <p:txBody>
                <a:bodyPr/>
                <a:lstStyle/>
                <a:p>
                  <a:r>
                    <a:rPr lang="en-US">
                      <a:noFill/>
                    </a:rPr>
                    <a:t> </a:t>
                  </a:r>
                </a:p>
              </p:txBody>
            </p:sp>
          </mc:Fallback>
        </mc:AlternateContent>
      </p:grpSp>
      <p:sp>
        <p:nvSpPr>
          <p:cNvPr id="194" name="Arc 193"/>
          <p:cNvSpPr/>
          <p:nvPr/>
        </p:nvSpPr>
        <p:spPr>
          <a:xfrm rot="8090420">
            <a:off x="3355778" y="1603323"/>
            <a:ext cx="5166296" cy="5166549"/>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95" name="TextBox 194"/>
              <p:cNvSpPr txBox="1"/>
              <p:nvPr/>
            </p:nvSpPr>
            <p:spPr>
              <a:xfrm>
                <a:off x="499258" y="1583205"/>
                <a:ext cx="5287439" cy="1569660"/>
              </a:xfrm>
              <a:prstGeom prst="rect">
                <a:avLst/>
              </a:prstGeom>
              <a:noFill/>
            </p:spPr>
            <p:txBody>
              <a:bodyPr wrap="square" rtlCol="0">
                <a:spAutoFit/>
              </a:bodyPr>
              <a:lstStyle/>
              <a:p>
                <a:r>
                  <a:rPr lang="en-US" sz="2400" dirty="0" smtClean="0">
                    <a:solidFill>
                      <a:srgbClr val="C00000"/>
                    </a:solidFill>
                    <a:latin typeface="Times New Roman" panose="02020603050405020304" pitchFamily="18" charset="0"/>
                    <a:cs typeface="Times New Roman" panose="02020603050405020304" pitchFamily="18" charset="0"/>
                  </a:rPr>
                  <a:t>At node </a:t>
                </a:r>
                <a14:m>
                  <m:oMath xmlns:m="http://schemas.openxmlformats.org/officeDocument/2006/math">
                    <m:r>
                      <a:rPr lang="en-US" sz="2400" b="0" i="1" smtClean="0">
                        <a:solidFill>
                          <a:srgbClr val="C00000"/>
                        </a:solidFill>
                        <a:latin typeface="Cambria Math"/>
                      </a:rPr>
                      <m:t>(</m:t>
                    </m:r>
                    <m:r>
                      <a:rPr lang="en-US" sz="2400" b="0" i="1" smtClean="0">
                        <a:solidFill>
                          <a:srgbClr val="C00000"/>
                        </a:solidFill>
                        <a:latin typeface="Cambria Math"/>
                      </a:rPr>
                      <m:t>𝑖</m:t>
                    </m:r>
                    <m:r>
                      <a:rPr lang="en-US" sz="2400" b="0" i="1" smtClean="0">
                        <a:solidFill>
                          <a:srgbClr val="C00000"/>
                        </a:solidFill>
                        <a:latin typeface="Cambria Math"/>
                      </a:rPr>
                      <m:t>,</m:t>
                    </m:r>
                    <m:r>
                      <a:rPr lang="en-US" sz="2400" b="0" i="1" smtClean="0">
                        <a:solidFill>
                          <a:srgbClr val="C00000"/>
                        </a:solidFill>
                        <a:latin typeface="Cambria Math"/>
                      </a:rPr>
                      <m:t>𝑗</m:t>
                    </m:r>
                    <m:r>
                      <a:rPr lang="en-US" sz="2400" b="0" i="1" smtClean="0">
                        <a:solidFill>
                          <a:srgbClr val="C00000"/>
                        </a:solidFill>
                        <a:latin typeface="Cambria Math"/>
                      </a:rPr>
                      <m:t>)</m:t>
                    </m:r>
                  </m:oMath>
                </a14:m>
                <a:r>
                  <a:rPr lang="en-US" sz="2400" dirty="0" smtClean="0">
                    <a:solidFill>
                      <a:srgbClr val="C00000"/>
                    </a:solidFill>
                    <a:latin typeface="Times New Roman" panose="02020603050405020304" pitchFamily="18" charset="0"/>
                    <a:cs typeface="Times New Roman" panose="02020603050405020304" pitchFamily="18" charset="0"/>
                  </a:rPr>
                  <a:t>, one must consider paths from nodes </a:t>
                </a:r>
                <a14:m>
                  <m:oMath xmlns:m="http://schemas.openxmlformats.org/officeDocument/2006/math">
                    <m:d>
                      <m:dPr>
                        <m:ctrlPr>
                          <a:rPr lang="en-US" sz="2400" b="0" i="1" smtClean="0">
                            <a:solidFill>
                              <a:srgbClr val="C00000"/>
                            </a:solidFill>
                            <a:latin typeface="Cambria Math" panose="02040503050406030204" pitchFamily="18" charset="0"/>
                          </a:rPr>
                        </m:ctrlPr>
                      </m:dPr>
                      <m:e>
                        <m:r>
                          <a:rPr lang="en-US" sz="2400" b="0" i="1" smtClean="0">
                            <a:solidFill>
                              <a:srgbClr val="C00000"/>
                            </a:solidFill>
                            <a:latin typeface="Cambria Math"/>
                          </a:rPr>
                          <m:t>0,</m:t>
                        </m:r>
                        <m:r>
                          <a:rPr lang="en-US" sz="2400" b="0" i="1" smtClean="0">
                            <a:solidFill>
                              <a:srgbClr val="C00000"/>
                            </a:solidFill>
                            <a:latin typeface="Cambria Math"/>
                          </a:rPr>
                          <m:t>𝑗</m:t>
                        </m:r>
                      </m:e>
                    </m:d>
                  </m:oMath>
                </a14:m>
                <a:r>
                  <a:rPr lang="en-US" sz="2400" dirty="0" smtClean="0">
                    <a:solidFill>
                      <a:srgbClr val="C00000"/>
                    </a:solidFill>
                    <a:latin typeface="Times New Roman" panose="02020603050405020304" pitchFamily="18" charset="0"/>
                    <a:cs typeface="Times New Roman" panose="02020603050405020304" pitchFamily="18" charset="0"/>
                  </a:rPr>
                  <a:t>, </a:t>
                </a:r>
                <a14:m>
                  <m:oMath xmlns:m="http://schemas.openxmlformats.org/officeDocument/2006/math">
                    <m:d>
                      <m:dPr>
                        <m:ctrlPr>
                          <a:rPr lang="en-US" sz="2400" b="0" i="1" dirty="0" smtClean="0">
                            <a:solidFill>
                              <a:srgbClr val="C00000"/>
                            </a:solidFill>
                            <a:latin typeface="Cambria Math" panose="02040503050406030204" pitchFamily="18" charset="0"/>
                          </a:rPr>
                        </m:ctrlPr>
                      </m:dPr>
                      <m:e>
                        <m:r>
                          <a:rPr lang="en-US" sz="2400" b="0" i="1" dirty="0" smtClean="0">
                            <a:solidFill>
                              <a:srgbClr val="C00000"/>
                            </a:solidFill>
                            <a:latin typeface="Cambria Math"/>
                          </a:rPr>
                          <m:t>1,</m:t>
                        </m:r>
                        <m:r>
                          <a:rPr lang="en-US" sz="2400" b="0" i="1" dirty="0" smtClean="0">
                            <a:solidFill>
                              <a:srgbClr val="C00000"/>
                            </a:solidFill>
                            <a:latin typeface="Cambria Math"/>
                          </a:rPr>
                          <m:t>𝑗</m:t>
                        </m:r>
                      </m:e>
                    </m:d>
                  </m:oMath>
                </a14:m>
                <a:r>
                  <a:rPr lang="en-US" sz="2400" dirty="0" smtClean="0">
                    <a:solidFill>
                      <a:srgbClr val="C00000"/>
                    </a:solidFill>
                    <a:latin typeface="Times New Roman" panose="02020603050405020304" pitchFamily="18" charset="0"/>
                    <a:cs typeface="Times New Roman" panose="02020603050405020304" pitchFamily="18" charset="0"/>
                  </a:rPr>
                  <a:t>, … , </a:t>
                </a:r>
                <a14:m>
                  <m:oMath xmlns:m="http://schemas.openxmlformats.org/officeDocument/2006/math">
                    <m:r>
                      <a:rPr lang="en-US" sz="2400" b="0" i="1" dirty="0" smtClean="0">
                        <a:solidFill>
                          <a:srgbClr val="C00000"/>
                        </a:solidFill>
                        <a:latin typeface="Cambria Math"/>
                      </a:rPr>
                      <m:t>(</m:t>
                    </m:r>
                    <m:r>
                      <a:rPr lang="en-US" sz="2400" b="0" i="1" dirty="0" smtClean="0">
                        <a:solidFill>
                          <a:srgbClr val="C00000"/>
                        </a:solidFill>
                        <a:latin typeface="Cambria Math"/>
                      </a:rPr>
                      <m:t>𝑖</m:t>
                    </m:r>
                    <m:r>
                      <a:rPr lang="en-US" sz="2400" b="0" i="1" dirty="0" smtClean="0">
                        <a:solidFill>
                          <a:srgbClr val="C00000"/>
                        </a:solidFill>
                        <a:latin typeface="Cambria Math"/>
                      </a:rPr>
                      <m:t>−1,</m:t>
                    </m:r>
                    <m:r>
                      <a:rPr lang="en-US" sz="2400" b="0" i="1" dirty="0" smtClean="0">
                        <a:solidFill>
                          <a:srgbClr val="C00000"/>
                        </a:solidFill>
                        <a:latin typeface="Cambria Math"/>
                      </a:rPr>
                      <m:t>𝑗</m:t>
                    </m:r>
                    <m:r>
                      <a:rPr lang="en-US" sz="2400" b="0" i="1" dirty="0" smtClean="0">
                        <a:solidFill>
                          <a:srgbClr val="C00000"/>
                        </a:solidFill>
                        <a:latin typeface="Cambria Math"/>
                      </a:rPr>
                      <m:t>)</m:t>
                    </m:r>
                  </m:oMath>
                </a14:m>
                <a:r>
                  <a:rPr lang="en-US" sz="2400" dirty="0" smtClean="0">
                    <a:solidFill>
                      <a:srgbClr val="C00000"/>
                    </a:solidFill>
                    <a:latin typeface="Times New Roman" panose="02020603050405020304" pitchFamily="18" charset="0"/>
                    <a:cs typeface="Times New Roman" panose="02020603050405020304" pitchFamily="18" charset="0"/>
                  </a:rPr>
                  <a:t>,  from nodes </a:t>
                </a:r>
                <a14:m>
                  <m:oMath xmlns:m="http://schemas.openxmlformats.org/officeDocument/2006/math">
                    <m:r>
                      <a:rPr lang="en-US" sz="2400" b="0" i="1" smtClean="0">
                        <a:solidFill>
                          <a:srgbClr val="C00000"/>
                        </a:solidFill>
                        <a:latin typeface="Cambria Math"/>
                      </a:rPr>
                      <m:t>(</m:t>
                    </m:r>
                    <m:r>
                      <a:rPr lang="en-US" sz="2400" b="0" i="1" smtClean="0">
                        <a:solidFill>
                          <a:srgbClr val="C00000"/>
                        </a:solidFill>
                        <a:latin typeface="Cambria Math"/>
                      </a:rPr>
                      <m:t>𝑖</m:t>
                    </m:r>
                    <m:r>
                      <a:rPr lang="en-US" sz="2400" b="0" i="1" smtClean="0">
                        <a:solidFill>
                          <a:srgbClr val="C00000"/>
                        </a:solidFill>
                        <a:latin typeface="Cambria Math"/>
                      </a:rPr>
                      <m:t>,0)</m:t>
                    </m:r>
                  </m:oMath>
                </a14:m>
                <a:r>
                  <a:rPr lang="en-US" sz="2400" dirty="0" smtClean="0">
                    <a:solidFill>
                      <a:srgbClr val="C00000"/>
                    </a:solidFill>
                    <a:latin typeface="Times New Roman" panose="02020603050405020304" pitchFamily="18" charset="0"/>
                    <a:cs typeface="Times New Roman" panose="02020603050405020304" pitchFamily="18" charset="0"/>
                  </a:rPr>
                  <a:t>, </a:t>
                </a:r>
                <a14:m>
                  <m:oMath xmlns:m="http://schemas.openxmlformats.org/officeDocument/2006/math">
                    <m:r>
                      <a:rPr lang="en-US" sz="2400" b="0" i="1" dirty="0" smtClean="0">
                        <a:solidFill>
                          <a:srgbClr val="C00000"/>
                        </a:solidFill>
                        <a:latin typeface="Cambria Math"/>
                      </a:rPr>
                      <m:t>(</m:t>
                    </m:r>
                    <m:r>
                      <a:rPr lang="en-US" sz="2400" b="0" i="1" dirty="0" smtClean="0">
                        <a:solidFill>
                          <a:srgbClr val="C00000"/>
                        </a:solidFill>
                        <a:latin typeface="Cambria Math"/>
                      </a:rPr>
                      <m:t>𝑖</m:t>
                    </m:r>
                    <m:r>
                      <a:rPr lang="en-US" sz="2400" b="0" i="1" dirty="0" smtClean="0">
                        <a:solidFill>
                          <a:srgbClr val="C00000"/>
                        </a:solidFill>
                        <a:latin typeface="Cambria Math"/>
                      </a:rPr>
                      <m:t>,1)</m:t>
                    </m:r>
                  </m:oMath>
                </a14:m>
                <a:r>
                  <a:rPr lang="en-US" sz="2400" dirty="0" smtClean="0">
                    <a:solidFill>
                      <a:srgbClr val="C00000"/>
                    </a:solidFill>
                    <a:latin typeface="Times New Roman" panose="02020603050405020304" pitchFamily="18" charset="0"/>
                    <a:cs typeface="Times New Roman" panose="02020603050405020304" pitchFamily="18" charset="0"/>
                  </a:rPr>
                  <a:t>, … , </a:t>
                </a:r>
                <a14:m>
                  <m:oMath xmlns:m="http://schemas.openxmlformats.org/officeDocument/2006/math">
                    <m:r>
                      <a:rPr lang="en-US" sz="2400" b="0" i="1" smtClean="0">
                        <a:solidFill>
                          <a:srgbClr val="C00000"/>
                        </a:solidFill>
                        <a:latin typeface="Cambria Math"/>
                      </a:rPr>
                      <m:t>(</m:t>
                    </m:r>
                    <m:r>
                      <a:rPr lang="en-US" sz="2400" b="0" i="1" smtClean="0">
                        <a:solidFill>
                          <a:srgbClr val="C00000"/>
                        </a:solidFill>
                        <a:latin typeface="Cambria Math"/>
                      </a:rPr>
                      <m:t>𝑖</m:t>
                    </m:r>
                    <m:r>
                      <a:rPr lang="en-US" sz="2400" b="0" i="1" smtClean="0">
                        <a:solidFill>
                          <a:srgbClr val="C00000"/>
                        </a:solidFill>
                        <a:latin typeface="Cambria Math"/>
                      </a:rPr>
                      <m:t>,</m:t>
                    </m:r>
                    <m:r>
                      <a:rPr lang="en-US" sz="2400" b="0" i="1" smtClean="0">
                        <a:solidFill>
                          <a:srgbClr val="C00000"/>
                        </a:solidFill>
                        <a:latin typeface="Cambria Math"/>
                      </a:rPr>
                      <m:t>𝑗</m:t>
                    </m:r>
                    <m:r>
                      <a:rPr lang="en-US" sz="2400" b="0" i="1" smtClean="0">
                        <a:solidFill>
                          <a:srgbClr val="C00000"/>
                        </a:solidFill>
                        <a:latin typeface="Cambria Math"/>
                      </a:rPr>
                      <m:t>−1)</m:t>
                    </m:r>
                  </m:oMath>
                </a14:m>
                <a:r>
                  <a:rPr lang="en-US" sz="2400" dirty="0" smtClean="0">
                    <a:solidFill>
                      <a:srgbClr val="C00000"/>
                    </a:solidFill>
                    <a:latin typeface="Times New Roman" panose="02020603050405020304" pitchFamily="18" charset="0"/>
                    <a:cs typeface="Times New Roman" panose="02020603050405020304" pitchFamily="18" charset="0"/>
                  </a:rPr>
                  <a:t>, and from node </a:t>
                </a:r>
                <a14:m>
                  <m:oMath xmlns:m="http://schemas.openxmlformats.org/officeDocument/2006/math">
                    <m:r>
                      <a:rPr lang="en-US" sz="2400" b="0" i="1" smtClean="0">
                        <a:solidFill>
                          <a:srgbClr val="C00000"/>
                        </a:solidFill>
                        <a:latin typeface="Cambria Math"/>
                      </a:rPr>
                      <m:t>(</m:t>
                    </m:r>
                    <m:r>
                      <a:rPr lang="en-US" sz="2400" b="0" i="1" smtClean="0">
                        <a:solidFill>
                          <a:srgbClr val="C00000"/>
                        </a:solidFill>
                        <a:latin typeface="Cambria Math"/>
                      </a:rPr>
                      <m:t>𝑖</m:t>
                    </m:r>
                    <m:r>
                      <a:rPr lang="en-US" sz="2400" b="0" i="1" smtClean="0">
                        <a:solidFill>
                          <a:srgbClr val="C00000"/>
                        </a:solidFill>
                        <a:latin typeface="Cambria Math"/>
                      </a:rPr>
                      <m:t>−1,</m:t>
                    </m:r>
                    <m:r>
                      <a:rPr lang="en-US" sz="2400" b="0" i="1" smtClean="0">
                        <a:solidFill>
                          <a:srgbClr val="C00000"/>
                        </a:solidFill>
                        <a:latin typeface="Cambria Math"/>
                      </a:rPr>
                      <m:t>𝑗</m:t>
                    </m:r>
                    <m:r>
                      <a:rPr lang="en-US" sz="2400" b="0" i="1" smtClean="0">
                        <a:solidFill>
                          <a:srgbClr val="C00000"/>
                        </a:solidFill>
                        <a:latin typeface="Cambria Math"/>
                      </a:rPr>
                      <m:t>−1)</m:t>
                    </m:r>
                  </m:oMath>
                </a14:m>
                <a:r>
                  <a:rPr lang="en-US" sz="2400" dirty="0" smtClean="0">
                    <a:solidFill>
                      <a:srgbClr val="C00000"/>
                    </a:solidFill>
                    <a:latin typeface="Times New Roman" panose="02020603050405020304" pitchFamily="18" charset="0"/>
                    <a:cs typeface="Times New Roman" panose="02020603050405020304" pitchFamily="18" charset="0"/>
                  </a:rPr>
                  <a:t>.</a:t>
                </a:r>
                <a:endParaRPr lang="en-US" sz="2400" dirty="0">
                  <a:solidFill>
                    <a:srgbClr val="C00000"/>
                  </a:solidFill>
                  <a:latin typeface="Times New Roman" panose="02020603050405020304" pitchFamily="18" charset="0"/>
                  <a:cs typeface="Times New Roman" panose="02020603050405020304" pitchFamily="18" charset="0"/>
                </a:endParaRPr>
              </a:p>
            </p:txBody>
          </p:sp>
        </mc:Choice>
        <mc:Fallback xmlns="">
          <p:sp>
            <p:nvSpPr>
              <p:cNvPr id="195" name="TextBox 194"/>
              <p:cNvSpPr txBox="1">
                <a:spLocks noRot="1" noChangeAspect="1" noMove="1" noResize="1" noEditPoints="1" noAdjustHandles="1" noChangeArrowheads="1" noChangeShapeType="1" noTextEdit="1"/>
              </p:cNvSpPr>
              <p:nvPr/>
            </p:nvSpPr>
            <p:spPr>
              <a:xfrm>
                <a:off x="499258" y="1583205"/>
                <a:ext cx="5287439" cy="1569660"/>
              </a:xfrm>
              <a:prstGeom prst="rect">
                <a:avLst/>
              </a:prstGeom>
              <a:blipFill rotWithShape="0">
                <a:blip r:embed="rId14"/>
                <a:stretch>
                  <a:fillRect l="-1845" t="-3113" b="-81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6" name="TextBox 195"/>
              <p:cNvSpPr txBox="1"/>
              <p:nvPr/>
            </p:nvSpPr>
            <p:spPr>
              <a:xfrm>
                <a:off x="7467005" y="5657584"/>
                <a:ext cx="45653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𝑖</m:t>
                      </m:r>
                      <m:r>
                        <a:rPr lang="en-US" sz="1600" b="0" i="1" smtClean="0">
                          <a:latin typeface="Cambria Math"/>
                        </a:rPr>
                        <m:t>,</m:t>
                      </m:r>
                      <m:r>
                        <a:rPr lang="en-US" sz="1600" b="0" i="1" smtClean="0">
                          <a:latin typeface="Cambria Math"/>
                        </a:rPr>
                        <m:t>𝑗</m:t>
                      </m:r>
                    </m:oMath>
                  </m:oMathPara>
                </a14:m>
                <a:endParaRPr lang="en-US" sz="1600" dirty="0"/>
              </a:p>
            </p:txBody>
          </p:sp>
        </mc:Choice>
        <mc:Fallback xmlns="">
          <p:sp>
            <p:nvSpPr>
              <p:cNvPr id="196" name="TextBox 195"/>
              <p:cNvSpPr txBox="1">
                <a:spLocks noRot="1" noChangeAspect="1" noMove="1" noResize="1" noEditPoints="1" noAdjustHandles="1" noChangeArrowheads="1" noChangeShapeType="1" noTextEdit="1"/>
              </p:cNvSpPr>
              <p:nvPr/>
            </p:nvSpPr>
            <p:spPr>
              <a:xfrm>
                <a:off x="7467005" y="5657584"/>
                <a:ext cx="456535" cy="338554"/>
              </a:xfrm>
              <a:prstGeom prst="rect">
                <a:avLst/>
              </a:prstGeom>
              <a:blipFill rotWithShape="1">
                <a:blip r:embed="rId15"/>
                <a:stretch>
                  <a:fillRect b="-71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9" name="TextBox 198"/>
              <p:cNvSpPr txBox="1"/>
              <p:nvPr/>
            </p:nvSpPr>
            <p:spPr>
              <a:xfrm>
                <a:off x="499258" y="3617097"/>
                <a:ext cx="5222604" cy="830997"/>
              </a:xfrm>
              <a:prstGeom prst="rect">
                <a:avLst/>
              </a:prstGeom>
              <a:noFill/>
            </p:spPr>
            <p:txBody>
              <a:bodyPr wrap="square" rtlCol="0">
                <a:spAutoFit/>
              </a:bodyPr>
              <a:lstStyle/>
              <a:p>
                <a:r>
                  <a:rPr lang="en-US" sz="2400" dirty="0" smtClean="0">
                    <a:solidFill>
                      <a:srgbClr val="C00000"/>
                    </a:solidFill>
                    <a:latin typeface="Times New Roman" panose="02020603050405020304" pitchFamily="18" charset="0"/>
                    <a:cs typeface="Times New Roman" panose="02020603050405020304" pitchFamily="18" charset="0"/>
                  </a:rPr>
                  <a:t>For sequences of length </a:t>
                </a:r>
                <a14:m>
                  <m:oMath xmlns:m="http://schemas.openxmlformats.org/officeDocument/2006/math">
                    <m:r>
                      <a:rPr lang="en-US" sz="2400" b="0" i="1" smtClean="0">
                        <a:solidFill>
                          <a:srgbClr val="C00000"/>
                        </a:solidFill>
                        <a:latin typeface="Cambria Math"/>
                      </a:rPr>
                      <m:t>𝑚</m:t>
                    </m:r>
                  </m:oMath>
                </a14:m>
                <a:r>
                  <a:rPr lang="en-US" sz="2400" dirty="0" smtClean="0">
                    <a:solidFill>
                      <a:srgbClr val="C00000"/>
                    </a:solidFill>
                    <a:latin typeface="Times New Roman" panose="02020603050405020304" pitchFamily="18" charset="0"/>
                    <a:cs typeface="Times New Roman" panose="02020603050405020304" pitchFamily="18" charset="0"/>
                  </a:rPr>
                  <a:t> and </a:t>
                </a:r>
                <a14:m>
                  <m:oMath xmlns:m="http://schemas.openxmlformats.org/officeDocument/2006/math">
                    <m:r>
                      <a:rPr lang="en-US" sz="2400" b="0" i="1" smtClean="0">
                        <a:solidFill>
                          <a:srgbClr val="C00000"/>
                        </a:solidFill>
                        <a:latin typeface="Cambria Math"/>
                      </a:rPr>
                      <m:t>𝑛</m:t>
                    </m:r>
                  </m:oMath>
                </a14:m>
                <a:r>
                  <a:rPr lang="en-US" sz="2400" dirty="0" smtClean="0">
                    <a:solidFill>
                      <a:srgbClr val="C00000"/>
                    </a:solidFill>
                    <a:latin typeface="Times New Roman" panose="02020603050405020304" pitchFamily="18" charset="0"/>
                    <a:cs typeface="Times New Roman" panose="02020603050405020304" pitchFamily="18" charset="0"/>
                  </a:rPr>
                  <a:t>, with </a:t>
                </a:r>
                <a14:m>
                  <m:oMath xmlns:m="http://schemas.openxmlformats.org/officeDocument/2006/math">
                    <m:r>
                      <a:rPr lang="en-US" sz="2400" b="0" i="1" smtClean="0">
                        <a:solidFill>
                          <a:srgbClr val="C00000"/>
                        </a:solidFill>
                        <a:latin typeface="Cambria Math"/>
                      </a:rPr>
                      <m:t>𝑚</m:t>
                    </m:r>
                    <m:r>
                      <a:rPr lang="en-US" sz="2400" b="0" i="1" smtClean="0">
                        <a:solidFill>
                          <a:srgbClr val="C00000"/>
                        </a:solidFill>
                        <a:latin typeface="Cambria Math"/>
                        <a:ea typeface="Cambria Math"/>
                      </a:rPr>
                      <m:t>≤</m:t>
                    </m:r>
                    <m:r>
                      <a:rPr lang="en-US" sz="2400" b="0" i="1" smtClean="0">
                        <a:solidFill>
                          <a:srgbClr val="C00000"/>
                        </a:solidFill>
                        <a:latin typeface="Cambria Math"/>
                        <a:ea typeface="Cambria Math"/>
                      </a:rPr>
                      <m:t>𝑛</m:t>
                    </m:r>
                  </m:oMath>
                </a14:m>
                <a:r>
                  <a:rPr lang="en-US" sz="2400" dirty="0" smtClean="0">
                    <a:solidFill>
                      <a:srgbClr val="C00000"/>
                    </a:solidFill>
                    <a:latin typeface="Times New Roman" panose="02020603050405020304" pitchFamily="18" charset="0"/>
                    <a:cs typeface="Times New Roman" panose="02020603050405020304" pitchFamily="18" charset="0"/>
                  </a:rPr>
                  <a:t>, the time complexity is </a:t>
                </a:r>
                <a14:m>
                  <m:oMath xmlns:m="http://schemas.openxmlformats.org/officeDocument/2006/math">
                    <m:r>
                      <a:rPr lang="en-US" sz="2400" b="0" i="1" smtClean="0">
                        <a:solidFill>
                          <a:srgbClr val="C00000"/>
                        </a:solidFill>
                        <a:latin typeface="Cambria Math"/>
                      </a:rPr>
                      <m:t>𝑂</m:t>
                    </m:r>
                    <m:r>
                      <a:rPr lang="en-US" sz="2400" b="0" i="1" smtClean="0">
                        <a:solidFill>
                          <a:srgbClr val="C00000"/>
                        </a:solidFill>
                        <a:latin typeface="Cambria Math"/>
                      </a:rPr>
                      <m:t>(</m:t>
                    </m:r>
                    <m:r>
                      <a:rPr lang="en-US" sz="2400" b="0" i="1" smtClean="0">
                        <a:solidFill>
                          <a:srgbClr val="C00000"/>
                        </a:solidFill>
                        <a:latin typeface="Cambria Math"/>
                      </a:rPr>
                      <m:t>𝑚</m:t>
                    </m:r>
                    <m:sSup>
                      <m:sSupPr>
                        <m:ctrlPr>
                          <a:rPr lang="en-US" sz="2400" b="0" i="1" smtClean="0">
                            <a:solidFill>
                              <a:srgbClr val="C00000"/>
                            </a:solidFill>
                            <a:latin typeface="Cambria Math" panose="02040503050406030204" pitchFamily="18" charset="0"/>
                          </a:rPr>
                        </m:ctrlPr>
                      </m:sSupPr>
                      <m:e>
                        <m:r>
                          <a:rPr lang="en-US" sz="2400" b="0" i="1" smtClean="0">
                            <a:solidFill>
                              <a:srgbClr val="C00000"/>
                            </a:solidFill>
                            <a:latin typeface="Cambria Math"/>
                          </a:rPr>
                          <m:t>𝑛</m:t>
                        </m:r>
                      </m:e>
                      <m:sup>
                        <m:r>
                          <a:rPr lang="en-US" sz="2400" b="0" i="1" smtClean="0">
                            <a:solidFill>
                              <a:srgbClr val="C00000"/>
                            </a:solidFill>
                            <a:latin typeface="Cambria Math"/>
                          </a:rPr>
                          <m:t>2</m:t>
                        </m:r>
                      </m:sup>
                    </m:sSup>
                    <m:r>
                      <a:rPr lang="en-US" sz="2400" b="0" i="1" smtClean="0">
                        <a:solidFill>
                          <a:srgbClr val="C00000"/>
                        </a:solidFill>
                        <a:latin typeface="Cambria Math"/>
                      </a:rPr>
                      <m:t>)</m:t>
                    </m:r>
                  </m:oMath>
                </a14:m>
                <a:r>
                  <a:rPr lang="en-US" sz="2400" dirty="0" smtClean="0">
                    <a:solidFill>
                      <a:srgbClr val="C00000"/>
                    </a:solidFill>
                    <a:latin typeface="Times New Roman" panose="02020603050405020304" pitchFamily="18" charset="0"/>
                    <a:cs typeface="Times New Roman" panose="02020603050405020304" pitchFamily="18" charset="0"/>
                  </a:rPr>
                  <a:t>.</a:t>
                </a:r>
                <a:endParaRPr lang="en-US" sz="2400" dirty="0">
                  <a:solidFill>
                    <a:srgbClr val="C00000"/>
                  </a:solidFill>
                  <a:latin typeface="Times New Roman" panose="02020603050405020304" pitchFamily="18" charset="0"/>
                  <a:cs typeface="Times New Roman" panose="02020603050405020304" pitchFamily="18" charset="0"/>
                </a:endParaRPr>
              </a:p>
            </p:txBody>
          </p:sp>
        </mc:Choice>
        <mc:Fallback xmlns="">
          <p:sp>
            <p:nvSpPr>
              <p:cNvPr id="199" name="TextBox 198"/>
              <p:cNvSpPr txBox="1">
                <a:spLocks noRot="1" noChangeAspect="1" noMove="1" noResize="1" noEditPoints="1" noAdjustHandles="1" noChangeArrowheads="1" noChangeShapeType="1" noTextEdit="1"/>
              </p:cNvSpPr>
              <p:nvPr/>
            </p:nvSpPr>
            <p:spPr>
              <a:xfrm>
                <a:off x="499258" y="3617097"/>
                <a:ext cx="5222604" cy="830997"/>
              </a:xfrm>
              <a:prstGeom prst="rect">
                <a:avLst/>
              </a:prstGeom>
              <a:blipFill rotWithShape="0">
                <a:blip r:embed="rId16"/>
                <a:stretch>
                  <a:fillRect l="-1867" t="-5839" b="-15328"/>
                </a:stretch>
              </a:blipFill>
            </p:spPr>
            <p:txBody>
              <a:bodyPr/>
              <a:lstStyle/>
              <a:p>
                <a:r>
                  <a:rPr lang="en-US">
                    <a:noFill/>
                  </a:rPr>
                  <a:t> </a:t>
                </a:r>
              </a:p>
            </p:txBody>
          </p:sp>
        </mc:Fallback>
      </mc:AlternateContent>
    </p:spTree>
    <p:extLst>
      <p:ext uri="{BB962C8B-B14F-4D97-AF65-F5344CB8AC3E}">
        <p14:creationId xmlns:p14="http://schemas.microsoft.com/office/powerpoint/2010/main" val="4177399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fontScale="90000"/>
          </a:bodyPr>
          <a:lstStyle/>
          <a:p>
            <a:r>
              <a:rPr lang="en-US" sz="3600" dirty="0" smtClean="0">
                <a:solidFill>
                  <a:srgbClr val="002060"/>
                </a:solidFill>
                <a:latin typeface="Times New Roman" panose="02020603050405020304" pitchFamily="18" charset="0"/>
                <a:cs typeface="Times New Roman" panose="02020603050405020304" pitchFamily="18" charset="0"/>
              </a:rPr>
              <a:t>Affine Gap Scores</a:t>
            </a:r>
            <a:endParaRPr lang="en-US" sz="3600"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TextBox 2"/>
              <p:cNvSpPr txBox="1"/>
              <p:nvPr/>
            </p:nvSpPr>
            <p:spPr>
              <a:xfrm>
                <a:off x="457200" y="914400"/>
                <a:ext cx="7772400" cy="1569660"/>
              </a:xfrm>
              <a:prstGeom prst="rect">
                <a:avLst/>
              </a:prstGeom>
              <a:noFill/>
            </p:spPr>
            <p:txBody>
              <a:bodyPr wrap="square" rtlCol="0">
                <a:spAutoFit/>
              </a:bodyPr>
              <a:lstStyle/>
              <a:p>
                <a:r>
                  <a:rPr lang="en-US" sz="2400" dirty="0" smtClean="0"/>
                  <a:t>   </a:t>
                </a:r>
                <a:r>
                  <a:rPr lang="en-US" sz="2400" dirty="0" smtClean="0">
                    <a:latin typeface="Times New Roman" panose="02020603050405020304" pitchFamily="18" charset="0"/>
                    <a:cs typeface="Times New Roman" panose="02020603050405020304" pitchFamily="18" charset="0"/>
                  </a:rPr>
                  <a:t>Time complexity </a:t>
                </a:r>
                <a14:m>
                  <m:oMath xmlns:m="http://schemas.openxmlformats.org/officeDocument/2006/math">
                    <m:r>
                      <a:rPr lang="en-US" sz="2400" b="0" i="1" smtClean="0">
                        <a:latin typeface="Cambria Math"/>
                      </a:rPr>
                      <m:t>𝑂</m:t>
                    </m:r>
                    <m:r>
                      <a:rPr lang="en-US" sz="2400" b="0" i="1" smtClean="0">
                        <a:latin typeface="Cambria Math"/>
                      </a:rPr>
                      <m:t>(</m:t>
                    </m:r>
                    <m:r>
                      <a:rPr lang="en-US" sz="2400" b="0" i="1" smtClean="0">
                        <a:latin typeface="Cambria Math"/>
                      </a:rPr>
                      <m:t>𝑚</m:t>
                    </m:r>
                    <m:sSup>
                      <m:sSupPr>
                        <m:ctrlPr>
                          <a:rPr lang="en-US" sz="2400" b="0" i="1" smtClean="0">
                            <a:latin typeface="Cambria Math" panose="02040503050406030204" pitchFamily="18" charset="0"/>
                          </a:rPr>
                        </m:ctrlPr>
                      </m:sSupPr>
                      <m:e>
                        <m:r>
                          <a:rPr lang="en-US" sz="2400" b="0" i="1" smtClean="0">
                            <a:latin typeface="Cambria Math"/>
                          </a:rPr>
                          <m:t>𝑛</m:t>
                        </m:r>
                      </m:e>
                      <m:sup>
                        <m:r>
                          <a:rPr lang="en-US" sz="2400" b="0" i="1" smtClean="0">
                            <a:latin typeface="Cambria Math"/>
                          </a:rPr>
                          <m:t>2</m:t>
                        </m:r>
                      </m:sup>
                    </m:sSup>
                    <m:r>
                      <a:rPr lang="en-US" sz="2400" b="0" i="1" smtClean="0">
                        <a:latin typeface="Cambria Math"/>
                      </a:rPr>
                      <m:t>)</m:t>
                    </m:r>
                  </m:oMath>
                </a14:m>
                <a:r>
                  <a:rPr lang="en-US" sz="2400" dirty="0" smtClean="0">
                    <a:latin typeface="Times New Roman" panose="02020603050405020304" pitchFamily="18" charset="0"/>
                    <a:cs typeface="Times New Roman" panose="02020603050405020304" pitchFamily="18" charset="0"/>
                  </a:rPr>
                  <a:t> is very burdensome even for two sequences of relatively moderate length, and is completely impractical when many sequences must be compared, such as in a database search.</a:t>
                </a:r>
                <a:endParaRPr lang="en-US" sz="2400" dirty="0">
                  <a:latin typeface="Times New Roman" panose="02020603050405020304" pitchFamily="18" charset="0"/>
                  <a:cs typeface="Times New Roman" panose="020206030504050203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457200" y="914400"/>
                <a:ext cx="7772400" cy="1569660"/>
              </a:xfrm>
              <a:prstGeom prst="rect">
                <a:avLst/>
              </a:prstGeom>
              <a:blipFill rotWithShape="0">
                <a:blip r:embed="rId2"/>
                <a:stretch>
                  <a:fillRect l="-1176" t="-3502" r="-1255" b="-817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457200" y="2971800"/>
                <a:ext cx="8305800" cy="1200329"/>
              </a:xfrm>
              <a:prstGeom prst="rect">
                <a:avLst/>
              </a:prstGeom>
              <a:noFill/>
            </p:spPr>
            <p:txBody>
              <a:bodyPr wrap="square" rtlCol="0">
                <a:spAutoFit/>
              </a:bodyPr>
              <a:lstStyle/>
              <a:p>
                <a:r>
                  <a:rPr lang="en-US" dirty="0" smtClean="0"/>
                  <a:t>   </a:t>
                </a:r>
                <a:r>
                  <a:rPr lang="en-US" sz="2400" dirty="0" smtClean="0">
                    <a:latin typeface="Times New Roman" panose="02020603050405020304" pitchFamily="18" charset="0"/>
                    <a:cs typeface="Times New Roman" panose="02020603050405020304" pitchFamily="18" charset="0"/>
                  </a:rPr>
                  <a:t>However, consider gap scores of the form  </a:t>
                </a:r>
                <a14:m>
                  <m:oMath xmlns:m="http://schemas.openxmlformats.org/officeDocument/2006/math">
                    <m:r>
                      <a:rPr lang="en-US" sz="2400" b="1" i="1" smtClean="0">
                        <a:latin typeface="Cambria Math"/>
                      </a:rPr>
                      <m:t>𝒈</m:t>
                    </m:r>
                    <m:d>
                      <m:dPr>
                        <m:ctrlPr>
                          <a:rPr lang="en-US" sz="2400" b="1" i="1" smtClean="0">
                            <a:latin typeface="Cambria Math" panose="02040503050406030204" pitchFamily="18" charset="0"/>
                          </a:rPr>
                        </m:ctrlPr>
                      </m:dPr>
                      <m:e>
                        <m:r>
                          <a:rPr lang="en-US" sz="2400" b="1" i="1" smtClean="0">
                            <a:latin typeface="Cambria Math"/>
                          </a:rPr>
                          <m:t>𝒌</m:t>
                        </m:r>
                      </m:e>
                    </m:d>
                    <m:r>
                      <a:rPr lang="en-US" sz="2400" b="1" i="1" smtClean="0">
                        <a:latin typeface="Cambria Math"/>
                      </a:rPr>
                      <m:t>=−(</m:t>
                    </m:r>
                    <m:r>
                      <a:rPr lang="en-US" sz="2400" b="1" i="1" smtClean="0">
                        <a:latin typeface="Cambria Math"/>
                      </a:rPr>
                      <m:t>𝒂</m:t>
                    </m:r>
                    <m:r>
                      <a:rPr lang="en-US" sz="2400" b="1" i="1" smtClean="0">
                        <a:latin typeface="Cambria Math"/>
                      </a:rPr>
                      <m:t>+</m:t>
                    </m:r>
                    <m:r>
                      <a:rPr lang="en-US" sz="2400" b="1" i="1" smtClean="0">
                        <a:latin typeface="Cambria Math"/>
                      </a:rPr>
                      <m:t>𝒃𝒌</m:t>
                    </m:r>
                    <m:r>
                      <a:rPr lang="en-US" sz="2400" b="1" i="1" smtClean="0">
                        <a:latin typeface="Cambria Math"/>
                      </a:rPr>
                      <m:t>)</m:t>
                    </m:r>
                  </m:oMath>
                </a14:m>
                <a:r>
                  <a:rPr lang="en-US" sz="2400" dirty="0" smtClean="0">
                    <a:latin typeface="Times New Roman" panose="02020603050405020304" pitchFamily="18" charset="0"/>
                    <a:cs typeface="Times New Roman" panose="02020603050405020304" pitchFamily="18" charset="0"/>
                  </a:rPr>
                  <a:t>.  When </a:t>
                </a:r>
                <a14:m>
                  <m:oMath xmlns:m="http://schemas.openxmlformats.org/officeDocument/2006/math">
                    <m:r>
                      <a:rPr lang="en-US" sz="2400" b="0" i="1" smtClean="0">
                        <a:latin typeface="Cambria Math"/>
                      </a:rPr>
                      <m:t>𝑎</m:t>
                    </m:r>
                    <m:r>
                      <a:rPr lang="en-US" sz="2400" b="0" i="1" smtClean="0">
                        <a:latin typeface="Cambria Math"/>
                      </a:rPr>
                      <m:t>&gt;0</m:t>
                    </m:r>
                  </m:oMath>
                </a14:m>
                <a:r>
                  <a:rPr lang="en-US" sz="2400" dirty="0" smtClean="0">
                    <a:latin typeface="Times New Roman" panose="02020603050405020304" pitchFamily="18" charset="0"/>
                    <a:cs typeface="Times New Roman" panose="02020603050405020304" pitchFamily="18" charset="0"/>
                  </a:rPr>
                  <a:t>, these </a:t>
                </a:r>
                <a:r>
                  <a:rPr lang="en-US" sz="2400" i="1" dirty="0" smtClean="0">
                    <a:latin typeface="Times New Roman" panose="02020603050405020304" pitchFamily="18" charset="0"/>
                    <a:cs typeface="Times New Roman" panose="02020603050405020304" pitchFamily="18" charset="0"/>
                  </a:rPr>
                  <a:t>affine</a:t>
                </a:r>
                <a:r>
                  <a:rPr lang="en-US" sz="2400" dirty="0" smtClean="0">
                    <a:latin typeface="Times New Roman" panose="02020603050405020304" pitchFamily="18" charset="0"/>
                    <a:cs typeface="Times New Roman" panose="02020603050405020304" pitchFamily="18" charset="0"/>
                  </a:rPr>
                  <a:t> gap scores favor alignments with fewer total gaps, not just alignments with a smaller number of </a:t>
                </a:r>
                <a:r>
                  <a:rPr lang="en-US" sz="2400" dirty="0" err="1" smtClean="0">
                    <a:latin typeface="Times New Roman" panose="02020603050405020304" pitchFamily="18" charset="0"/>
                    <a:cs typeface="Times New Roman" panose="02020603050405020304" pitchFamily="18" charset="0"/>
                  </a:rPr>
                  <a:t>indels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mc:Choice>
        <mc:Fallback>
          <p:sp>
            <p:nvSpPr>
              <p:cNvPr id="4" name="TextBox 3"/>
              <p:cNvSpPr txBox="1">
                <a:spLocks noRot="1" noChangeAspect="1" noMove="1" noResize="1" noEditPoints="1" noAdjustHandles="1" noChangeArrowheads="1" noChangeShapeType="1" noTextEdit="1"/>
              </p:cNvSpPr>
              <p:nvPr/>
            </p:nvSpPr>
            <p:spPr>
              <a:xfrm>
                <a:off x="457200" y="2971800"/>
                <a:ext cx="8305800" cy="1200329"/>
              </a:xfrm>
              <a:prstGeom prst="rect">
                <a:avLst/>
              </a:prstGeom>
              <a:blipFill rotWithShape="0">
                <a:blip r:embed="rId3"/>
                <a:stretch>
                  <a:fillRect l="-1101" t="-4082" r="-514" b="-10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57200" y="4763429"/>
                <a:ext cx="8229600" cy="1569660"/>
              </a:xfrm>
              <a:prstGeom prst="rect">
                <a:avLst/>
              </a:prstGeom>
              <a:noFill/>
            </p:spPr>
            <p:txBody>
              <a:bodyPr wrap="square" rtlCol="0">
                <a:spAutoFit/>
              </a:bodyPr>
              <a:lstStyle/>
              <a:p>
                <a:r>
                  <a:rPr lang="en-US" dirty="0" smtClean="0"/>
                  <a:t>   </a:t>
                </a:r>
                <a:r>
                  <a:rPr lang="en-US" sz="2400" dirty="0" smtClean="0">
                    <a:latin typeface="Times New Roman" panose="02020603050405020304" pitchFamily="18" charset="0"/>
                    <a:cs typeface="Times New Roman" panose="02020603050405020304" pitchFamily="18" charset="0"/>
                  </a:rPr>
                  <a:t>Fortunately, a relatively simple modification of the Needleman-</a:t>
                </a:r>
                <a:r>
                  <a:rPr lang="en-US" sz="2400" dirty="0" err="1" smtClean="0">
                    <a:latin typeface="Times New Roman" panose="02020603050405020304" pitchFamily="18" charset="0"/>
                    <a:cs typeface="Times New Roman" panose="02020603050405020304" pitchFamily="18" charset="0"/>
                  </a:rPr>
                  <a:t>Wunsch</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and Smith-Waterman algorithms permits one to use affine gap costs with only a constant factor more computation, so that the algorithms remain </a:t>
                </a:r>
                <a14:m>
                  <m:oMath xmlns:m="http://schemas.openxmlformats.org/officeDocument/2006/math">
                    <m:r>
                      <a:rPr lang="en-US" sz="2400" b="0" i="1" smtClean="0">
                        <a:latin typeface="Cambria Math"/>
                      </a:rPr>
                      <m:t>𝑂</m:t>
                    </m:r>
                    <m:r>
                      <a:rPr lang="en-US" sz="2400" b="0" i="1" smtClean="0">
                        <a:latin typeface="Cambria Math"/>
                      </a:rPr>
                      <m:t>(</m:t>
                    </m:r>
                    <m:r>
                      <a:rPr lang="en-US" sz="2400" b="0" i="1" smtClean="0">
                        <a:latin typeface="Cambria Math"/>
                      </a:rPr>
                      <m:t>𝑚𝑛</m:t>
                    </m:r>
                    <m:r>
                      <a:rPr lang="en-US" sz="2400" b="0" i="1" smtClean="0">
                        <a:latin typeface="Cambria Math"/>
                      </a:rPr>
                      <m:t>)</m:t>
                    </m:r>
                  </m:oMath>
                </a14:m>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57200" y="4763429"/>
                <a:ext cx="8229600" cy="1569660"/>
              </a:xfrm>
              <a:prstGeom prst="rect">
                <a:avLst/>
              </a:prstGeom>
              <a:blipFill rotWithShape="0">
                <a:blip r:embed="rId4"/>
                <a:stretch>
                  <a:fillRect l="-1111" t="-3101" r="-889" b="-7752"/>
                </a:stretch>
              </a:blipFill>
            </p:spPr>
            <p:txBody>
              <a:bodyPr/>
              <a:lstStyle/>
              <a:p>
                <a:r>
                  <a:rPr lang="en-US">
                    <a:noFill/>
                  </a:rPr>
                  <a:t> </a:t>
                </a:r>
              </a:p>
            </p:txBody>
          </p:sp>
        </mc:Fallback>
      </mc:AlternateContent>
    </p:spTree>
    <p:extLst>
      <p:ext uri="{BB962C8B-B14F-4D97-AF65-F5344CB8AC3E}">
        <p14:creationId xmlns:p14="http://schemas.microsoft.com/office/powerpoint/2010/main" val="320509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229600" cy="639762"/>
          </a:xfrm>
        </p:spPr>
        <p:txBody>
          <a:bodyPr>
            <a:normAutofit/>
          </a:bodyPr>
          <a:lstStyle/>
          <a:p>
            <a:r>
              <a:rPr lang="en-US" sz="3200" dirty="0" err="1" smtClean="0">
                <a:solidFill>
                  <a:srgbClr val="002060"/>
                </a:solidFill>
                <a:latin typeface="Times New Roman" panose="02020603050405020304" pitchFamily="18" charset="0"/>
                <a:cs typeface="Times New Roman" panose="02020603050405020304" pitchFamily="18" charset="0"/>
              </a:rPr>
              <a:t>Gotoh</a:t>
            </a:r>
            <a:r>
              <a:rPr lang="en-US" sz="3200" dirty="0" smtClean="0">
                <a:solidFill>
                  <a:srgbClr val="002060"/>
                </a:solidFill>
                <a:latin typeface="Times New Roman" panose="02020603050405020304" pitchFamily="18" charset="0"/>
                <a:cs typeface="Times New Roman" panose="02020603050405020304" pitchFamily="18" charset="0"/>
              </a:rPr>
              <a:t> Algorithm for Affine Gap Scores</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09600" y="4191000"/>
            <a:ext cx="184731" cy="369332"/>
          </a:xfrm>
          <a:prstGeom prst="rect">
            <a:avLst/>
          </a:prstGeom>
          <a:noFill/>
        </p:spPr>
        <p:txBody>
          <a:bodyPr wrap="none" rtlCol="0">
            <a:spAutoFit/>
          </a:bodyPr>
          <a:lstStyle/>
          <a:p>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533400" y="762000"/>
                <a:ext cx="8001000" cy="1631216"/>
              </a:xfrm>
              <a:prstGeom prst="rect">
                <a:avLst/>
              </a:prstGeom>
              <a:noFill/>
            </p:spPr>
            <p:txBody>
              <a:bodyPr wrap="square" rtlCol="0">
                <a:spAutoFit/>
              </a:bodyPr>
              <a:lstStyle/>
              <a:p>
                <a:r>
                  <a:rPr lang="en-US" sz="2000" dirty="0" smtClean="0"/>
                  <a:t>   </a:t>
                </a:r>
                <a:r>
                  <a:rPr lang="en-US" sz="2000" dirty="0" smtClean="0">
                    <a:latin typeface="Times New Roman" panose="02020603050405020304" pitchFamily="18" charset="0"/>
                    <a:cs typeface="Times New Roman" panose="02020603050405020304" pitchFamily="18" charset="0"/>
                  </a:rPr>
                  <a:t>The key idea is to store at each node </a:t>
                </a:r>
                <a14:m>
                  <m:oMath xmlns:m="http://schemas.openxmlformats.org/officeDocument/2006/math">
                    <m:d>
                      <m:dPr>
                        <m:ctrlPr>
                          <a:rPr lang="en-US" sz="2000" b="0" i="1" smtClean="0">
                            <a:latin typeface="Cambria Math" panose="02040503050406030204" pitchFamily="18" charset="0"/>
                          </a:rPr>
                        </m:ctrlPr>
                      </m:dPr>
                      <m:e>
                        <m:r>
                          <a:rPr lang="en-US" sz="2000" b="0" i="1" smtClean="0">
                            <a:latin typeface="Cambria Math"/>
                          </a:rPr>
                          <m:t>𝑖</m:t>
                        </m:r>
                        <m:r>
                          <a:rPr lang="en-US" sz="2000" b="0" i="1" smtClean="0">
                            <a:latin typeface="Cambria Math"/>
                          </a:rPr>
                          <m:t>,</m:t>
                        </m:r>
                        <m:r>
                          <a:rPr lang="en-US" sz="2000" b="0" i="1" smtClean="0">
                            <a:latin typeface="Cambria Math"/>
                          </a:rPr>
                          <m:t>𝑗</m:t>
                        </m:r>
                      </m:e>
                    </m:d>
                  </m:oMath>
                </a14:m>
                <a:r>
                  <a:rPr lang="en-US" sz="2000" dirty="0" smtClean="0">
                    <a:latin typeface="Times New Roman" panose="02020603050405020304" pitchFamily="18" charset="0"/>
                    <a:cs typeface="Times New Roman" panose="02020603050405020304" pitchFamily="18" charset="0"/>
                  </a:rPr>
                  <a:t> the best score </a:t>
                </a:r>
                <a14:m>
                  <m:oMath xmlns:m="http://schemas.openxmlformats.org/officeDocument/2006/math">
                    <m:r>
                      <a:rPr lang="en-US" sz="2000" b="0" i="1" smtClean="0">
                        <a:latin typeface="Cambria Math"/>
                      </a:rPr>
                      <m:t>𝐻</m:t>
                    </m:r>
                    <m:r>
                      <a:rPr lang="en-US" sz="2000" b="0" i="1" smtClean="0">
                        <a:latin typeface="Cambria Math"/>
                      </a:rPr>
                      <m:t>(</m:t>
                    </m:r>
                    <m:r>
                      <a:rPr lang="en-US" sz="2000" b="0" i="1" smtClean="0">
                        <a:latin typeface="Cambria Math"/>
                      </a:rPr>
                      <m:t>𝑖</m:t>
                    </m:r>
                    <m:r>
                      <a:rPr lang="en-US" sz="2000" b="0" i="1" smtClean="0">
                        <a:latin typeface="Cambria Math"/>
                      </a:rPr>
                      <m:t>,</m:t>
                    </m:r>
                    <m:r>
                      <a:rPr lang="en-US" sz="2000" b="0" i="1" smtClean="0">
                        <a:latin typeface="Cambria Math"/>
                      </a:rPr>
                      <m:t>𝑗</m:t>
                    </m:r>
                    <m:r>
                      <a:rPr lang="en-US" sz="2000" b="0" i="1" smtClean="0">
                        <a:latin typeface="Cambria Math"/>
                      </a:rPr>
                      <m:t>)</m:t>
                    </m:r>
                  </m:oMath>
                </a14:m>
                <a:r>
                  <a:rPr lang="en-US" sz="2000" dirty="0" smtClean="0">
                    <a:latin typeface="Times New Roman" panose="02020603050405020304" pitchFamily="18" charset="0"/>
                    <a:cs typeface="Times New Roman" panose="02020603050405020304" pitchFamily="18" charset="0"/>
                  </a:rPr>
                  <a:t> for entering the node from the left, the best score </a:t>
                </a:r>
                <a14:m>
                  <m:oMath xmlns:m="http://schemas.openxmlformats.org/officeDocument/2006/math">
                    <m:r>
                      <a:rPr lang="en-US" sz="2000" b="0" i="1" smtClean="0">
                        <a:latin typeface="Cambria Math"/>
                      </a:rPr>
                      <m:t>𝑉</m:t>
                    </m:r>
                    <m:r>
                      <a:rPr lang="en-US" sz="2000" b="0" i="1" smtClean="0">
                        <a:latin typeface="Cambria Math"/>
                      </a:rPr>
                      <m:t>(</m:t>
                    </m:r>
                    <m:r>
                      <a:rPr lang="en-US" sz="2000" b="0" i="1" smtClean="0">
                        <a:latin typeface="Cambria Math"/>
                      </a:rPr>
                      <m:t>𝑖</m:t>
                    </m:r>
                    <m:r>
                      <a:rPr lang="en-US" sz="2000" b="0" i="1" smtClean="0">
                        <a:latin typeface="Cambria Math"/>
                      </a:rPr>
                      <m:t>,</m:t>
                    </m:r>
                    <m:r>
                      <a:rPr lang="en-US" sz="2000" b="0" i="1" smtClean="0">
                        <a:latin typeface="Cambria Math"/>
                      </a:rPr>
                      <m:t>𝑗</m:t>
                    </m:r>
                    <m:r>
                      <a:rPr lang="en-US" sz="2000" b="0" i="1" smtClean="0">
                        <a:latin typeface="Cambria Math"/>
                      </a:rPr>
                      <m:t>)</m:t>
                    </m:r>
                  </m:oMath>
                </a14:m>
                <a:r>
                  <a:rPr lang="en-US" sz="2000" dirty="0" smtClean="0">
                    <a:latin typeface="Times New Roman" panose="02020603050405020304" pitchFamily="18" charset="0"/>
                    <a:cs typeface="Times New Roman" panose="02020603050405020304" pitchFamily="18" charset="0"/>
                  </a:rPr>
                  <a:t> for entering the node from above, as well as the best score </a:t>
                </a:r>
                <a14:m>
                  <m:oMath xmlns:m="http://schemas.openxmlformats.org/officeDocument/2006/math">
                    <m:r>
                      <a:rPr lang="en-US" sz="2000" b="0" i="1" smtClean="0">
                        <a:latin typeface="Cambria Math"/>
                      </a:rPr>
                      <m:t>𝑆𝐼𝑀</m:t>
                    </m:r>
                    <m:r>
                      <a:rPr lang="en-US" sz="2000" b="0" i="1" smtClean="0">
                        <a:latin typeface="Cambria Math"/>
                      </a:rPr>
                      <m:t>(</m:t>
                    </m:r>
                    <m:r>
                      <a:rPr lang="en-US" sz="2000" b="0" i="1" smtClean="0">
                        <a:latin typeface="Cambria Math"/>
                      </a:rPr>
                      <m:t>𝑖</m:t>
                    </m:r>
                    <m:r>
                      <a:rPr lang="en-US" sz="2000" b="0" i="1" smtClean="0">
                        <a:latin typeface="Cambria Math"/>
                      </a:rPr>
                      <m:t>,</m:t>
                    </m:r>
                    <m:r>
                      <a:rPr lang="en-US" sz="2000" b="0" i="1" smtClean="0">
                        <a:latin typeface="Cambria Math"/>
                      </a:rPr>
                      <m:t>𝑗</m:t>
                    </m:r>
                    <m:r>
                      <a:rPr lang="en-US" sz="2000" b="0" i="1" smtClean="0">
                        <a:latin typeface="Cambria Math"/>
                      </a:rPr>
                      <m:t>)</m:t>
                    </m:r>
                  </m:oMath>
                </a14:m>
                <a:r>
                  <a:rPr lang="en-US" sz="2000" dirty="0" smtClean="0">
                    <a:latin typeface="Times New Roman" panose="02020603050405020304" pitchFamily="18" charset="0"/>
                    <a:cs typeface="Times New Roman" panose="02020603050405020304" pitchFamily="18" charset="0"/>
                  </a:rPr>
                  <a:t> for entering the node by any path.  For the Needleman-</a:t>
                </a:r>
                <a:r>
                  <a:rPr lang="en-US" sz="2000" dirty="0" err="1" smtClean="0">
                    <a:latin typeface="Times New Roman" panose="02020603050405020304" pitchFamily="18" charset="0"/>
                    <a:cs typeface="Times New Roman" panose="02020603050405020304" pitchFamily="18" charset="0"/>
                  </a:rPr>
                  <a:t>Wunsch</a:t>
                </a:r>
                <a:r>
                  <a:rPr lang="en-US" sz="2000" dirty="0" smtClean="0">
                    <a:latin typeface="Times New Roman" panose="02020603050405020304" pitchFamily="18" charset="0"/>
                    <a:cs typeface="Times New Roman" panose="02020603050405020304" pitchFamily="18" charset="0"/>
                  </a:rPr>
                  <a:t> algorithm, with affine gap scores of the form </a:t>
                </a:r>
                <a14:m>
                  <m:oMath xmlns:m="http://schemas.openxmlformats.org/officeDocument/2006/math">
                    <m:r>
                      <a:rPr lang="en-US" sz="2000" b="0" i="1" smtClean="0">
                        <a:latin typeface="Cambria Math"/>
                      </a:rPr>
                      <m:t>𝑔</m:t>
                    </m:r>
                    <m:d>
                      <m:dPr>
                        <m:ctrlPr>
                          <a:rPr lang="en-US" sz="2000" b="0" i="1" smtClean="0">
                            <a:latin typeface="Cambria Math" panose="02040503050406030204" pitchFamily="18" charset="0"/>
                          </a:rPr>
                        </m:ctrlPr>
                      </m:dPr>
                      <m:e>
                        <m:r>
                          <a:rPr lang="en-US" sz="2000" b="0" i="1" smtClean="0">
                            <a:latin typeface="Cambria Math"/>
                          </a:rPr>
                          <m:t>𝑘</m:t>
                        </m:r>
                      </m:e>
                    </m:d>
                    <m:r>
                      <a:rPr lang="en-US" sz="2000" b="0" i="1" smtClean="0">
                        <a:latin typeface="Cambria Math"/>
                      </a:rPr>
                      <m:t>=−(</m:t>
                    </m:r>
                    <m:r>
                      <a:rPr lang="en-US" sz="2000" b="0" i="1" smtClean="0">
                        <a:latin typeface="Cambria Math"/>
                      </a:rPr>
                      <m:t>𝑎</m:t>
                    </m:r>
                    <m:r>
                      <a:rPr lang="en-US" sz="2000" b="0" i="1" smtClean="0">
                        <a:latin typeface="Cambria Math"/>
                      </a:rPr>
                      <m:t>+</m:t>
                    </m:r>
                    <m:r>
                      <a:rPr lang="en-US" sz="2000" b="0" i="1" smtClean="0">
                        <a:latin typeface="Cambria Math"/>
                      </a:rPr>
                      <m:t>𝑏𝑘</m:t>
                    </m:r>
                    <m:r>
                      <a:rPr lang="en-US" sz="2000" b="0" i="1" smtClean="0">
                        <a:latin typeface="Cambria Math"/>
                      </a:rPr>
                      <m:t>)</m:t>
                    </m:r>
                  </m:oMath>
                </a14:m>
                <a:r>
                  <a:rPr lang="en-US" sz="2000" dirty="0" smtClean="0">
                    <a:latin typeface="Times New Roman" panose="02020603050405020304" pitchFamily="18" charset="0"/>
                    <a:cs typeface="Times New Roman" panose="02020603050405020304" pitchFamily="18" charset="0"/>
                  </a:rPr>
                  <a:t>, one then has these recursions: </a:t>
                </a:r>
                <a:endParaRPr lang="en-US" sz="2000" dirty="0">
                  <a:latin typeface="Times New Roman" panose="02020603050405020304" pitchFamily="18" charset="0"/>
                  <a:cs typeface="Times New Roman" panose="020206030504050203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533400" y="762000"/>
                <a:ext cx="8001000" cy="1631216"/>
              </a:xfrm>
              <a:prstGeom prst="rect">
                <a:avLst/>
              </a:prstGeom>
              <a:blipFill rotWithShape="0">
                <a:blip r:embed="rId2"/>
                <a:stretch>
                  <a:fillRect l="-838" t="-2239" b="-55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058435" y="3200400"/>
                <a:ext cx="6637765" cy="400110"/>
              </a:xfrm>
              <a:prstGeom prst="rect">
                <a:avLst/>
              </a:prstGeom>
              <a:noFill/>
            </p:spPr>
            <p:txBody>
              <a:bodyPr wrap="square" rtlCol="0">
                <a:spAutoFit/>
              </a:bodyPr>
              <a:lstStyle/>
              <a:p>
                <a14:m>
                  <m:oMath xmlns:m="http://schemas.openxmlformats.org/officeDocument/2006/math">
                    <m:r>
                      <a:rPr lang="en-US" sz="2000" b="1" i="1" smtClean="0">
                        <a:solidFill>
                          <a:srgbClr val="C00000"/>
                        </a:solidFill>
                        <a:latin typeface="Cambria Math"/>
                      </a:rPr>
                      <m:t>𝑽</m:t>
                    </m:r>
                    <m:d>
                      <m:dPr>
                        <m:ctrlPr>
                          <a:rPr lang="en-US" sz="2000" b="1" i="1" smtClean="0">
                            <a:solidFill>
                              <a:srgbClr val="C00000"/>
                            </a:solidFill>
                            <a:latin typeface="Cambria Math" panose="02040503050406030204" pitchFamily="18" charset="0"/>
                          </a:rPr>
                        </m:ctrlPr>
                      </m:dPr>
                      <m:e>
                        <m:r>
                          <a:rPr lang="en-US" sz="2000" b="1" i="1" smtClean="0">
                            <a:solidFill>
                              <a:srgbClr val="C00000"/>
                            </a:solidFill>
                            <a:latin typeface="Cambria Math"/>
                          </a:rPr>
                          <m:t>𝒊</m:t>
                        </m:r>
                        <m:r>
                          <a:rPr lang="en-US" sz="2000" b="1" i="1" smtClean="0">
                            <a:solidFill>
                              <a:srgbClr val="C00000"/>
                            </a:solidFill>
                            <a:latin typeface="Cambria Math"/>
                          </a:rPr>
                          <m:t>,</m:t>
                        </m:r>
                        <m:r>
                          <a:rPr lang="en-US" sz="2000" b="1" i="1" smtClean="0">
                            <a:solidFill>
                              <a:srgbClr val="C00000"/>
                            </a:solidFill>
                            <a:latin typeface="Cambria Math"/>
                          </a:rPr>
                          <m:t>𝒋</m:t>
                        </m:r>
                      </m:e>
                    </m:d>
                    <m:r>
                      <a:rPr lang="en-US" sz="2000" b="1" i="1" smtClean="0">
                        <a:solidFill>
                          <a:srgbClr val="C00000"/>
                        </a:solidFill>
                        <a:latin typeface="Cambria Math"/>
                      </a:rPr>
                      <m:t>=</m:t>
                    </m:r>
                  </m:oMath>
                </a14:m>
                <a:r>
                  <a:rPr lang="en-US" sz="2000" b="1" i="1" dirty="0" smtClean="0">
                    <a:solidFill>
                      <a:srgbClr val="C00000"/>
                    </a:solidFill>
                    <a:latin typeface="Times New Roman" panose="02020603050405020304" pitchFamily="18" charset="0"/>
                    <a:cs typeface="Times New Roman" panose="02020603050405020304" pitchFamily="18" charset="0"/>
                  </a:rPr>
                  <a:t>        </a:t>
                </a:r>
                <a14:m>
                  <m:oMath xmlns:m="http://schemas.openxmlformats.org/officeDocument/2006/math">
                    <m:r>
                      <a:rPr lang="en-US" sz="2000" b="1" i="0" dirty="0" smtClean="0">
                        <a:solidFill>
                          <a:srgbClr val="C00000"/>
                        </a:solidFill>
                        <a:latin typeface="Cambria Math"/>
                      </a:rPr>
                      <m:t>𝐦𝐚𝐱</m:t>
                    </m:r>
                    <m:r>
                      <a:rPr lang="en-US" sz="2000" b="1" i="1" dirty="0" smtClean="0">
                        <a:solidFill>
                          <a:srgbClr val="C00000"/>
                        </a:solidFill>
                        <a:latin typeface="Cambria Math"/>
                      </a:rPr>
                      <m:t>⁡[ </m:t>
                    </m:r>
                    <m:r>
                      <a:rPr lang="en-US" sz="2000" b="1" i="1" dirty="0" smtClean="0">
                        <a:solidFill>
                          <a:srgbClr val="C00000"/>
                        </a:solidFill>
                        <a:latin typeface="Cambria Math"/>
                      </a:rPr>
                      <m:t>𝑽</m:t>
                    </m:r>
                    <m:d>
                      <m:dPr>
                        <m:ctrlPr>
                          <a:rPr lang="en-US" sz="2000" b="1" i="1" dirty="0" smtClean="0">
                            <a:solidFill>
                              <a:srgbClr val="C00000"/>
                            </a:solidFill>
                            <a:latin typeface="Cambria Math" panose="02040503050406030204" pitchFamily="18" charset="0"/>
                          </a:rPr>
                        </m:ctrlPr>
                      </m:dPr>
                      <m:e>
                        <m:r>
                          <a:rPr lang="en-US" sz="2000" b="1" i="1" dirty="0" smtClean="0">
                            <a:solidFill>
                              <a:srgbClr val="C00000"/>
                            </a:solidFill>
                            <a:latin typeface="Cambria Math"/>
                          </a:rPr>
                          <m:t>𝒊</m:t>
                        </m:r>
                        <m:r>
                          <a:rPr lang="en-US" sz="2000" b="1" i="1" dirty="0" smtClean="0">
                            <a:solidFill>
                              <a:srgbClr val="C00000"/>
                            </a:solidFill>
                            <a:latin typeface="Cambria Math"/>
                          </a:rPr>
                          <m:t>−</m:t>
                        </m:r>
                        <m:r>
                          <a:rPr lang="en-US" sz="2000" b="1" i="1" dirty="0" smtClean="0">
                            <a:solidFill>
                              <a:srgbClr val="C00000"/>
                            </a:solidFill>
                            <a:latin typeface="Cambria Math"/>
                          </a:rPr>
                          <m:t>𝟏</m:t>
                        </m:r>
                        <m:r>
                          <a:rPr lang="en-US" sz="2000" b="1" i="1" dirty="0" smtClean="0">
                            <a:solidFill>
                              <a:srgbClr val="C00000"/>
                            </a:solidFill>
                            <a:latin typeface="Cambria Math"/>
                          </a:rPr>
                          <m:t>,</m:t>
                        </m:r>
                        <m:r>
                          <a:rPr lang="en-US" sz="2000" b="1" i="1" dirty="0" smtClean="0">
                            <a:solidFill>
                              <a:srgbClr val="C00000"/>
                            </a:solidFill>
                            <a:latin typeface="Cambria Math"/>
                          </a:rPr>
                          <m:t>𝒋</m:t>
                        </m:r>
                      </m:e>
                    </m:d>
                    <m:r>
                      <a:rPr lang="en-US" sz="2000" b="1" i="1" dirty="0" smtClean="0">
                        <a:solidFill>
                          <a:srgbClr val="C00000"/>
                        </a:solidFill>
                        <a:latin typeface="Cambria Math"/>
                      </a:rPr>
                      <m:t>−</m:t>
                    </m:r>
                    <m:r>
                      <a:rPr lang="en-US" sz="2000" b="1" i="1" dirty="0" smtClean="0">
                        <a:solidFill>
                          <a:srgbClr val="C00000"/>
                        </a:solidFill>
                        <a:latin typeface="Cambria Math"/>
                      </a:rPr>
                      <m:t>𝒃</m:t>
                    </m:r>
                    <m:r>
                      <a:rPr lang="en-US" sz="2000" b="1" i="1" dirty="0" smtClean="0">
                        <a:solidFill>
                          <a:srgbClr val="C00000"/>
                        </a:solidFill>
                        <a:latin typeface="Cambria Math"/>
                      </a:rPr>
                      <m:t>  ,  </m:t>
                    </m:r>
                    <m:r>
                      <a:rPr lang="en-US" sz="2000" b="1" i="1" dirty="0" smtClean="0">
                        <a:solidFill>
                          <a:srgbClr val="C00000"/>
                        </a:solidFill>
                        <a:latin typeface="Cambria Math"/>
                      </a:rPr>
                      <m:t>𝑺𝑰𝑴</m:t>
                    </m:r>
                    <m:d>
                      <m:dPr>
                        <m:ctrlPr>
                          <a:rPr lang="en-US" sz="2000" b="1" i="1" dirty="0" smtClean="0">
                            <a:solidFill>
                              <a:srgbClr val="C00000"/>
                            </a:solidFill>
                            <a:latin typeface="Cambria Math" panose="02040503050406030204" pitchFamily="18" charset="0"/>
                          </a:rPr>
                        </m:ctrlPr>
                      </m:dPr>
                      <m:e>
                        <m:r>
                          <a:rPr lang="en-US" sz="2000" b="1" i="1" dirty="0" smtClean="0">
                            <a:solidFill>
                              <a:srgbClr val="C00000"/>
                            </a:solidFill>
                            <a:latin typeface="Cambria Math"/>
                          </a:rPr>
                          <m:t>𝒊</m:t>
                        </m:r>
                        <m:r>
                          <a:rPr lang="en-US" sz="2000" b="1" i="1" dirty="0" smtClean="0">
                            <a:solidFill>
                              <a:srgbClr val="C00000"/>
                            </a:solidFill>
                            <a:latin typeface="Cambria Math"/>
                          </a:rPr>
                          <m:t>−</m:t>
                        </m:r>
                        <m:r>
                          <a:rPr lang="en-US" sz="2000" b="1" i="1" dirty="0" smtClean="0">
                            <a:solidFill>
                              <a:srgbClr val="C00000"/>
                            </a:solidFill>
                            <a:latin typeface="Cambria Math"/>
                          </a:rPr>
                          <m:t>𝟏</m:t>
                        </m:r>
                        <m:r>
                          <a:rPr lang="en-US" sz="2000" b="1" i="1" dirty="0" smtClean="0">
                            <a:solidFill>
                              <a:srgbClr val="C00000"/>
                            </a:solidFill>
                            <a:latin typeface="Cambria Math"/>
                          </a:rPr>
                          <m:t>,</m:t>
                        </m:r>
                        <m:r>
                          <a:rPr lang="en-US" sz="2000" b="1" i="1" dirty="0" smtClean="0">
                            <a:solidFill>
                              <a:srgbClr val="C00000"/>
                            </a:solidFill>
                            <a:latin typeface="Cambria Math"/>
                          </a:rPr>
                          <m:t>𝒋</m:t>
                        </m:r>
                      </m:e>
                    </m:d>
                    <m:r>
                      <a:rPr lang="en-US" sz="2000" b="1" i="1" dirty="0" smtClean="0">
                        <a:solidFill>
                          <a:srgbClr val="C00000"/>
                        </a:solidFill>
                        <a:latin typeface="Cambria Math"/>
                      </a:rPr>
                      <m:t>−</m:t>
                    </m:r>
                    <m:r>
                      <a:rPr lang="en-US" sz="2000" b="1" i="1" dirty="0" smtClean="0">
                        <a:solidFill>
                          <a:srgbClr val="C00000"/>
                        </a:solidFill>
                        <a:latin typeface="Cambria Math"/>
                      </a:rPr>
                      <m:t>𝒂</m:t>
                    </m:r>
                    <m:r>
                      <a:rPr lang="en-US" sz="2000" b="1" i="1" dirty="0" smtClean="0">
                        <a:solidFill>
                          <a:srgbClr val="C00000"/>
                        </a:solidFill>
                        <a:latin typeface="Cambria Math"/>
                      </a:rPr>
                      <m:t>−</m:t>
                    </m:r>
                    <m:r>
                      <a:rPr lang="en-US" sz="2000" b="1" i="1" dirty="0" smtClean="0">
                        <a:solidFill>
                          <a:srgbClr val="C00000"/>
                        </a:solidFill>
                        <a:latin typeface="Cambria Math"/>
                      </a:rPr>
                      <m:t>𝒃</m:t>
                    </m:r>
                    <m:r>
                      <a:rPr lang="en-US" sz="2000" b="1" i="1" dirty="0" smtClean="0">
                        <a:solidFill>
                          <a:srgbClr val="C00000"/>
                        </a:solidFill>
                        <a:latin typeface="Cambria Math"/>
                      </a:rPr>
                      <m:t>]</m:t>
                    </m:r>
                  </m:oMath>
                </a14:m>
                <a:endParaRPr lang="en-US" sz="2000" b="1" i="1" dirty="0">
                  <a:solidFill>
                    <a:srgbClr val="C00000"/>
                  </a:solidFill>
                  <a:latin typeface="Times New Roman" panose="02020603050405020304" pitchFamily="18" charset="0"/>
                  <a:cs typeface="Times New Roman" panose="02020603050405020304" pitchFamily="18" charset="0"/>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1058435" y="3200400"/>
                <a:ext cx="6637765" cy="400110"/>
              </a:xfrm>
              <a:prstGeom prst="rect">
                <a:avLst/>
              </a:prstGeom>
              <a:blipFill rotWithShape="0">
                <a:blip r:embed="rId3"/>
                <a:stretch>
                  <a:fillRect b="-151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990600" y="3739658"/>
                <a:ext cx="7924800" cy="451342"/>
              </a:xfrm>
              <a:prstGeom prst="rect">
                <a:avLst/>
              </a:prstGeom>
              <a:noFill/>
            </p:spPr>
            <p:txBody>
              <a:bodyPr wrap="square" rtlCol="0">
                <a:spAutoFit/>
              </a:bodyPr>
              <a:lstStyle/>
              <a:p>
                <a14:m>
                  <m:oMath xmlns:m="http://schemas.openxmlformats.org/officeDocument/2006/math">
                    <m:r>
                      <a:rPr lang="en-US" sz="2000" b="1" i="1" smtClean="0">
                        <a:solidFill>
                          <a:srgbClr val="C00000"/>
                        </a:solidFill>
                        <a:latin typeface="Cambria Math"/>
                      </a:rPr>
                      <m:t>𝑺𝑰𝑴</m:t>
                    </m:r>
                    <m:d>
                      <m:dPr>
                        <m:ctrlPr>
                          <a:rPr lang="en-US" sz="2000" b="1" i="1" smtClean="0">
                            <a:solidFill>
                              <a:srgbClr val="C00000"/>
                            </a:solidFill>
                            <a:latin typeface="Cambria Math" panose="02040503050406030204" pitchFamily="18" charset="0"/>
                          </a:rPr>
                        </m:ctrlPr>
                      </m:dPr>
                      <m:e>
                        <m:r>
                          <a:rPr lang="en-US" sz="2000" b="1" i="1" smtClean="0">
                            <a:solidFill>
                              <a:srgbClr val="C00000"/>
                            </a:solidFill>
                            <a:latin typeface="Cambria Math"/>
                          </a:rPr>
                          <m:t>𝒊</m:t>
                        </m:r>
                        <m:r>
                          <a:rPr lang="en-US" sz="2000" b="1" i="1" smtClean="0">
                            <a:solidFill>
                              <a:srgbClr val="C00000"/>
                            </a:solidFill>
                            <a:latin typeface="Cambria Math"/>
                          </a:rPr>
                          <m:t>,</m:t>
                        </m:r>
                        <m:r>
                          <a:rPr lang="en-US" sz="2000" b="1" i="1" smtClean="0">
                            <a:solidFill>
                              <a:srgbClr val="C00000"/>
                            </a:solidFill>
                            <a:latin typeface="Cambria Math"/>
                          </a:rPr>
                          <m:t>𝒋</m:t>
                        </m:r>
                      </m:e>
                    </m:d>
                    <m:r>
                      <a:rPr lang="en-US" sz="2000" b="1" i="1" smtClean="0">
                        <a:solidFill>
                          <a:srgbClr val="C00000"/>
                        </a:solidFill>
                        <a:latin typeface="Cambria Math"/>
                      </a:rPr>
                      <m:t>=</m:t>
                    </m:r>
                  </m:oMath>
                </a14:m>
                <a:r>
                  <a:rPr lang="en-US" sz="2000" b="1" i="1" dirty="0" smtClean="0">
                    <a:solidFill>
                      <a:srgbClr val="C00000"/>
                    </a:solidFill>
                    <a:latin typeface="Times New Roman" panose="02020603050405020304" pitchFamily="18" charset="0"/>
                    <a:cs typeface="Times New Roman" panose="02020603050405020304" pitchFamily="18" charset="0"/>
                  </a:rPr>
                  <a:t>   </a:t>
                </a:r>
                <a14:m>
                  <m:oMath xmlns:m="http://schemas.openxmlformats.org/officeDocument/2006/math">
                    <m:r>
                      <a:rPr lang="en-US" sz="2000" b="1" i="0" dirty="0" smtClean="0">
                        <a:solidFill>
                          <a:srgbClr val="C00000"/>
                        </a:solidFill>
                        <a:latin typeface="Cambria Math"/>
                      </a:rPr>
                      <m:t>𝐦𝐚𝐱</m:t>
                    </m:r>
                    <m:r>
                      <a:rPr lang="en-US" sz="2000" b="1" i="1" dirty="0" smtClean="0">
                        <a:solidFill>
                          <a:srgbClr val="C00000"/>
                        </a:solidFill>
                        <a:latin typeface="Cambria Math"/>
                      </a:rPr>
                      <m:t>⁡[ </m:t>
                    </m:r>
                    <m:r>
                      <a:rPr lang="en-US" sz="2000" b="1" i="1" dirty="0" smtClean="0">
                        <a:solidFill>
                          <a:srgbClr val="C00000"/>
                        </a:solidFill>
                        <a:latin typeface="Cambria Math"/>
                      </a:rPr>
                      <m:t>𝑯</m:t>
                    </m:r>
                    <m:d>
                      <m:dPr>
                        <m:ctrlPr>
                          <a:rPr lang="en-US" sz="2000" b="1" i="1" dirty="0" smtClean="0">
                            <a:solidFill>
                              <a:srgbClr val="C00000"/>
                            </a:solidFill>
                            <a:latin typeface="Cambria Math" panose="02040503050406030204" pitchFamily="18" charset="0"/>
                          </a:rPr>
                        </m:ctrlPr>
                      </m:dPr>
                      <m:e>
                        <m:r>
                          <a:rPr lang="en-US" sz="2000" b="1" i="1" dirty="0" smtClean="0">
                            <a:solidFill>
                              <a:srgbClr val="C00000"/>
                            </a:solidFill>
                            <a:latin typeface="Cambria Math"/>
                          </a:rPr>
                          <m:t>𝒊</m:t>
                        </m:r>
                        <m:r>
                          <a:rPr lang="en-US" sz="2000" b="1" i="1" dirty="0" smtClean="0">
                            <a:solidFill>
                              <a:srgbClr val="C00000"/>
                            </a:solidFill>
                            <a:latin typeface="Cambria Math"/>
                          </a:rPr>
                          <m:t>,</m:t>
                        </m:r>
                        <m:r>
                          <a:rPr lang="en-US" sz="2000" b="1" i="1" dirty="0" smtClean="0">
                            <a:solidFill>
                              <a:srgbClr val="C00000"/>
                            </a:solidFill>
                            <a:latin typeface="Cambria Math"/>
                          </a:rPr>
                          <m:t>𝒋</m:t>
                        </m:r>
                      </m:e>
                    </m:d>
                    <m:r>
                      <a:rPr lang="en-US" sz="2000" b="1" i="1" dirty="0" smtClean="0">
                        <a:solidFill>
                          <a:srgbClr val="C00000"/>
                        </a:solidFill>
                        <a:latin typeface="Cambria Math"/>
                      </a:rPr>
                      <m:t>  ,  </m:t>
                    </m:r>
                    <m:r>
                      <a:rPr lang="en-US" sz="2000" b="1" i="1" dirty="0" smtClean="0">
                        <a:solidFill>
                          <a:srgbClr val="C00000"/>
                        </a:solidFill>
                        <a:latin typeface="Cambria Math"/>
                      </a:rPr>
                      <m:t>𝑽</m:t>
                    </m:r>
                    <m:d>
                      <m:dPr>
                        <m:ctrlPr>
                          <a:rPr lang="en-US" sz="2000" b="1" i="1" dirty="0" smtClean="0">
                            <a:solidFill>
                              <a:srgbClr val="C00000"/>
                            </a:solidFill>
                            <a:latin typeface="Cambria Math" panose="02040503050406030204" pitchFamily="18" charset="0"/>
                          </a:rPr>
                        </m:ctrlPr>
                      </m:dPr>
                      <m:e>
                        <m:r>
                          <a:rPr lang="en-US" sz="2000" b="1" i="1" dirty="0" smtClean="0">
                            <a:solidFill>
                              <a:srgbClr val="C00000"/>
                            </a:solidFill>
                            <a:latin typeface="Cambria Math"/>
                          </a:rPr>
                          <m:t>𝒊</m:t>
                        </m:r>
                        <m:r>
                          <a:rPr lang="en-US" sz="2000" b="1" i="1" dirty="0" smtClean="0">
                            <a:solidFill>
                              <a:srgbClr val="C00000"/>
                            </a:solidFill>
                            <a:latin typeface="Cambria Math"/>
                          </a:rPr>
                          <m:t>,</m:t>
                        </m:r>
                        <m:r>
                          <a:rPr lang="en-US" sz="2000" b="1" i="1" dirty="0" smtClean="0">
                            <a:solidFill>
                              <a:srgbClr val="C00000"/>
                            </a:solidFill>
                            <a:latin typeface="Cambria Math"/>
                          </a:rPr>
                          <m:t>𝒋</m:t>
                        </m:r>
                      </m:e>
                    </m:d>
                    <m:r>
                      <a:rPr lang="en-US" sz="2000" b="1" i="1" dirty="0" smtClean="0">
                        <a:solidFill>
                          <a:srgbClr val="C00000"/>
                        </a:solidFill>
                        <a:latin typeface="Cambria Math"/>
                      </a:rPr>
                      <m:t> ,  </m:t>
                    </m:r>
                    <m:r>
                      <a:rPr lang="en-US" sz="2000" b="1" i="1" dirty="0" smtClean="0">
                        <a:solidFill>
                          <a:srgbClr val="C00000"/>
                        </a:solidFill>
                        <a:latin typeface="Cambria Math"/>
                      </a:rPr>
                      <m:t>𝑺𝑰𝑴</m:t>
                    </m:r>
                    <m:d>
                      <m:dPr>
                        <m:ctrlPr>
                          <a:rPr lang="en-US" sz="2000" b="1" i="1" dirty="0" smtClean="0">
                            <a:solidFill>
                              <a:srgbClr val="C00000"/>
                            </a:solidFill>
                            <a:latin typeface="Cambria Math" panose="02040503050406030204" pitchFamily="18" charset="0"/>
                          </a:rPr>
                        </m:ctrlPr>
                      </m:dPr>
                      <m:e>
                        <m:r>
                          <a:rPr lang="en-US" sz="2000" b="1" i="1" dirty="0" smtClean="0">
                            <a:solidFill>
                              <a:srgbClr val="C00000"/>
                            </a:solidFill>
                            <a:latin typeface="Cambria Math"/>
                          </a:rPr>
                          <m:t>𝒊</m:t>
                        </m:r>
                        <m:r>
                          <a:rPr lang="en-US" sz="2000" b="1" i="1" dirty="0" smtClean="0">
                            <a:solidFill>
                              <a:srgbClr val="C00000"/>
                            </a:solidFill>
                            <a:latin typeface="Cambria Math"/>
                          </a:rPr>
                          <m:t>−</m:t>
                        </m:r>
                        <m:r>
                          <a:rPr lang="en-US" sz="2000" b="1" i="1" dirty="0" smtClean="0">
                            <a:solidFill>
                              <a:srgbClr val="C00000"/>
                            </a:solidFill>
                            <a:latin typeface="Cambria Math"/>
                          </a:rPr>
                          <m:t>𝟏</m:t>
                        </m:r>
                        <m:r>
                          <a:rPr lang="en-US" sz="2000" b="1" i="1" dirty="0" smtClean="0">
                            <a:solidFill>
                              <a:srgbClr val="C00000"/>
                            </a:solidFill>
                            <a:latin typeface="Cambria Math"/>
                          </a:rPr>
                          <m:t>,</m:t>
                        </m:r>
                        <m:r>
                          <a:rPr lang="en-US" sz="2000" b="1" i="1" dirty="0" smtClean="0">
                            <a:solidFill>
                              <a:srgbClr val="C00000"/>
                            </a:solidFill>
                            <a:latin typeface="Cambria Math"/>
                          </a:rPr>
                          <m:t>𝒋</m:t>
                        </m:r>
                        <m:r>
                          <a:rPr lang="en-US" sz="2000" b="1" i="1" dirty="0" smtClean="0">
                            <a:solidFill>
                              <a:srgbClr val="C00000"/>
                            </a:solidFill>
                            <a:latin typeface="Cambria Math"/>
                          </a:rPr>
                          <m:t>−</m:t>
                        </m:r>
                        <m:r>
                          <a:rPr lang="en-US" sz="2000" b="1" i="1" dirty="0" smtClean="0">
                            <a:solidFill>
                              <a:srgbClr val="C00000"/>
                            </a:solidFill>
                            <a:latin typeface="Cambria Math"/>
                          </a:rPr>
                          <m:t>𝟏</m:t>
                        </m:r>
                      </m:e>
                    </m:d>
                    <m:r>
                      <a:rPr lang="en-US" sz="2000" b="1" i="1" dirty="0" smtClean="0">
                        <a:solidFill>
                          <a:srgbClr val="C00000"/>
                        </a:solidFill>
                        <a:latin typeface="Cambria Math"/>
                      </a:rPr>
                      <m:t>+</m:t>
                    </m:r>
                    <m:r>
                      <a:rPr lang="en-US" sz="2000" b="1" i="1" dirty="0" smtClean="0">
                        <a:solidFill>
                          <a:srgbClr val="C00000"/>
                        </a:solidFill>
                        <a:latin typeface="Cambria Math"/>
                      </a:rPr>
                      <m:t>𝒔</m:t>
                    </m:r>
                    <m:d>
                      <m:dPr>
                        <m:ctrlPr>
                          <a:rPr lang="en-US" sz="2000" b="1" i="1" dirty="0" smtClean="0">
                            <a:solidFill>
                              <a:srgbClr val="C00000"/>
                            </a:solidFill>
                            <a:latin typeface="Cambria Math" panose="02040503050406030204" pitchFamily="18" charset="0"/>
                          </a:rPr>
                        </m:ctrlPr>
                      </m:dPr>
                      <m:e>
                        <m:sSub>
                          <m:sSubPr>
                            <m:ctrlPr>
                              <a:rPr lang="en-US" sz="2000" b="1" i="1" dirty="0" smtClean="0">
                                <a:solidFill>
                                  <a:srgbClr val="C00000"/>
                                </a:solidFill>
                                <a:latin typeface="Cambria Math" panose="02040503050406030204" pitchFamily="18" charset="0"/>
                              </a:rPr>
                            </m:ctrlPr>
                          </m:sSubPr>
                          <m:e>
                            <m:r>
                              <a:rPr lang="en-US" sz="2000" b="1" i="1" dirty="0" smtClean="0">
                                <a:solidFill>
                                  <a:srgbClr val="C00000"/>
                                </a:solidFill>
                                <a:latin typeface="Cambria Math"/>
                              </a:rPr>
                              <m:t>𝒙</m:t>
                            </m:r>
                          </m:e>
                          <m:sub>
                            <m:r>
                              <a:rPr lang="en-US" sz="2000" b="1" i="1" dirty="0" smtClean="0">
                                <a:solidFill>
                                  <a:srgbClr val="C00000"/>
                                </a:solidFill>
                                <a:latin typeface="Cambria Math"/>
                              </a:rPr>
                              <m:t>𝒊</m:t>
                            </m:r>
                          </m:sub>
                        </m:sSub>
                        <m:r>
                          <a:rPr lang="en-US" sz="2000" b="1" i="1" dirty="0" smtClean="0">
                            <a:solidFill>
                              <a:srgbClr val="C00000"/>
                            </a:solidFill>
                            <a:latin typeface="Cambria Math"/>
                          </a:rPr>
                          <m:t>,</m:t>
                        </m:r>
                        <m:sSub>
                          <m:sSubPr>
                            <m:ctrlPr>
                              <a:rPr lang="en-US" sz="2000" b="1" i="1" dirty="0" smtClean="0">
                                <a:solidFill>
                                  <a:srgbClr val="C00000"/>
                                </a:solidFill>
                                <a:latin typeface="Cambria Math" panose="02040503050406030204" pitchFamily="18" charset="0"/>
                              </a:rPr>
                            </m:ctrlPr>
                          </m:sSubPr>
                          <m:e>
                            <m:r>
                              <a:rPr lang="en-US" sz="2000" b="1" i="1" dirty="0" smtClean="0">
                                <a:solidFill>
                                  <a:srgbClr val="C00000"/>
                                </a:solidFill>
                                <a:latin typeface="Cambria Math"/>
                              </a:rPr>
                              <m:t>𝒚</m:t>
                            </m:r>
                          </m:e>
                          <m:sub>
                            <m:r>
                              <a:rPr lang="en-US" sz="2000" b="1" i="1" dirty="0" smtClean="0">
                                <a:solidFill>
                                  <a:srgbClr val="C00000"/>
                                </a:solidFill>
                                <a:latin typeface="Cambria Math"/>
                              </a:rPr>
                              <m:t>𝒋</m:t>
                            </m:r>
                          </m:sub>
                        </m:sSub>
                      </m:e>
                    </m:d>
                    <m:r>
                      <a:rPr lang="en-US" sz="2000" b="1" i="1" dirty="0" smtClean="0">
                        <a:solidFill>
                          <a:srgbClr val="C00000"/>
                        </a:solidFill>
                        <a:latin typeface="Cambria Math"/>
                      </a:rPr>
                      <m:t> ]</m:t>
                    </m:r>
                  </m:oMath>
                </a14:m>
                <a:endParaRPr lang="en-US" sz="2000" b="1" i="1" dirty="0">
                  <a:solidFill>
                    <a:srgbClr val="C00000"/>
                  </a:solidFill>
                  <a:latin typeface="Times New Roman" panose="02020603050405020304" pitchFamily="18" charset="0"/>
                  <a:cs typeface="Times New Roman" panose="02020603050405020304" pitchFamily="18" charset="0"/>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990600" y="3739658"/>
                <a:ext cx="7924800" cy="451342"/>
              </a:xfrm>
              <a:prstGeom prst="rect">
                <a:avLst/>
              </a:prstGeom>
              <a:blipFill rotWithShape="0">
                <a:blip r:embed="rId4"/>
                <a:stretch>
                  <a:fillRect b="-8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1022195" y="2667000"/>
                <a:ext cx="6963937" cy="400110"/>
              </a:xfrm>
              <a:prstGeom prst="rect">
                <a:avLst/>
              </a:prstGeom>
              <a:noFill/>
            </p:spPr>
            <p:txBody>
              <a:bodyPr wrap="square" rtlCol="0">
                <a:spAutoFit/>
              </a:bodyPr>
              <a:lstStyle/>
              <a:p>
                <a14:m>
                  <m:oMath xmlns:m="http://schemas.openxmlformats.org/officeDocument/2006/math">
                    <m:r>
                      <a:rPr lang="en-US" sz="2000" b="1" i="1" smtClean="0">
                        <a:solidFill>
                          <a:srgbClr val="C00000"/>
                        </a:solidFill>
                        <a:latin typeface="Cambria Math"/>
                      </a:rPr>
                      <m:t>𝑯</m:t>
                    </m:r>
                    <m:d>
                      <m:dPr>
                        <m:ctrlPr>
                          <a:rPr lang="en-US" sz="2000" b="1" i="1" smtClean="0">
                            <a:solidFill>
                              <a:srgbClr val="C00000"/>
                            </a:solidFill>
                            <a:latin typeface="Cambria Math" panose="02040503050406030204" pitchFamily="18" charset="0"/>
                          </a:rPr>
                        </m:ctrlPr>
                      </m:dPr>
                      <m:e>
                        <m:r>
                          <a:rPr lang="en-US" sz="2000" b="1" i="1" smtClean="0">
                            <a:solidFill>
                              <a:srgbClr val="C00000"/>
                            </a:solidFill>
                            <a:latin typeface="Cambria Math"/>
                          </a:rPr>
                          <m:t>𝒊</m:t>
                        </m:r>
                        <m:r>
                          <a:rPr lang="en-US" sz="2000" b="1" i="1" smtClean="0">
                            <a:solidFill>
                              <a:srgbClr val="C00000"/>
                            </a:solidFill>
                            <a:latin typeface="Cambria Math"/>
                          </a:rPr>
                          <m:t>,</m:t>
                        </m:r>
                        <m:r>
                          <a:rPr lang="en-US" sz="2000" b="1" i="1" smtClean="0">
                            <a:solidFill>
                              <a:srgbClr val="C00000"/>
                            </a:solidFill>
                            <a:latin typeface="Cambria Math"/>
                          </a:rPr>
                          <m:t>𝒋</m:t>
                        </m:r>
                      </m:e>
                    </m:d>
                    <m:r>
                      <a:rPr lang="en-US" sz="2000" b="1" i="1" smtClean="0">
                        <a:solidFill>
                          <a:srgbClr val="C00000"/>
                        </a:solidFill>
                        <a:latin typeface="Cambria Math"/>
                      </a:rPr>
                      <m:t>=</m:t>
                    </m:r>
                  </m:oMath>
                </a14:m>
                <a:r>
                  <a:rPr lang="en-US" sz="2000" b="1" i="1" dirty="0" smtClean="0">
                    <a:solidFill>
                      <a:srgbClr val="C00000"/>
                    </a:solidFill>
                    <a:latin typeface="Times New Roman" panose="02020603050405020304" pitchFamily="18" charset="0"/>
                    <a:cs typeface="Times New Roman" panose="02020603050405020304" pitchFamily="18" charset="0"/>
                  </a:rPr>
                  <a:t>        </a:t>
                </a:r>
                <a14:m>
                  <m:oMath xmlns:m="http://schemas.openxmlformats.org/officeDocument/2006/math">
                    <m:r>
                      <a:rPr lang="en-US" sz="2000" b="1" i="0" dirty="0" smtClean="0">
                        <a:solidFill>
                          <a:srgbClr val="C00000"/>
                        </a:solidFill>
                        <a:latin typeface="Cambria Math"/>
                      </a:rPr>
                      <m:t>𝐦𝐚𝐱</m:t>
                    </m:r>
                    <m:r>
                      <a:rPr lang="en-US" sz="2000" b="1" i="1" dirty="0" smtClean="0">
                        <a:solidFill>
                          <a:srgbClr val="C00000"/>
                        </a:solidFill>
                        <a:latin typeface="Cambria Math"/>
                      </a:rPr>
                      <m:t>⁡[ </m:t>
                    </m:r>
                    <m:r>
                      <a:rPr lang="en-US" sz="2000" b="1" i="1" dirty="0" smtClean="0">
                        <a:solidFill>
                          <a:srgbClr val="C00000"/>
                        </a:solidFill>
                        <a:latin typeface="Cambria Math"/>
                      </a:rPr>
                      <m:t>𝑯</m:t>
                    </m:r>
                    <m:d>
                      <m:dPr>
                        <m:ctrlPr>
                          <a:rPr lang="en-US" sz="2000" b="1" i="1" dirty="0" smtClean="0">
                            <a:solidFill>
                              <a:srgbClr val="C00000"/>
                            </a:solidFill>
                            <a:latin typeface="Cambria Math" panose="02040503050406030204" pitchFamily="18" charset="0"/>
                          </a:rPr>
                        </m:ctrlPr>
                      </m:dPr>
                      <m:e>
                        <m:r>
                          <a:rPr lang="en-US" sz="2000" b="1" i="1" dirty="0" smtClean="0">
                            <a:solidFill>
                              <a:srgbClr val="C00000"/>
                            </a:solidFill>
                            <a:latin typeface="Cambria Math"/>
                          </a:rPr>
                          <m:t>𝒊</m:t>
                        </m:r>
                        <m:r>
                          <a:rPr lang="en-US" sz="2000" b="1" i="1" dirty="0" smtClean="0">
                            <a:solidFill>
                              <a:srgbClr val="C00000"/>
                            </a:solidFill>
                            <a:latin typeface="Cambria Math"/>
                          </a:rPr>
                          <m:t>,</m:t>
                        </m:r>
                        <m:r>
                          <a:rPr lang="en-US" sz="2000" b="1" i="1" dirty="0" smtClean="0">
                            <a:solidFill>
                              <a:srgbClr val="C00000"/>
                            </a:solidFill>
                            <a:latin typeface="Cambria Math"/>
                          </a:rPr>
                          <m:t>𝒋</m:t>
                        </m:r>
                        <m:r>
                          <a:rPr lang="en-US" sz="2000" b="1" i="1" dirty="0" smtClean="0">
                            <a:solidFill>
                              <a:srgbClr val="C00000"/>
                            </a:solidFill>
                            <a:latin typeface="Cambria Math"/>
                          </a:rPr>
                          <m:t>−</m:t>
                        </m:r>
                        <m:r>
                          <a:rPr lang="en-US" sz="2000" b="1" i="1" dirty="0" smtClean="0">
                            <a:solidFill>
                              <a:srgbClr val="C00000"/>
                            </a:solidFill>
                            <a:latin typeface="Cambria Math"/>
                          </a:rPr>
                          <m:t>𝟏</m:t>
                        </m:r>
                      </m:e>
                    </m:d>
                    <m:r>
                      <a:rPr lang="en-US" sz="2000" b="1" i="1" dirty="0" smtClean="0">
                        <a:solidFill>
                          <a:srgbClr val="C00000"/>
                        </a:solidFill>
                        <a:latin typeface="Cambria Math"/>
                      </a:rPr>
                      <m:t>−</m:t>
                    </m:r>
                    <m:r>
                      <a:rPr lang="en-US" sz="2000" b="1" i="1" dirty="0" smtClean="0">
                        <a:solidFill>
                          <a:srgbClr val="C00000"/>
                        </a:solidFill>
                        <a:latin typeface="Cambria Math"/>
                      </a:rPr>
                      <m:t>𝒃</m:t>
                    </m:r>
                    <m:r>
                      <a:rPr lang="en-US" sz="2000" b="1" i="1" dirty="0" smtClean="0">
                        <a:solidFill>
                          <a:srgbClr val="C00000"/>
                        </a:solidFill>
                        <a:latin typeface="Cambria Math"/>
                      </a:rPr>
                      <m:t>  ,  </m:t>
                    </m:r>
                    <m:r>
                      <a:rPr lang="en-US" sz="2000" b="1" i="1" dirty="0" smtClean="0">
                        <a:solidFill>
                          <a:srgbClr val="C00000"/>
                        </a:solidFill>
                        <a:latin typeface="Cambria Math"/>
                      </a:rPr>
                      <m:t>𝑺𝑰𝑴</m:t>
                    </m:r>
                    <m:d>
                      <m:dPr>
                        <m:ctrlPr>
                          <a:rPr lang="en-US" sz="2000" b="1" i="1" dirty="0" smtClean="0">
                            <a:solidFill>
                              <a:srgbClr val="C00000"/>
                            </a:solidFill>
                            <a:latin typeface="Cambria Math" panose="02040503050406030204" pitchFamily="18" charset="0"/>
                          </a:rPr>
                        </m:ctrlPr>
                      </m:dPr>
                      <m:e>
                        <m:r>
                          <a:rPr lang="en-US" sz="2000" b="1" i="1" dirty="0" smtClean="0">
                            <a:solidFill>
                              <a:srgbClr val="C00000"/>
                            </a:solidFill>
                            <a:latin typeface="Cambria Math"/>
                          </a:rPr>
                          <m:t>𝒊</m:t>
                        </m:r>
                        <m:r>
                          <a:rPr lang="en-US" sz="2000" b="1" i="1" dirty="0" smtClean="0">
                            <a:solidFill>
                              <a:srgbClr val="C00000"/>
                            </a:solidFill>
                            <a:latin typeface="Cambria Math"/>
                          </a:rPr>
                          <m:t>,</m:t>
                        </m:r>
                        <m:r>
                          <a:rPr lang="en-US" sz="2000" b="1" i="1" dirty="0" smtClean="0">
                            <a:solidFill>
                              <a:srgbClr val="C00000"/>
                            </a:solidFill>
                            <a:latin typeface="Cambria Math"/>
                          </a:rPr>
                          <m:t>𝒋</m:t>
                        </m:r>
                        <m:r>
                          <a:rPr lang="en-US" sz="2000" b="1" i="1" dirty="0" smtClean="0">
                            <a:solidFill>
                              <a:srgbClr val="C00000"/>
                            </a:solidFill>
                            <a:latin typeface="Cambria Math"/>
                          </a:rPr>
                          <m:t>−</m:t>
                        </m:r>
                        <m:r>
                          <a:rPr lang="en-US" sz="2000" b="1" i="1" dirty="0" smtClean="0">
                            <a:solidFill>
                              <a:srgbClr val="C00000"/>
                            </a:solidFill>
                            <a:latin typeface="Cambria Math"/>
                          </a:rPr>
                          <m:t>𝟏</m:t>
                        </m:r>
                      </m:e>
                    </m:d>
                    <m:r>
                      <a:rPr lang="en-US" sz="2000" b="1" i="1" dirty="0" smtClean="0">
                        <a:solidFill>
                          <a:srgbClr val="C00000"/>
                        </a:solidFill>
                        <a:latin typeface="Cambria Math"/>
                      </a:rPr>
                      <m:t>−</m:t>
                    </m:r>
                    <m:r>
                      <a:rPr lang="en-US" sz="2000" b="1" i="1" dirty="0" smtClean="0">
                        <a:solidFill>
                          <a:srgbClr val="C00000"/>
                        </a:solidFill>
                        <a:latin typeface="Cambria Math"/>
                      </a:rPr>
                      <m:t>𝒂</m:t>
                    </m:r>
                    <m:r>
                      <a:rPr lang="en-US" sz="2000" b="1" i="1" dirty="0" smtClean="0">
                        <a:solidFill>
                          <a:srgbClr val="C00000"/>
                        </a:solidFill>
                        <a:latin typeface="Cambria Math"/>
                      </a:rPr>
                      <m:t>−</m:t>
                    </m:r>
                    <m:r>
                      <a:rPr lang="en-US" sz="2000" b="1" i="1" dirty="0" smtClean="0">
                        <a:solidFill>
                          <a:srgbClr val="C00000"/>
                        </a:solidFill>
                        <a:latin typeface="Cambria Math"/>
                      </a:rPr>
                      <m:t>𝒃</m:t>
                    </m:r>
                    <m:r>
                      <a:rPr lang="en-US" sz="2000" b="1" i="1" dirty="0" smtClean="0">
                        <a:solidFill>
                          <a:srgbClr val="C00000"/>
                        </a:solidFill>
                        <a:latin typeface="Cambria Math"/>
                      </a:rPr>
                      <m:t>]</m:t>
                    </m:r>
                  </m:oMath>
                </a14:m>
                <a:endParaRPr lang="en-US" sz="2000" b="1" i="1" dirty="0">
                  <a:solidFill>
                    <a:srgbClr val="C00000"/>
                  </a:solidFill>
                  <a:latin typeface="Times New Roman" panose="02020603050405020304" pitchFamily="18" charset="0"/>
                  <a:cs typeface="Times New Roman" panose="02020603050405020304" pitchFamily="18"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022195" y="2667000"/>
                <a:ext cx="6963937" cy="400110"/>
              </a:xfrm>
              <a:prstGeom prst="rect">
                <a:avLst/>
              </a:prstGeom>
              <a:blipFill rotWithShape="0">
                <a:blip r:embed="rId5"/>
                <a:stretch>
                  <a:fillRect b="-16923"/>
                </a:stretch>
              </a:blipFill>
            </p:spPr>
            <p:txBody>
              <a:bodyPr/>
              <a:lstStyle/>
              <a:p>
                <a:r>
                  <a:rPr lang="en-US">
                    <a:noFill/>
                  </a:rPr>
                  <a:t> </a:t>
                </a:r>
              </a:p>
            </p:txBody>
          </p:sp>
        </mc:Fallback>
      </mc:AlternateContent>
      <p:sp>
        <p:nvSpPr>
          <p:cNvPr id="11" name="TextBox 10"/>
          <p:cNvSpPr txBox="1"/>
          <p:nvPr/>
        </p:nvSpPr>
        <p:spPr>
          <a:xfrm>
            <a:off x="774544" y="4545412"/>
            <a:ext cx="7459237" cy="646331"/>
          </a:xfrm>
          <a:prstGeom prst="rect">
            <a:avLst/>
          </a:prstGeom>
          <a:noFill/>
        </p:spPr>
        <p:txBody>
          <a:bodyPr wrap="square" rtlCol="0">
            <a:spAutoFit/>
          </a:bodyPr>
          <a:lstStyle/>
          <a:p>
            <a:r>
              <a:rPr lang="en-US" dirty="0" err="1" smtClean="0">
                <a:solidFill>
                  <a:srgbClr val="002060"/>
                </a:solidFill>
                <a:latin typeface="Times New Roman" panose="02020603050405020304" pitchFamily="18" charset="0"/>
                <a:cs typeface="Times New Roman" panose="02020603050405020304" pitchFamily="18" charset="0"/>
              </a:rPr>
              <a:t>Gotoh</a:t>
            </a:r>
            <a:r>
              <a:rPr lang="en-US" dirty="0" smtClean="0">
                <a:solidFill>
                  <a:srgbClr val="002060"/>
                </a:solidFill>
                <a:latin typeface="Times New Roman" panose="02020603050405020304" pitchFamily="18" charset="0"/>
                <a:cs typeface="Times New Roman" panose="02020603050405020304" pitchFamily="18" charset="0"/>
              </a:rPr>
              <a:t>, O. (1982) “An improved algorithm for matching biological sequences.” </a:t>
            </a:r>
            <a:r>
              <a:rPr lang="en-US" i="1" dirty="0" smtClean="0">
                <a:solidFill>
                  <a:srgbClr val="002060"/>
                </a:solidFill>
                <a:latin typeface="Times New Roman" panose="02020603050405020304" pitchFamily="18" charset="0"/>
                <a:cs typeface="Times New Roman" panose="02020603050405020304" pitchFamily="18" charset="0"/>
              </a:rPr>
              <a:t>J. Mol. Biol. </a:t>
            </a:r>
            <a:r>
              <a:rPr lang="en-US" b="1" dirty="0" smtClean="0">
                <a:solidFill>
                  <a:srgbClr val="002060"/>
                </a:solidFill>
                <a:latin typeface="Times New Roman" panose="02020603050405020304" pitchFamily="18" charset="0"/>
                <a:cs typeface="Times New Roman" panose="02020603050405020304" pitchFamily="18" charset="0"/>
              </a:rPr>
              <a:t>162</a:t>
            </a:r>
            <a:r>
              <a:rPr lang="en-US" dirty="0" smtClean="0">
                <a:solidFill>
                  <a:srgbClr val="002060"/>
                </a:solidFill>
                <a:latin typeface="Times New Roman" panose="02020603050405020304" pitchFamily="18" charset="0"/>
                <a:cs typeface="Times New Roman" panose="02020603050405020304" pitchFamily="18" charset="0"/>
              </a:rPr>
              <a:t>:705-708.</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250325" y="5768497"/>
            <a:ext cx="8648701" cy="584775"/>
          </a:xfrm>
          <a:prstGeom prst="rect">
            <a:avLst/>
          </a:prstGeom>
          <a:noFill/>
        </p:spPr>
        <p:txBody>
          <a:bodyPr wrap="square" rtlCol="0">
            <a:spAutoFit/>
          </a:bodyPr>
          <a:lstStyle/>
          <a:p>
            <a:r>
              <a:rPr lang="en-US" sz="1600" u="sng" dirty="0" smtClean="0">
                <a:solidFill>
                  <a:srgbClr val="002060"/>
                </a:solidFill>
                <a:latin typeface="Times New Roman" panose="02020603050405020304" pitchFamily="18" charset="0"/>
                <a:cs typeface="Times New Roman" panose="02020603050405020304" pitchFamily="18" charset="0"/>
              </a:rPr>
              <a:t>Note</a:t>
            </a:r>
            <a:r>
              <a:rPr lang="en-US" sz="1600" dirty="0" smtClean="0">
                <a:solidFill>
                  <a:srgbClr val="002060"/>
                </a:solidFill>
                <a:latin typeface="Times New Roman" panose="02020603050405020304" pitchFamily="18" charset="0"/>
                <a:cs typeface="Times New Roman" panose="02020603050405020304" pitchFamily="18" charset="0"/>
              </a:rPr>
              <a:t>:    The </a:t>
            </a:r>
            <a:r>
              <a:rPr lang="en-US" sz="1600" dirty="0" err="1" smtClean="0">
                <a:solidFill>
                  <a:srgbClr val="002060"/>
                </a:solidFill>
                <a:latin typeface="Times New Roman" panose="02020603050405020304" pitchFamily="18" charset="0"/>
                <a:cs typeface="Times New Roman" panose="02020603050405020304" pitchFamily="18" charset="0"/>
              </a:rPr>
              <a:t>traceback</a:t>
            </a:r>
            <a:r>
              <a:rPr lang="en-US" sz="1600" dirty="0" smtClean="0">
                <a:solidFill>
                  <a:srgbClr val="002060"/>
                </a:solidFill>
                <a:latin typeface="Times New Roman" panose="02020603050405020304" pitchFamily="18" charset="0"/>
                <a:cs typeface="Times New Roman" panose="02020603050405020304" pitchFamily="18" charset="0"/>
              </a:rPr>
              <a:t> procedure has a few subtleties, and </a:t>
            </a:r>
            <a:r>
              <a:rPr lang="en-US" sz="1600" dirty="0" err="1" smtClean="0">
                <a:solidFill>
                  <a:srgbClr val="002060"/>
                </a:solidFill>
                <a:latin typeface="Times New Roman" panose="02020603050405020304" pitchFamily="18" charset="0"/>
                <a:cs typeface="Times New Roman" panose="02020603050405020304" pitchFamily="18" charset="0"/>
              </a:rPr>
              <a:t>Gotoh’s</a:t>
            </a:r>
            <a:r>
              <a:rPr lang="en-US" sz="1600" dirty="0" smtClean="0">
                <a:solidFill>
                  <a:srgbClr val="002060"/>
                </a:solidFill>
                <a:latin typeface="Times New Roman" panose="02020603050405020304" pitchFamily="18" charset="0"/>
                <a:cs typeface="Times New Roman" panose="02020603050405020304" pitchFamily="18" charset="0"/>
              </a:rPr>
              <a:t> published procedure is incorrect.   A correct procedure is described in:  Altschul S.F. &amp; Erickson, B.W. (1986) </a:t>
            </a:r>
            <a:r>
              <a:rPr lang="en-US" sz="1600" i="1" dirty="0" smtClean="0">
                <a:solidFill>
                  <a:srgbClr val="002060"/>
                </a:solidFill>
                <a:latin typeface="Times New Roman" panose="02020603050405020304" pitchFamily="18" charset="0"/>
                <a:cs typeface="Times New Roman" panose="02020603050405020304" pitchFamily="18" charset="0"/>
              </a:rPr>
              <a:t>Bull. Math. Biol. </a:t>
            </a:r>
            <a:r>
              <a:rPr lang="en-US" sz="1600" b="1" dirty="0" smtClean="0">
                <a:solidFill>
                  <a:srgbClr val="002060"/>
                </a:solidFill>
                <a:latin typeface="Times New Roman" panose="02020603050405020304" pitchFamily="18" charset="0"/>
                <a:cs typeface="Times New Roman" panose="02020603050405020304" pitchFamily="18" charset="0"/>
              </a:rPr>
              <a:t>48</a:t>
            </a:r>
            <a:r>
              <a:rPr lang="en-US" sz="1600" dirty="0" smtClean="0">
                <a:solidFill>
                  <a:srgbClr val="002060"/>
                </a:solidFill>
                <a:latin typeface="Times New Roman" panose="02020603050405020304" pitchFamily="18" charset="0"/>
                <a:cs typeface="Times New Roman" panose="02020603050405020304" pitchFamily="18" charset="0"/>
              </a:rPr>
              <a:t>:603-616.</a:t>
            </a:r>
            <a:endParaRPr lang="en-US" sz="1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947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76200"/>
            <a:ext cx="8229600" cy="589156"/>
          </a:xfrm>
        </p:spPr>
        <p:txBody>
          <a:bodyPr>
            <a:normAutofit/>
          </a:bodyPr>
          <a:lstStyle/>
          <a:p>
            <a:r>
              <a:rPr lang="en-US" sz="3200" dirty="0" smtClean="0">
                <a:solidFill>
                  <a:srgbClr val="002060"/>
                </a:solidFill>
                <a:latin typeface="Times New Roman" panose="02020603050405020304" pitchFamily="18" charset="0"/>
                <a:cs typeface="Times New Roman" panose="02020603050405020304" pitchFamily="18" charset="0"/>
              </a:rPr>
              <a:t>Affine Gap Score Nomenclature</a:t>
            </a:r>
            <a:endParaRPr lang="en-US" sz="3200"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TextBox 2"/>
              <p:cNvSpPr txBox="1"/>
              <p:nvPr/>
            </p:nvSpPr>
            <p:spPr>
              <a:xfrm>
                <a:off x="990600" y="847493"/>
                <a:ext cx="7086600" cy="1200329"/>
              </a:xfrm>
              <a:prstGeom prst="rect">
                <a:avLst/>
              </a:prstGeom>
              <a:noFill/>
            </p:spPr>
            <p:txBody>
              <a:bodyPr wrap="square" rtlCol="0">
                <a:spAutoFit/>
              </a:bodyPr>
              <a:lstStyle/>
              <a:p>
                <a:r>
                  <a:rPr lang="en-US" sz="2400" dirty="0" smtClean="0"/>
                  <a:t>  </a:t>
                </a:r>
                <a:r>
                  <a:rPr lang="en-US" sz="2400" dirty="0" smtClean="0">
                    <a:latin typeface="Times New Roman" panose="02020603050405020304" pitchFamily="18" charset="0"/>
                    <a:cs typeface="Times New Roman" panose="02020603050405020304" pitchFamily="18" charset="0"/>
                  </a:rPr>
                  <a:t>Sometimes a set of affine gap costs are described as having an “opening cost” </a:t>
                </a:r>
                <a:r>
                  <a:rPr lang="en-US" sz="2400" i="1" dirty="0" smtClean="0">
                    <a:latin typeface="Times New Roman" panose="02020603050405020304" pitchFamily="18" charset="0"/>
                    <a:cs typeface="Times New Roman" panose="02020603050405020304" pitchFamily="18" charset="0"/>
                  </a:rPr>
                  <a:t>a</a:t>
                </a:r>
                <a:r>
                  <a:rPr lang="en-US" sz="2400" dirty="0" smtClean="0">
                    <a:latin typeface="Times New Roman" panose="02020603050405020304" pitchFamily="18" charset="0"/>
                    <a:cs typeface="Times New Roman" panose="02020603050405020304" pitchFamily="18" charset="0"/>
                  </a:rPr>
                  <a:t> and an </a:t>
                </a:r>
                <a:r>
                  <a:rPr lang="en-US" sz="2400" dirty="0">
                    <a:latin typeface="Times New Roman" panose="02020603050405020304" pitchFamily="18" charset="0"/>
                    <a:cs typeface="Times New Roman" panose="02020603050405020304" pitchFamily="18" charset="0"/>
                  </a:rPr>
                  <a:t>“extension cost” </a:t>
                </a:r>
                <a14:m>
                  <m:oMath xmlns:m="http://schemas.openxmlformats.org/officeDocument/2006/math">
                    <m:r>
                      <a:rPr lang="en-US" sz="2400" b="0" i="1" smtClean="0">
                        <a:latin typeface="Cambria Math"/>
                      </a:rPr>
                      <m:t>𝑏</m:t>
                    </m:r>
                  </m:oMath>
                </a14:m>
                <a:r>
                  <a:rPr lang="en-US" sz="2400" dirty="0" smtClean="0">
                    <a:latin typeface="Times New Roman" panose="02020603050405020304" pitchFamily="18" charset="0"/>
                    <a:cs typeface="Times New Roman" panose="02020603050405020304" pitchFamily="18" charset="0"/>
                  </a:rPr>
                  <a:t>, or by the ordered pair </a:t>
                </a:r>
                <a14:m>
                  <m:oMath xmlns:m="http://schemas.openxmlformats.org/officeDocument/2006/math">
                    <m:r>
                      <a:rPr lang="en-US" sz="2400" b="0" i="1" smtClean="0">
                        <a:latin typeface="Cambria Math"/>
                      </a:rPr>
                      <m:t>(</m:t>
                    </m:r>
                    <m:r>
                      <a:rPr lang="en-US" sz="2400" b="0" i="1" smtClean="0">
                        <a:latin typeface="Cambria Math"/>
                      </a:rPr>
                      <m:t>𝑎</m:t>
                    </m:r>
                    <m:r>
                      <a:rPr lang="en-US" sz="2400" b="0" i="1" smtClean="0">
                        <a:latin typeface="Cambria Math"/>
                      </a:rPr>
                      <m:t>,</m:t>
                    </m:r>
                    <m:r>
                      <a:rPr lang="en-US" sz="2400" b="0" i="1" smtClean="0">
                        <a:latin typeface="Cambria Math"/>
                      </a:rPr>
                      <m:t>𝑏</m:t>
                    </m:r>
                    <m:r>
                      <a:rPr lang="en-US" sz="2400" b="0" i="1" smtClean="0">
                        <a:latin typeface="Cambria Math"/>
                      </a:rPr>
                      <m:t>)</m:t>
                    </m:r>
                  </m:oMath>
                </a14:m>
                <a:r>
                  <a:rPr lang="en-US" sz="2400" dirty="0" smtClean="0">
                    <a:latin typeface="Times New Roman" panose="02020603050405020304" pitchFamily="18" charset="0"/>
                    <a:cs typeface="Times New Roman" panose="02020603050405020304" pitchFamily="18" charset="0"/>
                  </a:rPr>
                  <a:t>.</a:t>
                </a:r>
              </a:p>
            </p:txBody>
          </p:sp>
        </mc:Choice>
        <mc:Fallback xmlns="">
          <p:sp>
            <p:nvSpPr>
              <p:cNvPr id="3" name="TextBox 2"/>
              <p:cNvSpPr txBox="1">
                <a:spLocks noRot="1" noChangeAspect="1" noMove="1" noResize="1" noEditPoints="1" noAdjustHandles="1" noChangeArrowheads="1" noChangeShapeType="1" noTextEdit="1"/>
              </p:cNvSpPr>
              <p:nvPr/>
            </p:nvSpPr>
            <p:spPr>
              <a:xfrm>
                <a:off x="990600" y="847493"/>
                <a:ext cx="7086600" cy="1200329"/>
              </a:xfrm>
              <a:prstGeom prst="rect">
                <a:avLst/>
              </a:prstGeom>
              <a:blipFill rotWithShape="0">
                <a:blip r:embed="rId2"/>
                <a:stretch>
                  <a:fillRect l="-1377" t="-4569" b="-1066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990600" y="2286000"/>
                <a:ext cx="6858000" cy="2308324"/>
              </a:xfrm>
              <a:prstGeom prst="rect">
                <a:avLst/>
              </a:prstGeom>
              <a:noFill/>
            </p:spPr>
            <p:txBody>
              <a:bodyPr wrap="square" rtlCol="0">
                <a:spAutoFit/>
              </a:bodyPr>
              <a:lstStyle/>
              <a:p>
                <a:r>
                  <a:rPr lang="en-US" sz="2400" dirty="0" smtClean="0"/>
                  <a:t>   </a:t>
                </a:r>
                <a:r>
                  <a:rPr lang="en-US" sz="2400" dirty="0" smtClean="0">
                    <a:latin typeface="Times New Roman" panose="02020603050405020304" pitchFamily="18" charset="0"/>
                    <a:cs typeface="Times New Roman" panose="02020603050405020304" pitchFamily="18" charset="0"/>
                  </a:rPr>
                  <a:t>Unfortunately, both descriptions can be ambiguous because they can mean either that a gap of length </a:t>
                </a:r>
                <a14:m>
                  <m:oMath xmlns:m="http://schemas.openxmlformats.org/officeDocument/2006/math">
                    <m:r>
                      <a:rPr lang="en-US" sz="2400" b="0" i="1" smtClean="0">
                        <a:latin typeface="Cambria Math"/>
                      </a:rPr>
                      <m:t>𝑘</m:t>
                    </m:r>
                  </m:oMath>
                </a14:m>
                <a:r>
                  <a:rPr lang="en-US" sz="2400" dirty="0" smtClean="0">
                    <a:latin typeface="Times New Roman" panose="02020603050405020304" pitchFamily="18" charset="0"/>
                    <a:cs typeface="Times New Roman" panose="02020603050405020304" pitchFamily="18" charset="0"/>
                  </a:rPr>
                  <a:t> has score </a:t>
                </a:r>
                <a14:m>
                  <m:oMath xmlns:m="http://schemas.openxmlformats.org/officeDocument/2006/math">
                    <m:r>
                      <a:rPr lang="en-US" sz="2400" b="1" i="1" smtClean="0">
                        <a:latin typeface="Cambria Math"/>
                      </a:rPr>
                      <m:t>𝒈</m:t>
                    </m:r>
                    <m:d>
                      <m:dPr>
                        <m:ctrlPr>
                          <a:rPr lang="en-US" sz="2400" b="1" i="1" smtClean="0">
                            <a:latin typeface="Cambria Math" panose="02040503050406030204" pitchFamily="18" charset="0"/>
                          </a:rPr>
                        </m:ctrlPr>
                      </m:dPr>
                      <m:e>
                        <m:r>
                          <a:rPr lang="en-US" sz="2400" b="1" i="1" smtClean="0">
                            <a:latin typeface="Cambria Math"/>
                          </a:rPr>
                          <m:t>𝒌</m:t>
                        </m:r>
                      </m:e>
                    </m:d>
                    <m:r>
                      <a:rPr lang="en-US" sz="2400" b="1" i="1" smtClean="0">
                        <a:latin typeface="Cambria Math"/>
                      </a:rPr>
                      <m:t>=−</m:t>
                    </m:r>
                    <m:d>
                      <m:dPr>
                        <m:ctrlPr>
                          <a:rPr lang="en-US" sz="2400" b="1" i="1" smtClean="0">
                            <a:latin typeface="Cambria Math" panose="02040503050406030204" pitchFamily="18" charset="0"/>
                          </a:rPr>
                        </m:ctrlPr>
                      </m:dPr>
                      <m:e>
                        <m:r>
                          <a:rPr lang="en-US" sz="2400" b="1" i="1" smtClean="0">
                            <a:latin typeface="Cambria Math"/>
                          </a:rPr>
                          <m:t>𝒂</m:t>
                        </m:r>
                        <m:r>
                          <a:rPr lang="en-US" sz="2400" b="1" i="1" smtClean="0">
                            <a:latin typeface="Cambria Math"/>
                          </a:rPr>
                          <m:t>+</m:t>
                        </m:r>
                        <m:r>
                          <a:rPr lang="en-US" sz="2400" b="1" i="1" smtClean="0">
                            <a:latin typeface="Cambria Math"/>
                          </a:rPr>
                          <m:t>𝒃𝒌</m:t>
                        </m:r>
                      </m:e>
                    </m:d>
                  </m:oMath>
                </a14:m>
                <a:r>
                  <a:rPr lang="en-US" sz="2400" dirty="0" smtClean="0">
                    <a:latin typeface="Times New Roman" panose="02020603050405020304" pitchFamily="18" charset="0"/>
                    <a:cs typeface="Times New Roman" panose="02020603050405020304" pitchFamily="18" charset="0"/>
                  </a:rPr>
                  <a:t>, or that it has score </a:t>
                </a:r>
                <a14:m>
                  <m:oMath xmlns:m="http://schemas.openxmlformats.org/officeDocument/2006/math">
                    <m:r>
                      <a:rPr lang="en-US" sz="2400" b="1" i="1" smtClean="0">
                        <a:latin typeface="Cambria Math"/>
                      </a:rPr>
                      <m:t>𝒈</m:t>
                    </m:r>
                    <m:d>
                      <m:dPr>
                        <m:ctrlPr>
                          <a:rPr lang="en-US" sz="2400" b="1" i="1" smtClean="0">
                            <a:latin typeface="Cambria Math" panose="02040503050406030204" pitchFamily="18" charset="0"/>
                          </a:rPr>
                        </m:ctrlPr>
                      </m:dPr>
                      <m:e>
                        <m:r>
                          <a:rPr lang="en-US" sz="2400" b="1" i="1" smtClean="0">
                            <a:latin typeface="Cambria Math"/>
                          </a:rPr>
                          <m:t>𝒌</m:t>
                        </m:r>
                      </m:e>
                    </m:d>
                    <m:r>
                      <a:rPr lang="en-US" sz="2400" b="1" i="1" smtClean="0">
                        <a:latin typeface="Cambria Math"/>
                      </a:rPr>
                      <m:t>=−</m:t>
                    </m:r>
                    <m:d>
                      <m:dPr>
                        <m:begChr m:val="["/>
                        <m:endChr m:val="]"/>
                        <m:ctrlPr>
                          <a:rPr lang="en-US" sz="2400" b="1" i="1" smtClean="0">
                            <a:latin typeface="Cambria Math" panose="02040503050406030204" pitchFamily="18" charset="0"/>
                          </a:rPr>
                        </m:ctrlPr>
                      </m:dPr>
                      <m:e>
                        <m:r>
                          <a:rPr lang="en-US" sz="2400" b="1" i="1" smtClean="0">
                            <a:latin typeface="Cambria Math"/>
                          </a:rPr>
                          <m:t>𝒂</m:t>
                        </m:r>
                        <m:r>
                          <a:rPr lang="en-US" sz="2400" b="1" i="1" smtClean="0">
                            <a:latin typeface="Cambria Math"/>
                          </a:rPr>
                          <m:t>+</m:t>
                        </m:r>
                        <m:r>
                          <a:rPr lang="en-US" sz="2400" b="1" i="1" smtClean="0">
                            <a:latin typeface="Cambria Math"/>
                          </a:rPr>
                          <m:t>𝒃</m:t>
                        </m:r>
                        <m:r>
                          <a:rPr lang="en-US" sz="2400" b="1" i="1" smtClean="0">
                            <a:latin typeface="Cambria Math"/>
                          </a:rPr>
                          <m:t>(</m:t>
                        </m:r>
                        <m:r>
                          <a:rPr lang="en-US" sz="2400" b="1" i="1" smtClean="0">
                            <a:latin typeface="Cambria Math"/>
                          </a:rPr>
                          <m:t>𝒌</m:t>
                        </m:r>
                        <m:r>
                          <a:rPr lang="en-US" sz="2400" b="1" i="1" smtClean="0">
                            <a:latin typeface="Cambria Math"/>
                          </a:rPr>
                          <m:t>−</m:t>
                        </m:r>
                        <m:r>
                          <a:rPr lang="en-US" sz="2400" b="1" i="1" smtClean="0">
                            <a:latin typeface="Cambria Math"/>
                          </a:rPr>
                          <m:t>𝟏</m:t>
                        </m:r>
                        <m:r>
                          <a:rPr lang="en-US" sz="2400" b="1" i="1" smtClean="0">
                            <a:latin typeface="Cambria Math"/>
                          </a:rPr>
                          <m:t>)</m:t>
                        </m:r>
                      </m:e>
                    </m:d>
                  </m:oMath>
                </a14:m>
                <a:r>
                  <a:rPr lang="en-US" sz="2400" dirty="0" smtClean="0">
                    <a:latin typeface="Times New Roman" panose="02020603050405020304" pitchFamily="18" charset="0"/>
                    <a:cs typeface="Times New Roman" panose="02020603050405020304" pitchFamily="18" charset="0"/>
                  </a:rPr>
                  <a:t>.  In the former case, a gap of length 1 has score </a:t>
                </a:r>
                <a14:m>
                  <m:oMath xmlns:m="http://schemas.openxmlformats.org/officeDocument/2006/math">
                    <m:r>
                      <a:rPr lang="en-US" sz="2400" b="0" i="1" smtClean="0">
                        <a:latin typeface="Cambria Math"/>
                      </a:rPr>
                      <m:t>−(</m:t>
                    </m:r>
                    <m:r>
                      <a:rPr lang="en-US" sz="2400" b="0" i="1" smtClean="0">
                        <a:latin typeface="Cambria Math"/>
                      </a:rPr>
                      <m:t>𝑎</m:t>
                    </m:r>
                    <m:r>
                      <a:rPr lang="en-US" sz="2400" b="0" i="1" smtClean="0">
                        <a:latin typeface="Cambria Math"/>
                      </a:rPr>
                      <m:t>+</m:t>
                    </m:r>
                    <m:r>
                      <a:rPr lang="en-US" sz="2400" b="0" i="1" smtClean="0">
                        <a:latin typeface="Cambria Math"/>
                      </a:rPr>
                      <m:t>𝑏</m:t>
                    </m:r>
                    <m:r>
                      <a:rPr lang="en-US" sz="2400" b="0" i="1" smtClean="0">
                        <a:latin typeface="Cambria Math"/>
                      </a:rPr>
                      <m:t>)</m:t>
                    </m:r>
                  </m:oMath>
                </a14:m>
                <a:r>
                  <a:rPr lang="en-US" sz="2400" dirty="0" smtClean="0">
                    <a:latin typeface="Times New Roman" panose="02020603050405020304" pitchFamily="18" charset="0"/>
                    <a:cs typeface="Times New Roman" panose="02020603050405020304" pitchFamily="18" charset="0"/>
                  </a:rPr>
                  <a:t>, and in the latter case it has score </a:t>
                </a:r>
                <a14:m>
                  <m:oMath xmlns:m="http://schemas.openxmlformats.org/officeDocument/2006/math">
                    <m:r>
                      <a:rPr lang="en-US" sz="2400" b="0" i="1" smtClean="0">
                        <a:latin typeface="Cambria Math"/>
                      </a:rPr>
                      <m:t>−</m:t>
                    </m:r>
                    <m:r>
                      <a:rPr lang="en-US" sz="2400" b="0" i="1" smtClean="0">
                        <a:latin typeface="Cambria Math"/>
                      </a:rPr>
                      <m:t>𝑎</m:t>
                    </m:r>
                  </m:oMath>
                </a14:m>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990600" y="2286000"/>
                <a:ext cx="6858000" cy="2308324"/>
              </a:xfrm>
              <a:prstGeom prst="rect">
                <a:avLst/>
              </a:prstGeom>
              <a:blipFill rotWithShape="0">
                <a:blip r:embed="rId3"/>
                <a:stretch>
                  <a:fillRect l="-1422" t="-2375" b="-50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979448" y="4861932"/>
                <a:ext cx="7326352" cy="1569660"/>
              </a:xfrm>
              <a:prstGeom prst="rect">
                <a:avLst/>
              </a:prstGeom>
              <a:noFill/>
            </p:spPr>
            <p:txBody>
              <a:bodyPr wrap="square" rtlCol="0">
                <a:spAutoFit/>
              </a:bodyPr>
              <a:lstStyle/>
              <a:p>
                <a:r>
                  <a:rPr lang="en-US" sz="2400" dirty="0" smtClean="0"/>
                  <a:t>   </a:t>
                </a:r>
                <a:r>
                  <a:rPr lang="en-US" sz="2400" dirty="0" smtClean="0">
                    <a:latin typeface="Times New Roman" panose="02020603050405020304" pitchFamily="18" charset="0"/>
                    <a:cs typeface="Times New Roman" panose="02020603050405020304" pitchFamily="18" charset="0"/>
                  </a:rPr>
                  <a:t>Be sure to read a paper carefully to understand which convention is being used, and be explicit when describing affine gap scores.  We will use the convention that </a:t>
                </a:r>
                <a14:m>
                  <m:oMath xmlns:m="http://schemas.openxmlformats.org/officeDocument/2006/math">
                    <m:r>
                      <a:rPr lang="en-US" sz="2400" b="0" i="1" smtClean="0">
                        <a:latin typeface="Cambria Math"/>
                      </a:rPr>
                      <m:t>𝑔</m:t>
                    </m:r>
                    <m:d>
                      <m:dPr>
                        <m:ctrlPr>
                          <a:rPr lang="en-US" sz="2400" b="0" i="1" smtClean="0">
                            <a:latin typeface="Cambria Math" panose="02040503050406030204" pitchFamily="18" charset="0"/>
                          </a:rPr>
                        </m:ctrlPr>
                      </m:dPr>
                      <m:e>
                        <m:r>
                          <a:rPr lang="en-US" sz="2400" b="0" i="1" smtClean="0">
                            <a:latin typeface="Cambria Math"/>
                          </a:rPr>
                          <m:t>𝑘</m:t>
                        </m:r>
                      </m:e>
                    </m:d>
                    <m:r>
                      <a:rPr lang="en-US" sz="2400" b="0" i="1" smtClean="0">
                        <a:latin typeface="Cambria Math"/>
                      </a:rPr>
                      <m:t>=−(</m:t>
                    </m:r>
                    <m:r>
                      <a:rPr lang="en-US" sz="2400" b="0" i="1" smtClean="0">
                        <a:latin typeface="Cambria Math"/>
                      </a:rPr>
                      <m:t>𝑎</m:t>
                    </m:r>
                    <m:r>
                      <a:rPr lang="en-US" sz="2400" b="0" i="1" smtClean="0">
                        <a:latin typeface="Cambria Math"/>
                      </a:rPr>
                      <m:t>+</m:t>
                    </m:r>
                    <m:r>
                      <a:rPr lang="en-US" sz="2400" b="0" i="1" smtClean="0">
                        <a:latin typeface="Cambria Math"/>
                      </a:rPr>
                      <m:t>𝑏𝑘</m:t>
                    </m:r>
                    <m:r>
                      <a:rPr lang="en-US" sz="2400" b="0" i="1" smtClean="0">
                        <a:latin typeface="Cambria Math"/>
                      </a:rPr>
                      <m:t>)</m:t>
                    </m:r>
                  </m:oMath>
                </a14:m>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979448" y="4861932"/>
                <a:ext cx="7326352" cy="1569660"/>
              </a:xfrm>
              <a:prstGeom prst="rect">
                <a:avLst/>
              </a:prstGeom>
              <a:blipFill rotWithShape="0">
                <a:blip r:embed="rId4"/>
                <a:stretch>
                  <a:fillRect l="-1331" t="-3502" r="-915" b="-8171"/>
                </a:stretch>
              </a:blipFill>
            </p:spPr>
            <p:txBody>
              <a:bodyPr/>
              <a:lstStyle/>
              <a:p>
                <a:r>
                  <a:rPr lang="en-US">
                    <a:noFill/>
                  </a:rPr>
                  <a:t> </a:t>
                </a:r>
              </a:p>
            </p:txBody>
          </p:sp>
        </mc:Fallback>
      </mc:AlternateContent>
    </p:spTree>
    <p:extLst>
      <p:ext uri="{BB962C8B-B14F-4D97-AF65-F5344CB8AC3E}">
        <p14:creationId xmlns:p14="http://schemas.microsoft.com/office/powerpoint/2010/main" val="605590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59"/>
            <a:ext cx="8229600" cy="455341"/>
          </a:xfrm>
        </p:spPr>
        <p:txBody>
          <a:bodyPr>
            <a:noAutofit/>
          </a:bodyPr>
          <a:lstStyle/>
          <a:p>
            <a:r>
              <a:rPr lang="en-US" sz="3200" dirty="0" smtClean="0">
                <a:solidFill>
                  <a:srgbClr val="002060"/>
                </a:solidFill>
                <a:latin typeface="Times New Roman" panose="02020603050405020304" pitchFamily="18" charset="0"/>
                <a:cs typeface="Times New Roman" panose="02020603050405020304" pitchFamily="18" charset="0"/>
              </a:rPr>
              <a:t>Concave Gap Scores</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819264" y="618893"/>
            <a:ext cx="7481887" cy="646331"/>
          </a:xfrm>
          <a:prstGeom prst="rect">
            <a:avLst/>
          </a:prstGeom>
          <a:noFill/>
        </p:spPr>
        <p:txBody>
          <a:bodyPr wrap="square" rtlCol="0">
            <a:spAutoFit/>
          </a:bodyPr>
          <a:lstStyle/>
          <a:p>
            <a:r>
              <a:rPr lang="en-US" dirty="0">
                <a:solidFill>
                  <a:srgbClr val="002060"/>
                </a:solidFill>
                <a:latin typeface="Times New Roman" panose="02020603050405020304" pitchFamily="18" charset="0"/>
                <a:cs typeface="Times New Roman" panose="02020603050405020304" pitchFamily="18" charset="0"/>
              </a:rPr>
              <a:t>G</a:t>
            </a:r>
            <a:r>
              <a:rPr lang="en-US" dirty="0" smtClean="0">
                <a:solidFill>
                  <a:srgbClr val="002060"/>
                </a:solidFill>
                <a:latin typeface="Times New Roman" panose="02020603050405020304" pitchFamily="18" charset="0"/>
                <a:cs typeface="Times New Roman" panose="02020603050405020304" pitchFamily="18" charset="0"/>
              </a:rPr>
              <a:t>ap scores that are not as simple as affine, but still not completely general, have been proposed.  For example, logarithmic gap scores of the form</a:t>
            </a:r>
            <a:endParaRPr lang="en-US"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TextBox 5"/>
              <p:cNvSpPr txBox="1"/>
              <p:nvPr/>
            </p:nvSpPr>
            <p:spPr>
              <a:xfrm>
                <a:off x="3045558" y="1265224"/>
                <a:ext cx="262289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002060"/>
                          </a:solidFill>
                          <a:latin typeface="Cambria Math"/>
                        </a:rPr>
                        <m:t>𝒈</m:t>
                      </m:r>
                      <m:d>
                        <m:dPr>
                          <m:ctrlPr>
                            <a:rPr lang="en-US" b="1" i="1" smtClean="0">
                              <a:solidFill>
                                <a:srgbClr val="002060"/>
                              </a:solidFill>
                              <a:latin typeface="Cambria Math" panose="02040503050406030204" pitchFamily="18" charset="0"/>
                            </a:rPr>
                          </m:ctrlPr>
                        </m:dPr>
                        <m:e>
                          <m:r>
                            <a:rPr lang="en-US" b="1" i="1" smtClean="0">
                              <a:solidFill>
                                <a:srgbClr val="002060"/>
                              </a:solidFill>
                              <a:latin typeface="Cambria Math"/>
                            </a:rPr>
                            <m:t>𝒌</m:t>
                          </m:r>
                        </m:e>
                      </m:d>
                      <m:r>
                        <a:rPr lang="en-US" b="1" i="1" smtClean="0">
                          <a:solidFill>
                            <a:srgbClr val="002060"/>
                          </a:solidFill>
                          <a:latin typeface="Cambria Math"/>
                        </a:rPr>
                        <m:t>=−[</m:t>
                      </m:r>
                      <m:r>
                        <a:rPr lang="en-US" b="1" i="1" smtClean="0">
                          <a:solidFill>
                            <a:srgbClr val="002060"/>
                          </a:solidFill>
                          <a:latin typeface="Cambria Math"/>
                        </a:rPr>
                        <m:t>𝒂</m:t>
                      </m:r>
                      <m:r>
                        <a:rPr lang="en-US" b="1" i="1" smtClean="0">
                          <a:solidFill>
                            <a:srgbClr val="002060"/>
                          </a:solidFill>
                          <a:latin typeface="Cambria Math"/>
                        </a:rPr>
                        <m:t>+</m:t>
                      </m:r>
                      <m:r>
                        <a:rPr lang="en-US" b="1" i="1" smtClean="0">
                          <a:solidFill>
                            <a:srgbClr val="002060"/>
                          </a:solidFill>
                          <a:latin typeface="Cambria Math"/>
                        </a:rPr>
                        <m:t>𝒃</m:t>
                      </m:r>
                      <m:func>
                        <m:funcPr>
                          <m:ctrlPr>
                            <a:rPr lang="en-US" b="1" i="1" smtClean="0">
                              <a:solidFill>
                                <a:srgbClr val="002060"/>
                              </a:solidFill>
                              <a:latin typeface="Cambria Math" panose="02040503050406030204" pitchFamily="18" charset="0"/>
                            </a:rPr>
                          </m:ctrlPr>
                        </m:funcPr>
                        <m:fName>
                          <m:r>
                            <a:rPr lang="en-US" b="1" i="0" smtClean="0">
                              <a:solidFill>
                                <a:srgbClr val="002060"/>
                              </a:solidFill>
                              <a:latin typeface="Cambria Math"/>
                            </a:rPr>
                            <m:t>𝐥𝐨𝐠</m:t>
                          </m:r>
                        </m:fName>
                        <m:e>
                          <m:d>
                            <m:dPr>
                              <m:ctrlPr>
                                <a:rPr lang="en-US" b="1" i="1" smtClean="0">
                                  <a:solidFill>
                                    <a:srgbClr val="002060"/>
                                  </a:solidFill>
                                  <a:latin typeface="Cambria Math" panose="02040503050406030204" pitchFamily="18" charset="0"/>
                                </a:rPr>
                              </m:ctrlPr>
                            </m:dPr>
                            <m:e>
                              <m:r>
                                <a:rPr lang="en-US" b="1" i="1" smtClean="0">
                                  <a:solidFill>
                                    <a:srgbClr val="002060"/>
                                  </a:solidFill>
                                  <a:latin typeface="Cambria Math"/>
                                </a:rPr>
                                <m:t>𝒌</m:t>
                              </m:r>
                            </m:e>
                          </m:d>
                        </m:e>
                      </m:func>
                      <m:r>
                        <a:rPr lang="en-US" b="1" i="1" smtClean="0">
                          <a:solidFill>
                            <a:srgbClr val="002060"/>
                          </a:solidFill>
                          <a:latin typeface="Cambria Math"/>
                        </a:rPr>
                        <m:t>]</m:t>
                      </m:r>
                    </m:oMath>
                  </m:oMathPara>
                </a14:m>
                <a:endParaRPr lang="en-US" b="1" dirty="0">
                  <a:solidFill>
                    <a:srgbClr val="00206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045558" y="1265224"/>
                <a:ext cx="2622898" cy="369332"/>
              </a:xfrm>
              <a:prstGeom prst="rect">
                <a:avLst/>
              </a:prstGeom>
              <a:blipFill rotWithShape="1">
                <a:blip r:embed="rId2"/>
                <a:stretch>
                  <a:fillRect b="-1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819264" y="1646147"/>
                <a:ext cx="7077307" cy="646331"/>
              </a:xfrm>
              <a:prstGeom prst="rect">
                <a:avLst/>
              </a:prstGeom>
              <a:noFill/>
            </p:spPr>
            <p:txBody>
              <a:bodyPr wrap="square" rtlCol="0">
                <a:spAutoFit/>
              </a:bodyPr>
              <a:lstStyle/>
              <a:p>
                <a:r>
                  <a:rPr lang="en-US" dirty="0" smtClean="0">
                    <a:solidFill>
                      <a:srgbClr val="002060"/>
                    </a:solidFill>
                    <a:latin typeface="Times New Roman" panose="02020603050405020304" pitchFamily="18" charset="0"/>
                    <a:cs typeface="Times New Roman" panose="02020603050405020304" pitchFamily="18" charset="0"/>
                  </a:rPr>
                  <a:t>have sometimes been advocated.   Gap scores of this form, and of many others, are called </a:t>
                </a:r>
                <a:r>
                  <a:rPr lang="en-US" i="1" dirty="0" smtClean="0">
                    <a:solidFill>
                      <a:srgbClr val="002060"/>
                    </a:solidFill>
                    <a:latin typeface="Times New Roman" panose="02020603050405020304" pitchFamily="18" charset="0"/>
                    <a:cs typeface="Times New Roman" panose="02020603050405020304" pitchFamily="18" charset="0"/>
                  </a:rPr>
                  <a:t>concave, </a:t>
                </a:r>
                <a:r>
                  <a:rPr lang="en-US" dirty="0" smtClean="0">
                    <a:solidFill>
                      <a:srgbClr val="002060"/>
                    </a:solidFill>
                    <a:latin typeface="Times New Roman" panose="02020603050405020304" pitchFamily="18" charset="0"/>
                    <a:cs typeface="Times New Roman" panose="02020603050405020304" pitchFamily="18" charset="0"/>
                  </a:rPr>
                  <a:t>because </a:t>
                </a:r>
                <a14:m>
                  <m:oMath xmlns:m="http://schemas.openxmlformats.org/officeDocument/2006/math">
                    <m:r>
                      <a:rPr lang="en-US" i="1" smtClean="0">
                        <a:solidFill>
                          <a:srgbClr val="002060"/>
                        </a:solidFill>
                        <a:latin typeface="Cambria Math"/>
                      </a:rPr>
                      <m:t>|</m:t>
                    </m:r>
                    <m:r>
                      <a:rPr lang="en-US" b="0" i="1" smtClean="0">
                        <a:solidFill>
                          <a:srgbClr val="002060"/>
                        </a:solidFill>
                        <a:latin typeface="Cambria Math"/>
                      </a:rPr>
                      <m:t>𝑔</m:t>
                    </m:r>
                    <m:r>
                      <a:rPr lang="en-US" b="0" i="1" smtClean="0">
                        <a:solidFill>
                          <a:srgbClr val="002060"/>
                        </a:solidFill>
                        <a:latin typeface="Cambria Math"/>
                      </a:rPr>
                      <m:t>|</m:t>
                    </m:r>
                  </m:oMath>
                </a14:m>
                <a:r>
                  <a:rPr lang="en-US" dirty="0" smtClean="0">
                    <a:solidFill>
                      <a:srgbClr val="002060"/>
                    </a:solidFill>
                    <a:latin typeface="Times New Roman" panose="02020603050405020304" pitchFamily="18" charset="0"/>
                    <a:cs typeface="Times New Roman" panose="02020603050405020304" pitchFamily="18" charset="0"/>
                  </a:rPr>
                  <a:t> is a </a:t>
                </a:r>
                <a:r>
                  <a:rPr lang="en-US" i="1" dirty="0" smtClean="0">
                    <a:solidFill>
                      <a:srgbClr val="002060"/>
                    </a:solidFill>
                    <a:latin typeface="Times New Roman" panose="02020603050405020304" pitchFamily="18" charset="0"/>
                    <a:cs typeface="Times New Roman" panose="02020603050405020304" pitchFamily="18" charset="0"/>
                  </a:rPr>
                  <a:t>concave function</a:t>
                </a:r>
                <a:r>
                  <a:rPr lang="en-US" dirty="0" smtClean="0">
                    <a:solidFill>
                      <a:srgbClr val="002060"/>
                    </a:solidFill>
                    <a:latin typeface="Times New Roman" panose="02020603050405020304" pitchFamily="18" charset="0"/>
                    <a:cs typeface="Times New Roman" panose="02020603050405020304" pitchFamily="18" charset="0"/>
                  </a:rPr>
                  <a:t>.</a:t>
                </a:r>
                <a:endParaRPr lang="en-US" dirty="0">
                  <a:solidFill>
                    <a:srgbClr val="002060"/>
                  </a:solidFill>
                  <a:latin typeface="Times New Roman" panose="02020603050405020304" pitchFamily="18" charset="0"/>
                  <a:cs typeface="Times New Roman" panose="02020603050405020304" pitchFamily="18"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819264" y="1646147"/>
                <a:ext cx="7077307" cy="646331"/>
              </a:xfrm>
              <a:prstGeom prst="rect">
                <a:avLst/>
              </a:prstGeom>
              <a:blipFill rotWithShape="0">
                <a:blip r:embed="rId3"/>
                <a:stretch>
                  <a:fillRect l="-689" t="-4717" b="-14151"/>
                </a:stretch>
              </a:blipFill>
            </p:spPr>
            <p:txBody>
              <a:bodyPr/>
              <a:lstStyle/>
              <a:p>
                <a:r>
                  <a:rPr lang="en-US">
                    <a:noFill/>
                  </a:rPr>
                  <a:t> </a:t>
                </a:r>
              </a:p>
            </p:txBody>
          </p:sp>
        </mc:Fallback>
      </mc:AlternateContent>
      <p:grpSp>
        <p:nvGrpSpPr>
          <p:cNvPr id="10" name="Group 9"/>
          <p:cNvGrpSpPr/>
          <p:nvPr/>
        </p:nvGrpSpPr>
        <p:grpSpPr>
          <a:xfrm>
            <a:off x="206586" y="2292478"/>
            <a:ext cx="8500075" cy="2775466"/>
            <a:chOff x="367700" y="3809483"/>
            <a:chExt cx="8500075" cy="2809875"/>
          </a:xfrm>
        </p:grpSpPr>
        <mc:AlternateContent xmlns:mc="http://schemas.openxmlformats.org/markup-compatibility/2006" xmlns:a14="http://schemas.microsoft.com/office/drawing/2010/main">
          <mc:Choice Requires="a14">
            <p:sp>
              <p:nvSpPr>
                <p:cNvPr id="4" name="TextBox 3"/>
                <p:cNvSpPr txBox="1"/>
                <p:nvPr/>
              </p:nvSpPr>
              <p:spPr>
                <a:xfrm>
                  <a:off x="367700" y="5029754"/>
                  <a:ext cx="4267200" cy="37391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C00000"/>
                            </a:solidFill>
                            <a:latin typeface="Cambria Math"/>
                          </a:rPr>
                          <m:t>𝒇</m:t>
                        </m:r>
                        <m:d>
                          <m:dPr>
                            <m:begChr m:val="["/>
                            <m:endChr m:val="]"/>
                            <m:ctrlPr>
                              <a:rPr lang="en-US" b="1" i="1" smtClean="0">
                                <a:solidFill>
                                  <a:srgbClr val="C00000"/>
                                </a:solidFill>
                                <a:latin typeface="Cambria Math" panose="02040503050406030204" pitchFamily="18" charset="0"/>
                              </a:rPr>
                            </m:ctrlPr>
                          </m:dPr>
                          <m:e>
                            <m:r>
                              <a:rPr lang="en-US" b="1" i="1" smtClean="0">
                                <a:solidFill>
                                  <a:srgbClr val="C00000"/>
                                </a:solidFill>
                                <a:latin typeface="Cambria Math"/>
                              </a:rPr>
                              <m:t>𝒕𝒙</m:t>
                            </m:r>
                            <m:r>
                              <a:rPr lang="en-US" b="1" i="1" smtClean="0">
                                <a:solidFill>
                                  <a:srgbClr val="C00000"/>
                                </a:solidFill>
                                <a:latin typeface="Cambria Math"/>
                              </a:rPr>
                              <m:t>+</m:t>
                            </m:r>
                            <m:d>
                              <m:dPr>
                                <m:ctrlPr>
                                  <a:rPr lang="en-US" b="1" i="1" smtClean="0">
                                    <a:solidFill>
                                      <a:srgbClr val="C00000"/>
                                    </a:solidFill>
                                    <a:latin typeface="Cambria Math" panose="02040503050406030204" pitchFamily="18" charset="0"/>
                                  </a:rPr>
                                </m:ctrlPr>
                              </m:dPr>
                              <m:e>
                                <m:r>
                                  <a:rPr lang="en-US" b="1" i="1" smtClean="0">
                                    <a:solidFill>
                                      <a:srgbClr val="C00000"/>
                                    </a:solidFill>
                                    <a:latin typeface="Cambria Math"/>
                                  </a:rPr>
                                  <m:t>𝟏</m:t>
                                </m:r>
                                <m:r>
                                  <a:rPr lang="en-US" b="1" i="1" smtClean="0">
                                    <a:solidFill>
                                      <a:srgbClr val="C00000"/>
                                    </a:solidFill>
                                    <a:latin typeface="Cambria Math"/>
                                  </a:rPr>
                                  <m:t>−</m:t>
                                </m:r>
                                <m:r>
                                  <a:rPr lang="en-US" b="1" i="1" smtClean="0">
                                    <a:solidFill>
                                      <a:srgbClr val="C00000"/>
                                    </a:solidFill>
                                    <a:latin typeface="Cambria Math"/>
                                  </a:rPr>
                                  <m:t>𝒕</m:t>
                                </m:r>
                              </m:e>
                            </m:d>
                            <m:r>
                              <a:rPr lang="en-US" b="1" i="1" smtClean="0">
                                <a:solidFill>
                                  <a:srgbClr val="C00000"/>
                                </a:solidFill>
                                <a:latin typeface="Cambria Math"/>
                              </a:rPr>
                              <m:t>𝒚</m:t>
                            </m:r>
                          </m:e>
                        </m:d>
                        <m:r>
                          <a:rPr lang="en-US" b="1" i="1" smtClean="0">
                            <a:solidFill>
                              <a:srgbClr val="C00000"/>
                            </a:solidFill>
                            <a:latin typeface="Cambria Math"/>
                          </a:rPr>
                          <m:t>≥</m:t>
                        </m:r>
                        <m:r>
                          <a:rPr lang="en-US" b="1" i="1" smtClean="0">
                            <a:solidFill>
                              <a:srgbClr val="C00000"/>
                            </a:solidFill>
                            <a:latin typeface="Cambria Math"/>
                          </a:rPr>
                          <m:t>𝒕𝒇</m:t>
                        </m:r>
                        <m:d>
                          <m:dPr>
                            <m:ctrlPr>
                              <a:rPr lang="en-US" b="1" i="1" smtClean="0">
                                <a:solidFill>
                                  <a:srgbClr val="C00000"/>
                                </a:solidFill>
                                <a:latin typeface="Cambria Math" panose="02040503050406030204" pitchFamily="18" charset="0"/>
                              </a:rPr>
                            </m:ctrlPr>
                          </m:dPr>
                          <m:e>
                            <m:r>
                              <a:rPr lang="en-US" b="1" i="1" smtClean="0">
                                <a:solidFill>
                                  <a:srgbClr val="C00000"/>
                                </a:solidFill>
                                <a:latin typeface="Cambria Math"/>
                              </a:rPr>
                              <m:t>𝒙</m:t>
                            </m:r>
                          </m:e>
                        </m:d>
                        <m:r>
                          <a:rPr lang="en-US" b="1" i="1" smtClean="0">
                            <a:solidFill>
                              <a:srgbClr val="C00000"/>
                            </a:solidFill>
                            <a:latin typeface="Cambria Math"/>
                          </a:rPr>
                          <m:t>+</m:t>
                        </m:r>
                        <m:d>
                          <m:dPr>
                            <m:ctrlPr>
                              <a:rPr lang="en-US" b="1" i="1" smtClean="0">
                                <a:solidFill>
                                  <a:srgbClr val="C00000"/>
                                </a:solidFill>
                                <a:latin typeface="Cambria Math" panose="02040503050406030204" pitchFamily="18" charset="0"/>
                              </a:rPr>
                            </m:ctrlPr>
                          </m:dPr>
                          <m:e>
                            <m:r>
                              <a:rPr lang="en-US" b="1" i="1" smtClean="0">
                                <a:solidFill>
                                  <a:srgbClr val="C00000"/>
                                </a:solidFill>
                                <a:latin typeface="Cambria Math"/>
                              </a:rPr>
                              <m:t>𝟏</m:t>
                            </m:r>
                            <m:r>
                              <a:rPr lang="en-US" b="1" i="1" smtClean="0">
                                <a:solidFill>
                                  <a:srgbClr val="C00000"/>
                                </a:solidFill>
                                <a:latin typeface="Cambria Math"/>
                              </a:rPr>
                              <m:t>−</m:t>
                            </m:r>
                            <m:r>
                              <a:rPr lang="en-US" b="1" i="1" smtClean="0">
                                <a:solidFill>
                                  <a:srgbClr val="C00000"/>
                                </a:solidFill>
                                <a:latin typeface="Cambria Math"/>
                              </a:rPr>
                              <m:t>𝒕</m:t>
                            </m:r>
                          </m:e>
                        </m:d>
                        <m:r>
                          <a:rPr lang="en-US" b="1" i="1" smtClean="0">
                            <a:solidFill>
                              <a:srgbClr val="C00000"/>
                            </a:solidFill>
                            <a:latin typeface="Cambria Math"/>
                          </a:rPr>
                          <m:t>𝒇</m:t>
                        </m:r>
                        <m:r>
                          <a:rPr lang="en-US" b="1" i="1" smtClean="0">
                            <a:solidFill>
                              <a:srgbClr val="C00000"/>
                            </a:solidFill>
                            <a:latin typeface="Cambria Math"/>
                          </a:rPr>
                          <m:t>(</m:t>
                        </m:r>
                        <m:r>
                          <a:rPr lang="en-US" b="1" i="1" smtClean="0">
                            <a:solidFill>
                              <a:srgbClr val="C00000"/>
                            </a:solidFill>
                            <a:latin typeface="Cambria Math"/>
                          </a:rPr>
                          <m:t>𝒚</m:t>
                        </m:r>
                        <m:r>
                          <a:rPr lang="en-US" b="1" i="1" smtClean="0">
                            <a:solidFill>
                              <a:srgbClr val="C00000"/>
                            </a:solidFill>
                            <a:latin typeface="Cambria Math"/>
                          </a:rPr>
                          <m:t>)</m:t>
                        </m:r>
                      </m:oMath>
                    </m:oMathPara>
                  </a14:m>
                  <a:endParaRPr lang="en-US" b="1" dirty="0">
                    <a:solidFill>
                      <a:srgbClr val="C00000"/>
                    </a:solidFill>
                    <a:latin typeface="Times New Roman" panose="02020603050405020304" pitchFamily="18" charset="0"/>
                    <a:cs typeface="Times New Roman" panose="020206030504050203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67700" y="5029754"/>
                  <a:ext cx="4267200" cy="373911"/>
                </a:xfrm>
                <a:prstGeom prst="rect">
                  <a:avLst/>
                </a:prstGeom>
                <a:blipFill rotWithShape="0">
                  <a:blip r:embed="rId4"/>
                  <a:stretch>
                    <a:fillRect b="-1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21888" y="4572000"/>
                  <a:ext cx="4158825" cy="373911"/>
                </a:xfrm>
                <a:prstGeom prst="rect">
                  <a:avLst/>
                </a:prstGeom>
                <a:noFill/>
              </p:spPr>
              <p:txBody>
                <a:bodyPr wrap="square" rtlCol="0">
                  <a:spAutoFit/>
                </a:bodyPr>
                <a:lstStyle/>
                <a:p>
                  <a:r>
                    <a:rPr lang="en-US" b="1" dirty="0" smtClean="0">
                      <a:solidFill>
                        <a:srgbClr val="C00000"/>
                      </a:solidFill>
                      <a:latin typeface="Times New Roman" panose="02020603050405020304" pitchFamily="18" charset="0"/>
                      <a:cs typeface="Times New Roman" panose="02020603050405020304" pitchFamily="18" charset="0"/>
                    </a:rPr>
                    <a:t>A concave function </a:t>
                  </a:r>
                  <a14:m>
                    <m:oMath xmlns:m="http://schemas.openxmlformats.org/officeDocument/2006/math">
                      <m:r>
                        <a:rPr lang="en-US" b="1" i="1" smtClean="0">
                          <a:solidFill>
                            <a:srgbClr val="C00000"/>
                          </a:solidFill>
                          <a:latin typeface="Cambria Math"/>
                        </a:rPr>
                        <m:t>𝒇</m:t>
                      </m:r>
                      <m:r>
                        <a:rPr lang="en-US" b="1" i="1" smtClean="0">
                          <a:solidFill>
                            <a:srgbClr val="C00000"/>
                          </a:solidFill>
                          <a:latin typeface="Cambria Math"/>
                        </a:rPr>
                        <m:t>(</m:t>
                      </m:r>
                      <m:r>
                        <a:rPr lang="en-US" b="1" i="1" smtClean="0">
                          <a:solidFill>
                            <a:srgbClr val="C00000"/>
                          </a:solidFill>
                          <a:latin typeface="Cambria Math"/>
                        </a:rPr>
                        <m:t>𝒙</m:t>
                      </m:r>
                      <m:r>
                        <a:rPr lang="en-US" b="1" i="1" smtClean="0">
                          <a:solidFill>
                            <a:srgbClr val="C00000"/>
                          </a:solidFill>
                          <a:latin typeface="Cambria Math"/>
                        </a:rPr>
                        <m:t>)</m:t>
                      </m:r>
                    </m:oMath>
                  </a14:m>
                  <a:r>
                    <a:rPr lang="en-US" b="1" dirty="0" smtClean="0">
                      <a:solidFill>
                        <a:srgbClr val="C00000"/>
                      </a:solidFill>
                      <a:latin typeface="Times New Roman" panose="02020603050405020304" pitchFamily="18" charset="0"/>
                      <a:cs typeface="Times New Roman" panose="02020603050405020304" pitchFamily="18" charset="0"/>
                    </a:rPr>
                    <a:t> is one for which</a:t>
                  </a:r>
                  <a:endParaRPr lang="en-US" b="1" dirty="0">
                    <a:solidFill>
                      <a:srgbClr val="C00000"/>
                    </a:solidFill>
                    <a:latin typeface="Times New Roman" panose="02020603050405020304" pitchFamily="18" charset="0"/>
                    <a:cs typeface="Times New Roman" panose="02020603050405020304" pitchFamily="18" charset="0"/>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421888" y="4572000"/>
                  <a:ext cx="4158825" cy="373911"/>
                </a:xfrm>
                <a:prstGeom prst="rect">
                  <a:avLst/>
                </a:prstGeom>
                <a:blipFill rotWithShape="0">
                  <a:blip r:embed="rId5"/>
                  <a:stretch>
                    <a:fillRect l="-1320" t="-10000" r="-1026" b="-26667"/>
                  </a:stretch>
                </a:blipFill>
              </p:spPr>
              <p:txBody>
                <a:bodyPr/>
                <a:lstStyle/>
                <a:p>
                  <a:r>
                    <a:rPr lang="en-US">
                      <a:noFill/>
                    </a:rPr>
                    <a:t> </a:t>
                  </a:r>
                </a:p>
              </p:txBody>
            </p:sp>
          </mc:Fallback>
        </mc:AlternateContent>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3809483"/>
              <a:ext cx="4067175"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11" name="TextBox 10"/>
                <p:cNvSpPr txBox="1"/>
                <p:nvPr/>
              </p:nvSpPr>
              <p:spPr>
                <a:xfrm>
                  <a:off x="421888" y="5488282"/>
                  <a:ext cx="4378711" cy="373911"/>
                </a:xfrm>
                <a:prstGeom prst="rect">
                  <a:avLst/>
                </a:prstGeom>
                <a:noFill/>
              </p:spPr>
              <p:txBody>
                <a:bodyPr wrap="square" rtlCol="0">
                  <a:spAutoFit/>
                </a:bodyPr>
                <a:lstStyle/>
                <a:p>
                  <a:r>
                    <a:rPr lang="en-US" b="1" dirty="0" smtClean="0">
                      <a:solidFill>
                        <a:srgbClr val="C00000"/>
                      </a:solidFill>
                      <a:latin typeface="Times New Roman" panose="02020603050405020304" pitchFamily="18" charset="0"/>
                      <a:cs typeface="Times New Roman" panose="02020603050405020304" pitchFamily="18" charset="0"/>
                    </a:rPr>
                    <a:t>for all </a:t>
                  </a:r>
                  <a14:m>
                    <m:oMath xmlns:m="http://schemas.openxmlformats.org/officeDocument/2006/math">
                      <m:r>
                        <a:rPr lang="en-US" b="1" i="1" smtClean="0">
                          <a:solidFill>
                            <a:srgbClr val="C00000"/>
                          </a:solidFill>
                          <a:latin typeface="Cambria Math"/>
                        </a:rPr>
                        <m:t>𝒙</m:t>
                      </m:r>
                    </m:oMath>
                  </a14:m>
                  <a:r>
                    <a:rPr lang="en-US" b="1" dirty="0" smtClean="0">
                      <a:solidFill>
                        <a:srgbClr val="C00000"/>
                      </a:solidFill>
                      <a:latin typeface="Times New Roman" panose="02020603050405020304" pitchFamily="18" charset="0"/>
                      <a:cs typeface="Times New Roman" panose="02020603050405020304" pitchFamily="18" charset="0"/>
                    </a:rPr>
                    <a:t>, </a:t>
                  </a:r>
                  <a14:m>
                    <m:oMath xmlns:m="http://schemas.openxmlformats.org/officeDocument/2006/math">
                      <m:r>
                        <a:rPr lang="en-US" b="1" i="1" smtClean="0">
                          <a:solidFill>
                            <a:srgbClr val="C00000"/>
                          </a:solidFill>
                          <a:latin typeface="Cambria Math"/>
                        </a:rPr>
                        <m:t>𝒚</m:t>
                      </m:r>
                    </m:oMath>
                  </a14:m>
                  <a:r>
                    <a:rPr lang="en-US" b="1" dirty="0" smtClean="0">
                      <a:solidFill>
                        <a:srgbClr val="C00000"/>
                      </a:solidFill>
                      <a:latin typeface="Times New Roman" panose="02020603050405020304" pitchFamily="18" charset="0"/>
                      <a:cs typeface="Times New Roman" panose="02020603050405020304" pitchFamily="18" charset="0"/>
                    </a:rPr>
                    <a:t> in </a:t>
                  </a:r>
                  <a14:m>
                    <m:oMath xmlns:m="http://schemas.openxmlformats.org/officeDocument/2006/math">
                      <m:r>
                        <a:rPr lang="en-US" b="1" i="1" smtClean="0">
                          <a:solidFill>
                            <a:srgbClr val="C00000"/>
                          </a:solidFill>
                          <a:latin typeface="Cambria Math"/>
                        </a:rPr>
                        <m:t>𝒇</m:t>
                      </m:r>
                    </m:oMath>
                  </a14:m>
                  <a:r>
                    <a:rPr lang="en-US" b="1" dirty="0" smtClean="0">
                      <a:solidFill>
                        <a:srgbClr val="C00000"/>
                      </a:solidFill>
                      <a:latin typeface="Times New Roman" panose="02020603050405020304" pitchFamily="18" charset="0"/>
                      <a:cs typeface="Times New Roman" panose="02020603050405020304" pitchFamily="18" charset="0"/>
                    </a:rPr>
                    <a:t>’s domain, and all </a:t>
                  </a:r>
                  <a14:m>
                    <m:oMath xmlns:m="http://schemas.openxmlformats.org/officeDocument/2006/math">
                      <m:r>
                        <a:rPr lang="en-US" b="1" i="1" smtClean="0">
                          <a:solidFill>
                            <a:srgbClr val="C00000"/>
                          </a:solidFill>
                          <a:latin typeface="Cambria Math"/>
                        </a:rPr>
                        <m:t>𝒕</m:t>
                      </m:r>
                      <m:r>
                        <a:rPr lang="en-US" b="1" i="1" smtClean="0">
                          <a:solidFill>
                            <a:srgbClr val="C00000"/>
                          </a:solidFill>
                          <a:latin typeface="Cambria Math"/>
                        </a:rPr>
                        <m:t>∊</m:t>
                      </m:r>
                      <m:d>
                        <m:dPr>
                          <m:begChr m:val="["/>
                          <m:endChr m:val="]"/>
                          <m:ctrlPr>
                            <a:rPr lang="en-US" b="1" i="1" smtClean="0">
                              <a:solidFill>
                                <a:srgbClr val="C00000"/>
                              </a:solidFill>
                              <a:latin typeface="Cambria Math" panose="02040503050406030204" pitchFamily="18" charset="0"/>
                            </a:rPr>
                          </m:ctrlPr>
                        </m:dPr>
                        <m:e>
                          <m:r>
                            <a:rPr lang="en-US" b="1" i="1" smtClean="0">
                              <a:solidFill>
                                <a:srgbClr val="C00000"/>
                              </a:solidFill>
                              <a:latin typeface="Cambria Math"/>
                            </a:rPr>
                            <m:t>𝟎</m:t>
                          </m:r>
                          <m:r>
                            <a:rPr lang="en-US" b="1" i="1" smtClean="0">
                              <a:solidFill>
                                <a:srgbClr val="C00000"/>
                              </a:solidFill>
                              <a:latin typeface="Cambria Math"/>
                            </a:rPr>
                            <m:t>,</m:t>
                          </m:r>
                          <m:r>
                            <a:rPr lang="en-US" b="1" i="1" smtClean="0">
                              <a:solidFill>
                                <a:srgbClr val="C00000"/>
                              </a:solidFill>
                              <a:latin typeface="Cambria Math"/>
                            </a:rPr>
                            <m:t>𝟏</m:t>
                          </m:r>
                        </m:e>
                      </m:d>
                    </m:oMath>
                  </a14:m>
                  <a:r>
                    <a:rPr lang="en-US" b="1" dirty="0" smtClean="0">
                      <a:solidFill>
                        <a:srgbClr val="C00000"/>
                      </a:solidFill>
                      <a:latin typeface="Times New Roman" panose="02020603050405020304" pitchFamily="18" charset="0"/>
                      <a:cs typeface="Times New Roman" panose="02020603050405020304" pitchFamily="18" charset="0"/>
                    </a:rPr>
                    <a:t>.</a:t>
                  </a:r>
                  <a:endParaRPr lang="en-US" b="1" dirty="0">
                    <a:solidFill>
                      <a:srgbClr val="C00000"/>
                    </a:solidFill>
                    <a:latin typeface="Times New Roman" panose="02020603050405020304" pitchFamily="18" charset="0"/>
                    <a:cs typeface="Times New Roman" panose="02020603050405020304" pitchFamily="18"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21888" y="5488282"/>
                  <a:ext cx="4378711" cy="373911"/>
                </a:xfrm>
                <a:prstGeom prst="rect">
                  <a:avLst/>
                </a:prstGeom>
                <a:blipFill rotWithShape="0">
                  <a:blip r:embed="rId7"/>
                  <a:stretch>
                    <a:fillRect l="-1253" t="-8197" r="-696" b="-24590"/>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2" name="TextBox 11"/>
              <p:cNvSpPr txBox="1"/>
              <p:nvPr/>
            </p:nvSpPr>
            <p:spPr>
              <a:xfrm>
                <a:off x="481134" y="5172668"/>
                <a:ext cx="8158146" cy="923330"/>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Algorithms with time complexity </a:t>
                </a:r>
                <a14:m>
                  <m:oMath xmlns:m="http://schemas.openxmlformats.org/officeDocument/2006/math">
                    <m:r>
                      <a:rPr lang="en-US" b="0" i="1" smtClean="0">
                        <a:latin typeface="Cambria Math"/>
                      </a:rPr>
                      <m:t>𝑂</m:t>
                    </m:r>
                    <m:r>
                      <a:rPr lang="en-US" b="0" i="1" smtClean="0">
                        <a:latin typeface="Cambria Math"/>
                      </a:rPr>
                      <m:t>(</m:t>
                    </m:r>
                    <m:r>
                      <a:rPr lang="en-US" b="0" i="1" smtClean="0">
                        <a:latin typeface="Cambria Math"/>
                      </a:rPr>
                      <m:t>𝑚𝑛</m:t>
                    </m:r>
                    <m:r>
                      <a:rPr lang="en-US" b="0" i="1" smtClean="0">
                        <a:latin typeface="Cambria Math"/>
                      </a:rPr>
                      <m:t>)</m:t>
                    </m:r>
                  </m:oMath>
                </a14:m>
                <a:r>
                  <a:rPr lang="en-US" dirty="0" smtClean="0">
                    <a:latin typeface="Times New Roman" panose="02020603050405020304" pitchFamily="18" charset="0"/>
                    <a:cs typeface="Times New Roman" panose="02020603050405020304" pitchFamily="18" charset="0"/>
                  </a:rPr>
                  <a:t> have been described for concave gap scores, although the algorithms themselves are somewhat complicated.  In practice, almost all alignment programs in common use employ affine gap costs.</a:t>
                </a:r>
                <a:endParaRPr lang="en-US" dirty="0">
                  <a:latin typeface="Times New Roman" panose="02020603050405020304" pitchFamily="18" charset="0"/>
                  <a:cs typeface="Times New Roman" panose="02020603050405020304" pitchFamily="18" charset="0"/>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481134" y="5172668"/>
                <a:ext cx="8158146" cy="923330"/>
              </a:xfrm>
              <a:prstGeom prst="rect">
                <a:avLst/>
              </a:prstGeom>
              <a:blipFill rotWithShape="0">
                <a:blip r:embed="rId8"/>
                <a:stretch>
                  <a:fillRect l="-673" t="-3974" r="-448" b="-9934"/>
                </a:stretch>
              </a:blipFill>
            </p:spPr>
            <p:txBody>
              <a:bodyPr/>
              <a:lstStyle/>
              <a:p>
                <a:r>
                  <a:rPr lang="en-US">
                    <a:noFill/>
                  </a:rPr>
                  <a:t> </a:t>
                </a:r>
              </a:p>
            </p:txBody>
          </p:sp>
        </mc:Fallback>
      </mc:AlternateContent>
      <p:sp>
        <p:nvSpPr>
          <p:cNvPr id="13" name="TextBox 12"/>
          <p:cNvSpPr txBox="1"/>
          <p:nvPr/>
        </p:nvSpPr>
        <p:spPr>
          <a:xfrm>
            <a:off x="1710662" y="6160416"/>
            <a:ext cx="5292690" cy="584775"/>
          </a:xfrm>
          <a:prstGeom prst="rect">
            <a:avLst/>
          </a:prstGeom>
          <a:noFill/>
        </p:spPr>
        <p:txBody>
          <a:bodyPr wrap="square" rtlCol="0">
            <a:spAutoFit/>
          </a:bodyPr>
          <a:lstStyle/>
          <a:p>
            <a:r>
              <a:rPr lang="en-US" sz="1600" dirty="0" smtClean="0">
                <a:solidFill>
                  <a:srgbClr val="002060"/>
                </a:solidFill>
                <a:latin typeface="Times New Roman" panose="02020603050405020304" pitchFamily="18" charset="0"/>
                <a:cs typeface="Times New Roman" panose="02020603050405020304" pitchFamily="18" charset="0"/>
              </a:rPr>
              <a:t>Miller, W. &amp; Myers, E.W. (1988) “Sequence comparison with concave weighting functions.” </a:t>
            </a:r>
            <a:r>
              <a:rPr lang="en-US" sz="1600" i="1" dirty="0" smtClean="0">
                <a:solidFill>
                  <a:srgbClr val="002060"/>
                </a:solidFill>
                <a:latin typeface="Times New Roman" panose="02020603050405020304" pitchFamily="18" charset="0"/>
                <a:cs typeface="Times New Roman" panose="02020603050405020304" pitchFamily="18" charset="0"/>
              </a:rPr>
              <a:t>Bull. Math. Biol</a:t>
            </a:r>
            <a:r>
              <a:rPr lang="en-US" sz="1600" dirty="0" smtClean="0">
                <a:solidFill>
                  <a:srgbClr val="002060"/>
                </a:solidFill>
                <a:latin typeface="Times New Roman" panose="02020603050405020304" pitchFamily="18" charset="0"/>
                <a:cs typeface="Times New Roman" panose="02020603050405020304" pitchFamily="18" charset="0"/>
              </a:rPr>
              <a:t>. </a:t>
            </a:r>
            <a:r>
              <a:rPr lang="en-US" sz="1600" b="1" dirty="0" smtClean="0">
                <a:solidFill>
                  <a:srgbClr val="002060"/>
                </a:solidFill>
                <a:latin typeface="Times New Roman" panose="02020603050405020304" pitchFamily="18" charset="0"/>
                <a:cs typeface="Times New Roman" panose="02020603050405020304" pitchFamily="18" charset="0"/>
              </a:rPr>
              <a:t>50</a:t>
            </a:r>
            <a:r>
              <a:rPr lang="en-US" sz="1600" dirty="0" smtClean="0">
                <a:solidFill>
                  <a:srgbClr val="002060"/>
                </a:solidFill>
                <a:latin typeface="Times New Roman" panose="02020603050405020304" pitchFamily="18" charset="0"/>
                <a:cs typeface="Times New Roman" panose="02020603050405020304" pitchFamily="18" charset="0"/>
              </a:rPr>
              <a:t>:97-120.</a:t>
            </a:r>
            <a:endParaRPr lang="en-US" sz="1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2559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a:bodyPr>
          <a:lstStyle/>
          <a:p>
            <a:r>
              <a:rPr lang="en-US" sz="3200" dirty="0" smtClean="0">
                <a:solidFill>
                  <a:srgbClr val="002060"/>
                </a:solidFill>
                <a:latin typeface="Times New Roman" panose="02020603050405020304" pitchFamily="18" charset="0"/>
                <a:cs typeface="Times New Roman" panose="02020603050405020304" pitchFamily="18" charset="0"/>
              </a:rPr>
              <a:t>Other Generalizations</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609600" y="1676399"/>
            <a:ext cx="8077200" cy="707886"/>
          </a:xfrm>
          <a:prstGeom prst="rect">
            <a:avLst/>
          </a:prstGeom>
          <a:noFill/>
        </p:spPr>
        <p:txBody>
          <a:bodyPr wrap="square" rtlCol="0">
            <a:spAutoFit/>
          </a:bodyPr>
          <a:lstStyle/>
          <a:p>
            <a:r>
              <a:rPr lang="en-US" sz="2000" dirty="0" smtClean="0"/>
              <a:t>   </a:t>
            </a:r>
            <a:r>
              <a:rPr lang="en-US" sz="2000" dirty="0" smtClean="0">
                <a:latin typeface="Times New Roman" panose="02020603050405020304" pitchFamily="18" charset="0"/>
                <a:cs typeface="Times New Roman" panose="02020603050405020304" pitchFamily="18" charset="0"/>
              </a:rPr>
              <a:t>Most of the algorithms we have considered allow the score for inserting or deleting a letter to depend on the letter, with no change in time complexity.</a:t>
            </a:r>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04800" y="990599"/>
            <a:ext cx="3763659" cy="461665"/>
          </a:xfrm>
          <a:prstGeom prst="rect">
            <a:avLst/>
          </a:prstGeom>
          <a:noFill/>
        </p:spPr>
        <p:txBody>
          <a:bodyPr wrap="none" rtlCol="0">
            <a:spAutoFit/>
          </a:bodyPr>
          <a:lstStyle/>
          <a:p>
            <a:r>
              <a:rPr lang="en-US" sz="2400" dirty="0" smtClean="0">
                <a:solidFill>
                  <a:srgbClr val="C00000"/>
                </a:solidFill>
                <a:latin typeface="Times New Roman" panose="02020603050405020304" pitchFamily="18" charset="0"/>
                <a:cs typeface="Times New Roman" panose="02020603050405020304" pitchFamily="18" charset="0"/>
              </a:rPr>
              <a:t>Letter-dependent gap scores</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304800" y="2743200"/>
            <a:ext cx="3828420" cy="461665"/>
          </a:xfrm>
          <a:prstGeom prst="rect">
            <a:avLst/>
          </a:prstGeom>
          <a:noFill/>
        </p:spPr>
        <p:txBody>
          <a:bodyPr wrap="none" rtlCol="0">
            <a:spAutoFit/>
          </a:bodyPr>
          <a:lstStyle/>
          <a:p>
            <a:r>
              <a:rPr lang="en-US" sz="2400" dirty="0" smtClean="0">
                <a:solidFill>
                  <a:srgbClr val="C00000"/>
                </a:solidFill>
                <a:latin typeface="Times New Roman" panose="02020603050405020304" pitchFamily="18" charset="0"/>
                <a:cs typeface="Times New Roman" panose="02020603050405020304" pitchFamily="18" charset="0"/>
              </a:rPr>
              <a:t>Generalized affine gap scores</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609600" y="3352800"/>
            <a:ext cx="8077200" cy="1631216"/>
          </a:xfrm>
          <a:prstGeom prst="rect">
            <a:avLst/>
          </a:prstGeom>
          <a:noFill/>
        </p:spPr>
        <p:txBody>
          <a:bodyPr wrap="square" rtlCol="0">
            <a:spAutoFit/>
          </a:bodyPr>
          <a:lstStyle/>
          <a:p>
            <a:r>
              <a:rPr lang="en-US" sz="2000" dirty="0" smtClean="0"/>
              <a:t>   </a:t>
            </a:r>
            <a:r>
              <a:rPr lang="en-US" sz="2000" dirty="0" smtClean="0">
                <a:latin typeface="Times New Roman" panose="02020603050405020304" pitchFamily="18" charset="0"/>
                <a:cs typeface="Times New Roman" panose="02020603050405020304" pitchFamily="18" charset="0"/>
              </a:rPr>
              <a:t>Once a gap has been opened, one may allow diagonal “gap steps” through the path graph, as well as horizontal or vertical ones.  Such diagonal steps may be interpreted as leaving letters inside the alignment unaligned.  This can be useful for distantly related proteins, where certain regions may have diverged beyond reliable alignment.  There is no increase in time complexity.</a:t>
            </a:r>
            <a:endParaRPr lang="en-US" sz="20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079691" y="5248725"/>
            <a:ext cx="5105399" cy="646331"/>
          </a:xfrm>
          <a:prstGeom prst="rect">
            <a:avLst/>
          </a:prstGeom>
          <a:noFill/>
        </p:spPr>
        <p:txBody>
          <a:bodyPr wrap="square" rtlCol="0">
            <a:spAutoFit/>
          </a:bodyPr>
          <a:lstStyle/>
          <a:p>
            <a:r>
              <a:rPr lang="en-US" dirty="0" smtClean="0">
                <a:solidFill>
                  <a:srgbClr val="002060"/>
                </a:solidFill>
                <a:latin typeface="Times New Roman" panose="02020603050405020304" pitchFamily="18" charset="0"/>
                <a:cs typeface="Times New Roman" panose="02020603050405020304" pitchFamily="18" charset="0"/>
              </a:rPr>
              <a:t>Altschul, S.F. (1998) “Generalized affine gap costs for protein sequence alignment.” </a:t>
            </a:r>
            <a:r>
              <a:rPr lang="en-US" i="1" dirty="0" smtClean="0">
                <a:solidFill>
                  <a:srgbClr val="002060"/>
                </a:solidFill>
                <a:latin typeface="Times New Roman" panose="02020603050405020304" pitchFamily="18" charset="0"/>
                <a:cs typeface="Times New Roman" panose="02020603050405020304" pitchFamily="18" charset="0"/>
              </a:rPr>
              <a:t>Proteins</a:t>
            </a:r>
            <a:r>
              <a:rPr lang="en-US" dirty="0" smtClean="0">
                <a:solidFill>
                  <a:srgbClr val="002060"/>
                </a:solidFill>
                <a:latin typeface="Times New Roman" panose="02020603050405020304" pitchFamily="18" charset="0"/>
                <a:cs typeface="Times New Roman" panose="02020603050405020304" pitchFamily="18" charset="0"/>
              </a:rPr>
              <a:t> </a:t>
            </a:r>
            <a:r>
              <a:rPr lang="en-US" b="1" dirty="0" smtClean="0">
                <a:solidFill>
                  <a:srgbClr val="002060"/>
                </a:solidFill>
                <a:latin typeface="Times New Roman" panose="02020603050405020304" pitchFamily="18" charset="0"/>
                <a:cs typeface="Times New Roman" panose="02020603050405020304" pitchFamily="18" charset="0"/>
              </a:rPr>
              <a:t>32</a:t>
            </a:r>
            <a:r>
              <a:rPr lang="en-US" dirty="0" smtClean="0">
                <a:solidFill>
                  <a:srgbClr val="002060"/>
                </a:solidFill>
                <a:latin typeface="Times New Roman" panose="02020603050405020304" pitchFamily="18" charset="0"/>
                <a:cs typeface="Times New Roman" panose="02020603050405020304" pitchFamily="18" charset="0"/>
              </a:rPr>
              <a:t>:88-96.</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0889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77769"/>
          </a:xfrm>
        </p:spPr>
        <p:txBody>
          <a:bodyPr>
            <a:noAutofit/>
          </a:bodyPr>
          <a:lstStyle/>
          <a:p>
            <a:r>
              <a:rPr lang="en-US" sz="3200" dirty="0" smtClean="0">
                <a:latin typeface="Times New Roman" panose="02020603050405020304" pitchFamily="18" charset="0"/>
                <a:cs typeface="Times New Roman" panose="02020603050405020304" pitchFamily="18" charset="0"/>
              </a:rPr>
              <a:t>The Effect of Changing Gap Scores</a:t>
            </a:r>
            <a:endParaRPr lang="en-US" sz="3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293469" y="3530768"/>
            <a:ext cx="7854248" cy="1384995"/>
          </a:xfrm>
          <a:prstGeom prst="rect">
            <a:avLst/>
          </a:prstGeom>
          <a:noFill/>
        </p:spPr>
        <p:txBody>
          <a:bodyPr wrap="square" rtlCol="0">
            <a:spAutoFit/>
          </a:bodyPr>
          <a:lstStyle/>
          <a:p>
            <a:r>
              <a:rPr lang="en-US" sz="1200" b="1" dirty="0" smtClean="0">
                <a:latin typeface="Courier New" pitchFamily="49" charset="0"/>
                <a:cs typeface="Courier New" pitchFamily="49" charset="0"/>
              </a:rPr>
              <a:t>  51 RTLKYFLGIAGGKWVVSYFWVTQSIKERKMLNEHDFEVRGDVVNGRNHQGPKRARESQDRK-IFRGLEICCYG  122 </a:t>
            </a:r>
          </a:p>
          <a:p>
            <a:r>
              <a:rPr lang="en-US" sz="1200" b="1" dirty="0" smtClean="0">
                <a:latin typeface="Courier New" pitchFamily="49" charset="0"/>
                <a:cs typeface="Courier New" pitchFamily="49" charset="0"/>
              </a:rPr>
              <a:t>     RT KYFL +A G   VS+ WV  S    ++ N  ++     ++        +R  + Q R+  F+ L++    </a:t>
            </a:r>
          </a:p>
          <a:p>
            <a:r>
              <a:rPr lang="en-US" sz="1200" b="1" dirty="0" smtClean="0">
                <a:latin typeface="Courier New" pitchFamily="49" charset="0"/>
                <a:cs typeface="Courier New" pitchFamily="49" charset="0"/>
              </a:rPr>
              <a:t> 866 RTRKYFLCLASGIPCVSHVWVHDSCHANQLQNYRNY-----LLPAGYSLEEQRILDWQPRENPFQNLKVLLVS  933 </a:t>
            </a:r>
          </a:p>
          <a:p>
            <a:endParaRPr lang="en-US" sz="1200" b="1"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 123 PFTNMPTDQLEWMVQLCGASVVKELSSFT----LGTGVHPIVVVQPDAWTEDNGFHAIGQMCEAPVVTREWVL  191 </a:t>
            </a:r>
          </a:p>
          <a:p>
            <a:r>
              <a:rPr lang="en-US" sz="1200" b="1" dirty="0" smtClean="0">
                <a:latin typeface="Courier New" pitchFamily="49" charset="0"/>
                <a:cs typeface="Courier New" pitchFamily="49" charset="0"/>
              </a:rPr>
              <a:t>            +    ++   GA+ VK+  S      +  GV  +VV  P             +  + PVV++EWV+</a:t>
            </a:r>
          </a:p>
          <a:p>
            <a:r>
              <a:rPr lang="en-US" sz="1200" b="1" dirty="0" smtClean="0">
                <a:latin typeface="Courier New" pitchFamily="49" charset="0"/>
                <a:cs typeface="Courier New" pitchFamily="49" charset="0"/>
              </a:rPr>
              <a:t> 934 DQQQNFLELWSEILMTGGAASVKQHHSSAHNKDIALGVFDVVVTDPSC---PASVLKCAEALQLPVVSQEWVI 1003</a:t>
            </a:r>
            <a:endParaRPr lang="en-US" sz="1200" b="1" dirty="0">
              <a:latin typeface="Courier New" pitchFamily="49" charset="0"/>
              <a:cs typeface="Courier New" pitchFamily="49" charset="0"/>
            </a:endParaRPr>
          </a:p>
        </p:txBody>
      </p:sp>
      <p:sp>
        <p:nvSpPr>
          <p:cNvPr id="5" name="TextBox 4"/>
          <p:cNvSpPr txBox="1"/>
          <p:nvPr/>
        </p:nvSpPr>
        <p:spPr>
          <a:xfrm>
            <a:off x="1287893" y="5359568"/>
            <a:ext cx="7848600" cy="1384995"/>
          </a:xfrm>
          <a:prstGeom prst="rect">
            <a:avLst/>
          </a:prstGeom>
          <a:noFill/>
        </p:spPr>
        <p:txBody>
          <a:bodyPr wrap="square" rtlCol="0">
            <a:spAutoFit/>
          </a:bodyPr>
          <a:lstStyle/>
          <a:p>
            <a:r>
              <a:rPr lang="en-US" sz="1200" b="1" dirty="0" smtClean="0">
                <a:latin typeface="Courier New" pitchFamily="49" charset="0"/>
                <a:cs typeface="Courier New" pitchFamily="49" charset="0"/>
              </a:rPr>
              <a:t>  51 RTLKYFLGIAGGKWVVSYFWVTQSIKERKMLNEHDFevrgdvvngrnhqgpKRARESQDRKi-FRGLEIccyg  122 </a:t>
            </a:r>
          </a:p>
          <a:p>
            <a:r>
              <a:rPr lang="en-US" sz="1200" b="1" dirty="0" smtClean="0">
                <a:latin typeface="Courier New" pitchFamily="49" charset="0"/>
                <a:cs typeface="Courier New" pitchFamily="49" charset="0"/>
              </a:rPr>
              <a:t>     RT KYFL +A G   VS+ WV  S    ++ N  ++               +R  + Q R+  F+ L++    </a:t>
            </a:r>
          </a:p>
          <a:p>
            <a:r>
              <a:rPr lang="en-US" sz="1200" b="1" dirty="0" smtClean="0">
                <a:latin typeface="Courier New" pitchFamily="49" charset="0"/>
                <a:cs typeface="Courier New" pitchFamily="49" charset="0"/>
              </a:rPr>
              <a:t> 866 </a:t>
            </a:r>
            <a:r>
              <a:rPr lang="en-US" sz="1200" b="1" dirty="0" err="1" smtClean="0">
                <a:latin typeface="Courier New" pitchFamily="49" charset="0"/>
                <a:cs typeface="Courier New" pitchFamily="49" charset="0"/>
              </a:rPr>
              <a:t>RTRKYFLCLASGIPCVSHVWVHDSCHANQLQNYRNYllpagyslee</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QRILDWQPREnpFQNLKVllvs</a:t>
            </a:r>
            <a:r>
              <a:rPr lang="en-US" sz="1200" b="1" dirty="0" smtClean="0">
                <a:latin typeface="Courier New" pitchFamily="49" charset="0"/>
                <a:cs typeface="Courier New" pitchFamily="49" charset="0"/>
              </a:rPr>
              <a:t>  933 </a:t>
            </a:r>
          </a:p>
          <a:p>
            <a:endParaRPr lang="en-US" sz="1200" b="1"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 123 </a:t>
            </a:r>
            <a:r>
              <a:rPr lang="en-US" sz="1200" b="1" dirty="0" err="1" smtClean="0">
                <a:latin typeface="Courier New" pitchFamily="49" charset="0"/>
                <a:cs typeface="Courier New" pitchFamily="49" charset="0"/>
              </a:rPr>
              <a:t>pftnmptdqlewmvqlcGASVVKELSSft</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LGTGVHPIVVVQPDawtedngfhaiGQMCEAPVVTREWVL</a:t>
            </a:r>
            <a:r>
              <a:rPr lang="en-US" sz="1200" b="1" dirty="0" smtClean="0">
                <a:latin typeface="Courier New" pitchFamily="49" charset="0"/>
                <a:cs typeface="Courier New" pitchFamily="49" charset="0"/>
              </a:rPr>
              <a:t>  191 </a:t>
            </a:r>
          </a:p>
          <a:p>
            <a:r>
              <a:rPr lang="en-US" sz="1200" b="1" dirty="0" smtClean="0">
                <a:latin typeface="Courier New" pitchFamily="49" charset="0"/>
                <a:cs typeface="Courier New" pitchFamily="49" charset="0"/>
              </a:rPr>
              <a:t>                      GA+ VK+  S      ++ GV  +VV  P            ++  + PVV++EWV+</a:t>
            </a:r>
          </a:p>
          <a:p>
            <a:r>
              <a:rPr lang="en-US" sz="1200" b="1" dirty="0" smtClean="0">
                <a:latin typeface="Courier New" pitchFamily="49" charset="0"/>
                <a:cs typeface="Courier New" pitchFamily="49" charset="0"/>
              </a:rPr>
              <a:t> 934 </a:t>
            </a:r>
            <a:r>
              <a:rPr lang="en-US" sz="1200" b="1" dirty="0" err="1" smtClean="0">
                <a:latin typeface="Courier New" pitchFamily="49" charset="0"/>
                <a:cs typeface="Courier New" pitchFamily="49" charset="0"/>
              </a:rPr>
              <a:t>dqqqnflelwseilmtgGAASVKQHHSsahnkdIALGVFDVVVTDPScpasvlkc</a:t>
            </a:r>
            <a:r>
              <a:rPr lang="en-US" sz="1200" b="1" dirty="0" smtClean="0">
                <a:latin typeface="Courier New" pitchFamily="49" charset="0"/>
                <a:cs typeface="Courier New" pitchFamily="49" charset="0"/>
              </a:rPr>
              <a:t>---AEALQLPVVSQEWVI 1003</a:t>
            </a:r>
            <a:endParaRPr lang="en-US" sz="1200" b="1" dirty="0">
              <a:latin typeface="Courier New" pitchFamily="49" charset="0"/>
              <a:cs typeface="Courier New" pitchFamily="49" charset="0"/>
            </a:endParaRPr>
          </a:p>
        </p:txBody>
      </p:sp>
      <p:sp>
        <p:nvSpPr>
          <p:cNvPr id="6" name="TextBox 5"/>
          <p:cNvSpPr txBox="1"/>
          <p:nvPr/>
        </p:nvSpPr>
        <p:spPr>
          <a:xfrm>
            <a:off x="1088623" y="1731937"/>
            <a:ext cx="8055375" cy="1384995"/>
          </a:xfrm>
          <a:prstGeom prst="rect">
            <a:avLst/>
          </a:prstGeom>
          <a:noFill/>
        </p:spPr>
        <p:txBody>
          <a:bodyPr wrap="square" rtlCol="0">
            <a:spAutoFit/>
          </a:bodyPr>
          <a:lstStyle/>
          <a:p>
            <a:r>
              <a:rPr lang="en-US" sz="1200" b="1" dirty="0" smtClean="0">
                <a:latin typeface="Courier New" pitchFamily="49" charset="0"/>
                <a:cs typeface="Courier New" pitchFamily="49" charset="0"/>
              </a:rPr>
              <a:t>  49 CERTLKYFLGIAGGKWVVSYFWVTQSIKERKMLNEHDFEVRGDVVNGRNHQGPKRARESQDRK-IFRGLEICCYG  122 </a:t>
            </a:r>
          </a:p>
          <a:p>
            <a:r>
              <a:rPr lang="en-US" sz="1200" b="1" dirty="0" smtClean="0">
                <a:latin typeface="Courier New" pitchFamily="49" charset="0"/>
                <a:cs typeface="Courier New" pitchFamily="49" charset="0"/>
              </a:rPr>
              <a:t>     C RT KYFL +A G   VS+ WV  S    ++ N  ++ +   +  G + +  +R  + Q R+  F+ L++    </a:t>
            </a:r>
          </a:p>
          <a:p>
            <a:r>
              <a:rPr lang="en-US" sz="1200" b="1" dirty="0" smtClean="0">
                <a:latin typeface="Courier New" pitchFamily="49" charset="0"/>
                <a:cs typeface="Courier New" pitchFamily="49" charset="0"/>
              </a:rPr>
              <a:t> 865 C-RTRKYFLCLASGIPCVSHVWVHDSCHANQLQNYRNY-L---LPAGYSLE-EQRILDWQPRENPFQNLKVLLVS  933 </a:t>
            </a:r>
          </a:p>
          <a:p>
            <a:endParaRPr lang="en-US" sz="1200" b="1"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 123 PFTNMPTDQLEWM-VQLC-GASVVKE-LSS-FT--LGTGVHPIVVVQPDAWTEDNGFHAIGQMCEAPVVTREWVL  191 </a:t>
            </a:r>
          </a:p>
          <a:p>
            <a:r>
              <a:rPr lang="en-US" sz="1200" b="1" dirty="0" smtClean="0">
                <a:latin typeface="Courier New" pitchFamily="49" charset="0"/>
                <a:cs typeface="Courier New" pitchFamily="49" charset="0"/>
              </a:rPr>
              <a:t>             +L W  + +  GA+ VK+  SS     +  GV  +VV  P      +      +  + PVV++EWV+</a:t>
            </a:r>
          </a:p>
          <a:p>
            <a:r>
              <a:rPr lang="en-US" sz="1200" b="1" dirty="0" smtClean="0">
                <a:latin typeface="Courier New" pitchFamily="49" charset="0"/>
                <a:cs typeface="Courier New" pitchFamily="49" charset="0"/>
              </a:rPr>
              <a:t> 934 D-QQQNFLEL-WSEILMTGGAASVKQhHSSAHNKDIALGVFDVVVTDPSC-PA-SVLKC-AEALQLPVVSQEWVI 1003</a:t>
            </a:r>
            <a:endParaRPr lang="en-US" sz="1200" b="1" dirty="0">
              <a:latin typeface="Courier New" pitchFamily="49" charset="0"/>
              <a:cs typeface="Courier New" pitchFamily="49" charset="0"/>
            </a:endParaRPr>
          </a:p>
        </p:txBody>
      </p:sp>
      <p:sp>
        <p:nvSpPr>
          <p:cNvPr id="8" name="TextBox 7"/>
          <p:cNvSpPr txBox="1"/>
          <p:nvPr/>
        </p:nvSpPr>
        <p:spPr>
          <a:xfrm>
            <a:off x="1911348" y="768016"/>
            <a:ext cx="6618490" cy="646331"/>
          </a:xfrm>
          <a:prstGeom prst="rect">
            <a:avLst/>
          </a:prstGeom>
          <a:noFill/>
        </p:spPr>
        <p:txBody>
          <a:bodyPr wrap="square" rtlCol="0">
            <a:spAutoFit/>
          </a:bodyPr>
          <a:lstStyle/>
          <a:p>
            <a:pPr algn="ctr"/>
            <a:r>
              <a:rPr lang="en-US" dirty="0" smtClean="0">
                <a:solidFill>
                  <a:srgbClr val="002060"/>
                </a:solidFill>
                <a:latin typeface="Times New Roman" panose="02020603050405020304" pitchFamily="18" charset="0"/>
                <a:cs typeface="Times New Roman" panose="02020603050405020304" pitchFamily="18" charset="0"/>
              </a:rPr>
              <a:t>Three optimal local protein alignments produced using BLOSUM-62 substitution scores in conjunction with various gap scores.</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355424" y="2239768"/>
            <a:ext cx="684803" cy="369332"/>
          </a:xfrm>
          <a:prstGeom prst="rect">
            <a:avLst/>
          </a:prstGeom>
          <a:noFill/>
        </p:spPr>
        <p:txBody>
          <a:bodyPr wrap="none" rtlCol="0">
            <a:spAutoFit/>
          </a:bodyPr>
          <a:lstStyle/>
          <a:p>
            <a:r>
              <a:rPr lang="en-US" b="1" dirty="0" smtClean="0">
                <a:solidFill>
                  <a:srgbClr val="C00000"/>
                </a:solidFill>
                <a:latin typeface="Times New Roman" panose="02020603050405020304" pitchFamily="18" charset="0"/>
                <a:cs typeface="Times New Roman" panose="02020603050405020304" pitchFamily="18" charset="0"/>
              </a:rPr>
              <a:t>(0, 6)</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296915" y="4038599"/>
            <a:ext cx="792205" cy="369332"/>
          </a:xfrm>
          <a:prstGeom prst="rect">
            <a:avLst/>
          </a:prstGeom>
          <a:noFill/>
        </p:spPr>
        <p:txBody>
          <a:bodyPr wrap="none" rtlCol="0">
            <a:spAutoFit/>
          </a:bodyPr>
          <a:lstStyle/>
          <a:p>
            <a:r>
              <a:rPr lang="en-US" b="1" dirty="0" smtClean="0">
                <a:solidFill>
                  <a:srgbClr val="C00000"/>
                </a:solidFill>
                <a:latin typeface="Times New Roman" panose="02020603050405020304" pitchFamily="18" charset="0"/>
                <a:cs typeface="Times New Roman" panose="02020603050405020304" pitchFamily="18" charset="0"/>
              </a:rPr>
              <a:t>(11, 1)</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152400" y="5867399"/>
            <a:ext cx="1204176" cy="369332"/>
          </a:xfrm>
          <a:prstGeom prst="rect">
            <a:avLst/>
          </a:prstGeom>
          <a:noFill/>
        </p:spPr>
        <p:txBody>
          <a:bodyPr wrap="none" rtlCol="0">
            <a:spAutoFit/>
          </a:bodyPr>
          <a:lstStyle/>
          <a:p>
            <a:r>
              <a:rPr lang="en-US" b="1" dirty="0" smtClean="0">
                <a:solidFill>
                  <a:srgbClr val="C00000"/>
                </a:solidFill>
                <a:latin typeface="Times New Roman" panose="02020603050405020304" pitchFamily="18" charset="0"/>
                <a:cs typeface="Times New Roman" panose="02020603050405020304" pitchFamily="18" charset="0"/>
              </a:rPr>
              <a:t>(12, 1, 0.3)</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302923" y="1085603"/>
            <a:ext cx="780186" cy="646331"/>
          </a:xfrm>
          <a:prstGeom prst="rect">
            <a:avLst/>
          </a:prstGeom>
          <a:noFill/>
        </p:spPr>
        <p:txBody>
          <a:bodyPr wrap="square" rtlCol="0">
            <a:spAutoFit/>
          </a:bodyPr>
          <a:lstStyle/>
          <a:p>
            <a:pPr algn="ctr"/>
            <a:r>
              <a:rPr lang="en-US" b="1" dirty="0" smtClean="0">
                <a:solidFill>
                  <a:srgbClr val="C00000"/>
                </a:solidFill>
                <a:latin typeface="Times New Roman" panose="02020603050405020304" pitchFamily="18" charset="0"/>
                <a:cs typeface="Times New Roman" panose="02020603050405020304" pitchFamily="18" charset="0"/>
              </a:rPr>
              <a:t>Gap scores</a:t>
            </a:r>
            <a:endParaRPr lang="en-US"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235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1007</Words>
  <Application>Microsoft Office PowerPoint</Application>
  <PresentationFormat>On-screen Show (4:3)</PresentationFormat>
  <Paragraphs>86</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Cambria Math</vt:lpstr>
      <vt:lpstr>Courier New</vt:lpstr>
      <vt:lpstr>Times New Roman</vt:lpstr>
      <vt:lpstr>Office Theme</vt:lpstr>
      <vt:lpstr>Gap Scores</vt:lpstr>
      <vt:lpstr>Length-Dependent Gap Scores</vt:lpstr>
      <vt:lpstr>Dynamic Programming with Length-Dependent Gap Scores</vt:lpstr>
      <vt:lpstr>Affine Gap Scores</vt:lpstr>
      <vt:lpstr>Gotoh Algorithm for Affine Gap Scores</vt:lpstr>
      <vt:lpstr>Affine Gap Score Nomenclature</vt:lpstr>
      <vt:lpstr>Concave Gap Scores</vt:lpstr>
      <vt:lpstr>Other Generalizations</vt:lpstr>
      <vt:lpstr>The Effect of Changing Gap Scores</vt:lpstr>
    </vt:vector>
  </TitlesOfParts>
  <Company>NCBI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Gap Scores</dc:title>
  <dc:creator>altschul</dc:creator>
  <cp:lastModifiedBy>Altschul, Stephen (NIH/NLM/NCBI) [E]</cp:lastModifiedBy>
  <cp:revision>55</cp:revision>
  <cp:lastPrinted>2011-08-08T18:35:03Z</cp:lastPrinted>
  <dcterms:created xsi:type="dcterms:W3CDTF">2011-07-28T18:23:45Z</dcterms:created>
  <dcterms:modified xsi:type="dcterms:W3CDTF">2015-09-29T15:45:23Z</dcterms:modified>
</cp:coreProperties>
</file>