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76" r:id="rId3"/>
    <p:sldId id="277" r:id="rId4"/>
    <p:sldId id="279" r:id="rId5"/>
    <p:sldId id="283" r:id="rId6"/>
    <p:sldId id="280" r:id="rId7"/>
    <p:sldId id="282" r:id="rId8"/>
    <p:sldId id="281" r:id="rId9"/>
    <p:sldId id="27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1170"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43152C-E25A-4415-8E38-3F6A6393565C}" type="datetimeFigureOut">
              <a:rPr lang="en-US" smtClean="0"/>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BC628-E458-40CA-9AF4-65E4463DE7EE}" type="slidenum">
              <a:rPr lang="en-US" smtClean="0"/>
              <a:t>‹#›</a:t>
            </a:fld>
            <a:endParaRPr lang="en-US"/>
          </a:p>
        </p:txBody>
      </p:sp>
    </p:spTree>
    <p:extLst>
      <p:ext uri="{BB962C8B-B14F-4D97-AF65-F5344CB8AC3E}">
        <p14:creationId xmlns:p14="http://schemas.microsoft.com/office/powerpoint/2010/main" val="724882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43152C-E25A-4415-8E38-3F6A6393565C}" type="datetimeFigureOut">
              <a:rPr lang="en-US" smtClean="0"/>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BC628-E458-40CA-9AF4-65E4463DE7EE}" type="slidenum">
              <a:rPr lang="en-US" smtClean="0"/>
              <a:t>‹#›</a:t>
            </a:fld>
            <a:endParaRPr lang="en-US"/>
          </a:p>
        </p:txBody>
      </p:sp>
    </p:spTree>
    <p:extLst>
      <p:ext uri="{BB962C8B-B14F-4D97-AF65-F5344CB8AC3E}">
        <p14:creationId xmlns:p14="http://schemas.microsoft.com/office/powerpoint/2010/main" val="3782360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43152C-E25A-4415-8E38-3F6A6393565C}" type="datetimeFigureOut">
              <a:rPr lang="en-US" smtClean="0"/>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BC628-E458-40CA-9AF4-65E4463DE7EE}" type="slidenum">
              <a:rPr lang="en-US" smtClean="0"/>
              <a:t>‹#›</a:t>
            </a:fld>
            <a:endParaRPr lang="en-US"/>
          </a:p>
        </p:txBody>
      </p:sp>
    </p:spTree>
    <p:extLst>
      <p:ext uri="{BB962C8B-B14F-4D97-AF65-F5344CB8AC3E}">
        <p14:creationId xmlns:p14="http://schemas.microsoft.com/office/powerpoint/2010/main" val="1156166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43152C-E25A-4415-8E38-3F6A6393565C}" type="datetimeFigureOut">
              <a:rPr lang="en-US" smtClean="0"/>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BC628-E458-40CA-9AF4-65E4463DE7EE}" type="slidenum">
              <a:rPr lang="en-US" smtClean="0"/>
              <a:t>‹#›</a:t>
            </a:fld>
            <a:endParaRPr lang="en-US"/>
          </a:p>
        </p:txBody>
      </p:sp>
    </p:spTree>
    <p:extLst>
      <p:ext uri="{BB962C8B-B14F-4D97-AF65-F5344CB8AC3E}">
        <p14:creationId xmlns:p14="http://schemas.microsoft.com/office/powerpoint/2010/main" val="2715679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43152C-E25A-4415-8E38-3F6A6393565C}" type="datetimeFigureOut">
              <a:rPr lang="en-US" smtClean="0"/>
              <a:t>7/28/2015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BC628-E458-40CA-9AF4-65E4463DE7EE}" type="slidenum">
              <a:rPr lang="en-US" smtClean="0"/>
              <a:t>‹#›</a:t>
            </a:fld>
            <a:endParaRPr lang="en-US"/>
          </a:p>
        </p:txBody>
      </p:sp>
    </p:spTree>
    <p:extLst>
      <p:ext uri="{BB962C8B-B14F-4D97-AF65-F5344CB8AC3E}">
        <p14:creationId xmlns:p14="http://schemas.microsoft.com/office/powerpoint/2010/main" val="1416064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43152C-E25A-4415-8E38-3F6A6393565C}" type="datetimeFigureOut">
              <a:rPr lang="en-US" smtClean="0"/>
              <a:t>7/28/2015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CBC628-E458-40CA-9AF4-65E4463DE7EE}" type="slidenum">
              <a:rPr lang="en-US" smtClean="0"/>
              <a:t>‹#›</a:t>
            </a:fld>
            <a:endParaRPr lang="en-US"/>
          </a:p>
        </p:txBody>
      </p:sp>
    </p:spTree>
    <p:extLst>
      <p:ext uri="{BB962C8B-B14F-4D97-AF65-F5344CB8AC3E}">
        <p14:creationId xmlns:p14="http://schemas.microsoft.com/office/powerpoint/2010/main" val="790561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43152C-E25A-4415-8E38-3F6A6393565C}" type="datetimeFigureOut">
              <a:rPr lang="en-US" smtClean="0"/>
              <a:t>7/28/2015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CBC628-E458-40CA-9AF4-65E4463DE7EE}" type="slidenum">
              <a:rPr lang="en-US" smtClean="0"/>
              <a:t>‹#›</a:t>
            </a:fld>
            <a:endParaRPr lang="en-US"/>
          </a:p>
        </p:txBody>
      </p:sp>
    </p:spTree>
    <p:extLst>
      <p:ext uri="{BB962C8B-B14F-4D97-AF65-F5344CB8AC3E}">
        <p14:creationId xmlns:p14="http://schemas.microsoft.com/office/powerpoint/2010/main" val="3816365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43152C-E25A-4415-8E38-3F6A6393565C}" type="datetimeFigureOut">
              <a:rPr lang="en-US" smtClean="0"/>
              <a:t>7/28/2015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CBC628-E458-40CA-9AF4-65E4463DE7EE}" type="slidenum">
              <a:rPr lang="en-US" smtClean="0"/>
              <a:t>‹#›</a:t>
            </a:fld>
            <a:endParaRPr lang="en-US"/>
          </a:p>
        </p:txBody>
      </p:sp>
    </p:spTree>
    <p:extLst>
      <p:ext uri="{BB962C8B-B14F-4D97-AF65-F5344CB8AC3E}">
        <p14:creationId xmlns:p14="http://schemas.microsoft.com/office/powerpoint/2010/main" val="108652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43152C-E25A-4415-8E38-3F6A6393565C}" type="datetimeFigureOut">
              <a:rPr lang="en-US" smtClean="0"/>
              <a:t>7/28/2015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CBC628-E458-40CA-9AF4-65E4463DE7EE}" type="slidenum">
              <a:rPr lang="en-US" smtClean="0"/>
              <a:t>‹#›</a:t>
            </a:fld>
            <a:endParaRPr lang="en-US"/>
          </a:p>
        </p:txBody>
      </p:sp>
    </p:spTree>
    <p:extLst>
      <p:ext uri="{BB962C8B-B14F-4D97-AF65-F5344CB8AC3E}">
        <p14:creationId xmlns:p14="http://schemas.microsoft.com/office/powerpoint/2010/main" val="487179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43152C-E25A-4415-8E38-3F6A6393565C}" type="datetimeFigureOut">
              <a:rPr lang="en-US" smtClean="0"/>
              <a:t>7/28/2015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CBC628-E458-40CA-9AF4-65E4463DE7EE}" type="slidenum">
              <a:rPr lang="en-US" smtClean="0"/>
              <a:t>‹#›</a:t>
            </a:fld>
            <a:endParaRPr lang="en-US"/>
          </a:p>
        </p:txBody>
      </p:sp>
    </p:spTree>
    <p:extLst>
      <p:ext uri="{BB962C8B-B14F-4D97-AF65-F5344CB8AC3E}">
        <p14:creationId xmlns:p14="http://schemas.microsoft.com/office/powerpoint/2010/main" val="4270186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43152C-E25A-4415-8E38-3F6A6393565C}" type="datetimeFigureOut">
              <a:rPr lang="en-US" smtClean="0"/>
              <a:t>7/28/2015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CBC628-E458-40CA-9AF4-65E4463DE7EE}" type="slidenum">
              <a:rPr lang="en-US" smtClean="0"/>
              <a:t>‹#›</a:t>
            </a:fld>
            <a:endParaRPr lang="en-US"/>
          </a:p>
        </p:txBody>
      </p:sp>
    </p:spTree>
    <p:extLst>
      <p:ext uri="{BB962C8B-B14F-4D97-AF65-F5344CB8AC3E}">
        <p14:creationId xmlns:p14="http://schemas.microsoft.com/office/powerpoint/2010/main" val="1453612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43152C-E25A-4415-8E38-3F6A6393565C}" type="datetimeFigureOut">
              <a:rPr lang="en-US" smtClean="0"/>
              <a:t>7/28/2015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BC628-E458-40CA-9AF4-65E4463DE7EE}" type="slidenum">
              <a:rPr lang="en-US" smtClean="0"/>
              <a:t>‹#›</a:t>
            </a:fld>
            <a:endParaRPr lang="en-US"/>
          </a:p>
        </p:txBody>
      </p:sp>
    </p:spTree>
    <p:extLst>
      <p:ext uri="{BB962C8B-B14F-4D97-AF65-F5344CB8AC3E}">
        <p14:creationId xmlns:p14="http://schemas.microsoft.com/office/powerpoint/2010/main" val="691310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1.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8077200" cy="685799"/>
          </a:xfrm>
        </p:spPr>
        <p:txBody>
          <a:bodyPr>
            <a:normAutofit fontScale="90000"/>
          </a:bodyPr>
          <a:lstStyle/>
          <a:p>
            <a:r>
              <a:rPr lang="en-US" dirty="0" smtClean="0">
                <a:solidFill>
                  <a:srgbClr val="002060"/>
                </a:solidFill>
                <a:latin typeface="Times New Roman" panose="02020603050405020304" pitchFamily="18" charset="0"/>
                <a:cs typeface="Times New Roman" panose="02020603050405020304" pitchFamily="18" charset="0"/>
              </a:rPr>
              <a:t>Local Sequence Alignment</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56884" y="1371600"/>
            <a:ext cx="6400800" cy="533400"/>
          </a:xfrm>
        </p:spPr>
        <p:txBody>
          <a:bodyPr>
            <a:normAutofit/>
          </a:bodyPr>
          <a:lstStyle/>
          <a:p>
            <a:r>
              <a:rPr lang="en-US" sz="2800" dirty="0" smtClean="0">
                <a:solidFill>
                  <a:schemeClr val="tx1"/>
                </a:solidFill>
                <a:latin typeface="Times New Roman" panose="02020603050405020304" pitchFamily="18" charset="0"/>
                <a:cs typeface="Times New Roman" panose="02020603050405020304" pitchFamily="18" charset="0"/>
              </a:rPr>
              <a:t>Stephen Altschul</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568133" y="2133600"/>
            <a:ext cx="5978303" cy="1200329"/>
          </a:xfrm>
          <a:prstGeom prst="rect">
            <a:avLst/>
          </a:prstGeom>
          <a:noFill/>
        </p:spPr>
        <p:txBody>
          <a:bodyPr wrap="none" rtlCol="0">
            <a:spAutoFit/>
          </a:bodyPr>
          <a:lstStyle/>
          <a:p>
            <a:pPr algn="ctr"/>
            <a:r>
              <a:rPr lang="en-US" sz="2400" dirty="0" smtClean="0">
                <a:latin typeface="Times New Roman" panose="02020603050405020304" pitchFamily="18" charset="0"/>
                <a:cs typeface="Times New Roman" panose="02020603050405020304" pitchFamily="18" charset="0"/>
              </a:rPr>
              <a:t>National Center for Biotechnology Information</a:t>
            </a:r>
          </a:p>
          <a:p>
            <a:pPr algn="ctr"/>
            <a:r>
              <a:rPr lang="en-US" sz="2400" dirty="0" smtClean="0">
                <a:latin typeface="Times New Roman" panose="02020603050405020304" pitchFamily="18" charset="0"/>
                <a:cs typeface="Times New Roman" panose="02020603050405020304" pitchFamily="18" charset="0"/>
              </a:rPr>
              <a:t>National Library of Medicine</a:t>
            </a:r>
          </a:p>
          <a:p>
            <a:pPr algn="ctr"/>
            <a:r>
              <a:rPr lang="en-US" sz="2400" dirty="0" smtClean="0">
                <a:latin typeface="Times New Roman" panose="02020603050405020304" pitchFamily="18" charset="0"/>
                <a:cs typeface="Times New Roman" panose="02020603050405020304" pitchFamily="18" charset="0"/>
              </a:rPr>
              <a:t>National Institutes of Health</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2223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Autofit/>
          </a:bodyPr>
          <a:lstStyle/>
          <a:p>
            <a:r>
              <a:rPr lang="en-US" sz="3200" dirty="0" smtClean="0">
                <a:solidFill>
                  <a:srgbClr val="002060"/>
                </a:solidFill>
                <a:latin typeface="Times New Roman" panose="02020603050405020304" pitchFamily="18" charset="0"/>
                <a:cs typeface="Times New Roman" panose="02020603050405020304" pitchFamily="18" charset="0"/>
              </a:rPr>
              <a:t>Local Alignment:  Motivation</a:t>
            </a:r>
            <a:endParaRPr lang="en-US" sz="3200" dirty="0">
              <a:solidFill>
                <a:srgbClr val="002060"/>
              </a:solidFill>
              <a:latin typeface="Times New Roman" panose="02020603050405020304" pitchFamily="18" charset="0"/>
              <a:cs typeface="Times New Roman" panose="02020603050405020304" pitchFamily="18" charset="0"/>
            </a:endParaRPr>
          </a:p>
        </p:txBody>
      </p:sp>
      <p:pic>
        <p:nvPicPr>
          <p:cNvPr id="1036"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4202" y="990600"/>
            <a:ext cx="422601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228600" y="990600"/>
            <a:ext cx="4267199" cy="2431435"/>
          </a:xfrm>
          <a:prstGeom prst="rect">
            <a:avLst/>
          </a:prstGeom>
          <a:noFill/>
        </p:spPr>
        <p:txBody>
          <a:bodyPr wrap="square" rtlCol="0">
            <a:spAutoFit/>
          </a:bodyPr>
          <a:lstStyle/>
          <a:p>
            <a:r>
              <a:rPr lang="en-US" sz="1900" dirty="0" smtClean="0">
                <a:latin typeface="Times New Roman" panose="02020603050405020304" pitchFamily="18" charset="0"/>
                <a:cs typeface="Times New Roman" panose="02020603050405020304" pitchFamily="18" charset="0"/>
              </a:rPr>
              <a:t>In the early days of protein sequence comparison, most known related proteins, were related over their whole lengths.  However, soon proteins that shared only isolated regions of similarity were found.  A schematic of a protein </a:t>
            </a:r>
            <a:r>
              <a:rPr lang="en-US" sz="1900" i="1" dirty="0" smtClean="0">
                <a:latin typeface="Times New Roman" panose="02020603050405020304" pitchFamily="18" charset="0"/>
                <a:cs typeface="Times New Roman" panose="02020603050405020304" pitchFamily="18" charset="0"/>
              </a:rPr>
              <a:t>superfamily</a:t>
            </a:r>
            <a:r>
              <a:rPr lang="en-US" sz="1900" dirty="0" smtClean="0">
                <a:latin typeface="Times New Roman" panose="02020603050405020304" pitchFamily="18" charset="0"/>
                <a:cs typeface="Times New Roman" panose="02020603050405020304" pitchFamily="18" charset="0"/>
              </a:rPr>
              <a:t> is shown here, with related </a:t>
            </a:r>
            <a:r>
              <a:rPr lang="en-US" sz="1900" i="1" dirty="0" smtClean="0">
                <a:latin typeface="Times New Roman" panose="02020603050405020304" pitchFamily="18" charset="0"/>
                <a:cs typeface="Times New Roman" panose="02020603050405020304" pitchFamily="18" charset="0"/>
              </a:rPr>
              <a:t>domains</a:t>
            </a:r>
            <a:r>
              <a:rPr lang="en-US" sz="1900" dirty="0" smtClean="0">
                <a:latin typeface="Times New Roman" panose="02020603050405020304" pitchFamily="18" charset="0"/>
                <a:cs typeface="Times New Roman" panose="02020603050405020304" pitchFamily="18" charset="0"/>
              </a:rPr>
              <a:t> represented by similar boxes.</a:t>
            </a:r>
            <a:endParaRPr lang="en-US" sz="1900" dirty="0">
              <a:latin typeface="Times New Roman" panose="02020603050405020304" pitchFamily="18" charset="0"/>
              <a:cs typeface="Times New Roman" panose="02020603050405020304" pitchFamily="18" charset="0"/>
            </a:endParaRPr>
          </a:p>
        </p:txBody>
      </p:sp>
      <p:grpSp>
        <p:nvGrpSpPr>
          <p:cNvPr id="83" name="Group 82"/>
          <p:cNvGrpSpPr/>
          <p:nvPr/>
        </p:nvGrpSpPr>
        <p:grpSpPr>
          <a:xfrm>
            <a:off x="4635284" y="4302327"/>
            <a:ext cx="4050698" cy="2267995"/>
            <a:chOff x="5029200" y="4267200"/>
            <a:chExt cx="3695700" cy="2267995"/>
          </a:xfrm>
        </p:grpSpPr>
        <p:cxnSp>
          <p:nvCxnSpPr>
            <p:cNvPr id="16" name="Straight Connector 15"/>
            <p:cNvCxnSpPr/>
            <p:nvPr/>
          </p:nvCxnSpPr>
          <p:spPr>
            <a:xfrm>
              <a:off x="5205186" y="4456246"/>
              <a:ext cx="0" cy="20789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8724900" y="4456246"/>
              <a:ext cx="0" cy="20789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205186" y="6535195"/>
              <a:ext cx="351971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029200" y="4458726"/>
              <a:ext cx="0" cy="194334"/>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029200" y="4653060"/>
              <a:ext cx="0" cy="279435"/>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029200" y="4932495"/>
              <a:ext cx="1" cy="160270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7800975" y="4272386"/>
              <a:ext cx="263979"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8254105" y="4267200"/>
              <a:ext cx="257540"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5209478" y="4267200"/>
              <a:ext cx="2591497"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8511646" y="4267200"/>
              <a:ext cx="213254"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8064954" y="4267200"/>
              <a:ext cx="189152"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7800975" y="4647358"/>
              <a:ext cx="263979" cy="26813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8254105" y="4647358"/>
              <a:ext cx="263979" cy="276955"/>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209478" y="4473883"/>
              <a:ext cx="2591497" cy="173475"/>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8064954" y="4932495"/>
              <a:ext cx="659946" cy="1602700"/>
            </a:xfrm>
            <a:prstGeom prst="line">
              <a:avLst/>
            </a:prstGeom>
            <a:ln w="127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5205186" y="4453111"/>
              <a:ext cx="351971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6" name="TextBox 85"/>
          <p:cNvSpPr txBox="1"/>
          <p:nvPr/>
        </p:nvSpPr>
        <p:spPr>
          <a:xfrm>
            <a:off x="228601" y="4267200"/>
            <a:ext cx="4114800" cy="2139047"/>
          </a:xfrm>
          <a:prstGeom prst="rect">
            <a:avLst/>
          </a:prstGeom>
          <a:noFill/>
        </p:spPr>
        <p:txBody>
          <a:bodyPr wrap="square" rtlCol="0">
            <a:spAutoFit/>
          </a:bodyPr>
          <a:lstStyle/>
          <a:p>
            <a:r>
              <a:rPr lang="en-US" sz="1900" dirty="0" smtClean="0">
                <a:latin typeface="Times New Roman" panose="02020603050405020304" pitchFamily="18" charset="0"/>
                <a:cs typeface="Times New Roman" panose="02020603050405020304" pitchFamily="18" charset="0"/>
              </a:rPr>
              <a:t>The measure of global sequence similarity, and the Needleman-</a:t>
            </a:r>
            <a:r>
              <a:rPr lang="en-US" sz="1900" dirty="0" err="1" smtClean="0">
                <a:latin typeface="Times New Roman" panose="02020603050405020304" pitchFamily="18" charset="0"/>
                <a:cs typeface="Times New Roman" panose="02020603050405020304" pitchFamily="18" charset="0"/>
              </a:rPr>
              <a:t>Wunsch</a:t>
            </a:r>
            <a:r>
              <a:rPr lang="en-US" sz="1900" dirty="0" smtClean="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alignment </a:t>
            </a:r>
            <a:r>
              <a:rPr lang="en-US" sz="1900" dirty="0" smtClean="0">
                <a:latin typeface="Times New Roman" panose="02020603050405020304" pitchFamily="18" charset="0"/>
                <a:cs typeface="Times New Roman" panose="02020603050405020304" pitchFamily="18" charset="0"/>
              </a:rPr>
              <a:t>algorithm, was </a:t>
            </a:r>
            <a:r>
              <a:rPr lang="en-US" sz="1900" dirty="0">
                <a:latin typeface="Times New Roman" panose="02020603050405020304" pitchFamily="18" charset="0"/>
                <a:cs typeface="Times New Roman" panose="02020603050405020304" pitchFamily="18" charset="0"/>
              </a:rPr>
              <a:t>not </a:t>
            </a:r>
            <a:r>
              <a:rPr lang="en-US" sz="1900" dirty="0" smtClean="0">
                <a:latin typeface="Times New Roman" panose="02020603050405020304" pitchFamily="18" charset="0"/>
                <a:cs typeface="Times New Roman" panose="02020603050405020304" pitchFamily="18" charset="0"/>
              </a:rPr>
              <a:t>well- </a:t>
            </a:r>
            <a:r>
              <a:rPr lang="en-US" sz="1900" dirty="0">
                <a:latin typeface="Times New Roman" panose="02020603050405020304" pitchFamily="18" charset="0"/>
                <a:cs typeface="Times New Roman" panose="02020603050405020304" pitchFamily="18" charset="0"/>
              </a:rPr>
              <a:t>adapted to finding such domains.  </a:t>
            </a:r>
            <a:r>
              <a:rPr lang="en-US" sz="1900" dirty="0" smtClean="0">
                <a:latin typeface="Times New Roman" panose="02020603050405020304" pitchFamily="18" charset="0"/>
                <a:cs typeface="Times New Roman" panose="02020603050405020304" pitchFamily="18" charset="0"/>
              </a:rPr>
              <a:t>A  new </a:t>
            </a:r>
            <a:r>
              <a:rPr lang="en-US" sz="1900" dirty="0">
                <a:latin typeface="Times New Roman" panose="02020603050405020304" pitchFamily="18" charset="0"/>
                <a:cs typeface="Times New Roman" panose="02020603050405020304" pitchFamily="18" charset="0"/>
              </a:rPr>
              <a:t>definition of local similarity </a:t>
            </a:r>
            <a:r>
              <a:rPr lang="en-US" sz="1900" dirty="0" smtClean="0">
                <a:latin typeface="Times New Roman" panose="02020603050405020304" pitchFamily="18" charset="0"/>
                <a:cs typeface="Times New Roman" panose="02020603050405020304" pitchFamily="18" charset="0"/>
              </a:rPr>
              <a:t>was required</a:t>
            </a:r>
            <a:r>
              <a:rPr lang="en-US" sz="1900" dirty="0">
                <a:latin typeface="Times New Roman" panose="02020603050405020304" pitchFamily="18" charset="0"/>
                <a:cs typeface="Times New Roman" panose="02020603050405020304" pitchFamily="18" charset="0"/>
              </a:rPr>
              <a:t>, along with a new </a:t>
            </a:r>
            <a:r>
              <a:rPr lang="en-US" sz="1900" dirty="0" smtClean="0">
                <a:latin typeface="Times New Roman" panose="02020603050405020304" pitchFamily="18" charset="0"/>
                <a:cs typeface="Times New Roman" panose="02020603050405020304" pitchFamily="18" charset="0"/>
              </a:rPr>
              <a:t>algorithm  </a:t>
            </a:r>
            <a:r>
              <a:rPr lang="en-US" sz="1900" dirty="0">
                <a:latin typeface="Times New Roman" panose="02020603050405020304" pitchFamily="18" charset="0"/>
                <a:cs typeface="Times New Roman" panose="02020603050405020304" pitchFamily="18" charset="0"/>
              </a:rPr>
              <a:t>for finding locally optimal alignments.</a:t>
            </a:r>
          </a:p>
        </p:txBody>
      </p:sp>
    </p:spTree>
    <p:extLst>
      <p:ext uri="{BB962C8B-B14F-4D97-AF65-F5344CB8AC3E}">
        <p14:creationId xmlns:p14="http://schemas.microsoft.com/office/powerpoint/2010/main" val="3545163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057" y="152400"/>
            <a:ext cx="8229600" cy="639762"/>
          </a:xfrm>
        </p:spPr>
        <p:txBody>
          <a:bodyPr>
            <a:normAutofit fontScale="90000"/>
          </a:bodyPr>
          <a:lstStyle/>
          <a:p>
            <a:r>
              <a:rPr lang="en-US" sz="3600" dirty="0" smtClean="0">
                <a:solidFill>
                  <a:srgbClr val="002060"/>
                </a:solidFill>
                <a:latin typeface="Times New Roman" panose="02020603050405020304" pitchFamily="18" charset="0"/>
                <a:cs typeface="Times New Roman" panose="02020603050405020304" pitchFamily="18" charset="0"/>
              </a:rPr>
              <a:t>Local Alignment: Definition</a:t>
            </a:r>
            <a:endParaRPr lang="en-US" sz="3600" dirty="0">
              <a:solidFill>
                <a:srgbClr val="00206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609600" y="1214010"/>
            <a:ext cx="7772402" cy="923330"/>
          </a:xfrm>
          <a:prstGeom prst="rect">
            <a:avLst/>
          </a:prstGeom>
          <a:noFill/>
        </p:spPr>
        <p:txBody>
          <a:bodyPr wrap="square" rtlCol="0">
            <a:spAutoFit/>
          </a:bodyPr>
          <a:lstStyle/>
          <a:p>
            <a:r>
              <a:rPr lang="en-US" dirty="0" smtClean="0"/>
              <a:t>   </a:t>
            </a:r>
            <a:r>
              <a:rPr lang="en-US" dirty="0" smtClean="0">
                <a:latin typeface="Times New Roman" panose="02020603050405020304" pitchFamily="18" charset="0"/>
                <a:cs typeface="Times New Roman" panose="02020603050405020304" pitchFamily="18" charset="0"/>
              </a:rPr>
              <a:t>During the 1970s and early 1980s, a variety of definitions for local alignment were proposed.  The one that eventually gained the greatest popularity, along with an associated algorithm, is due to Smith &amp; Waterman.</a:t>
            </a: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412485" y="5791200"/>
            <a:ext cx="6322743" cy="646331"/>
          </a:xfrm>
          <a:prstGeom prst="rect">
            <a:avLst/>
          </a:prstGeom>
          <a:noFill/>
        </p:spPr>
        <p:txBody>
          <a:bodyPr wrap="square" rtlCol="0">
            <a:spAutoFit/>
          </a:bodyPr>
          <a:lstStyle/>
          <a:p>
            <a:r>
              <a:rPr lang="en-US" dirty="0">
                <a:solidFill>
                  <a:srgbClr val="002060"/>
                </a:solidFill>
                <a:latin typeface="Times New Roman" panose="02020603050405020304" pitchFamily="18" charset="0"/>
                <a:cs typeface="Times New Roman" panose="02020603050405020304" pitchFamily="18" charset="0"/>
              </a:rPr>
              <a:t>Smith, T.F</a:t>
            </a:r>
            <a:r>
              <a:rPr lang="en-US" dirty="0" smtClean="0">
                <a:solidFill>
                  <a:srgbClr val="002060"/>
                </a:solidFill>
                <a:latin typeface="Times New Roman" panose="02020603050405020304" pitchFamily="18" charset="0"/>
                <a:cs typeface="Times New Roman" panose="02020603050405020304" pitchFamily="18" charset="0"/>
              </a:rPr>
              <a:t>. &amp; </a:t>
            </a:r>
            <a:r>
              <a:rPr lang="en-US" dirty="0">
                <a:solidFill>
                  <a:srgbClr val="002060"/>
                </a:solidFill>
                <a:latin typeface="Times New Roman" panose="02020603050405020304" pitchFamily="18" charset="0"/>
                <a:cs typeface="Times New Roman" panose="02020603050405020304" pitchFamily="18" charset="0"/>
              </a:rPr>
              <a:t>Waterman, M.S. (1981</a:t>
            </a:r>
            <a:r>
              <a:rPr lang="en-US" dirty="0" smtClean="0">
                <a:solidFill>
                  <a:srgbClr val="002060"/>
                </a:solidFill>
                <a:latin typeface="Times New Roman" panose="02020603050405020304" pitchFamily="18" charset="0"/>
                <a:cs typeface="Times New Roman" panose="02020603050405020304" pitchFamily="18" charset="0"/>
              </a:rPr>
              <a:t>) “Identification </a:t>
            </a:r>
            <a:r>
              <a:rPr lang="en-US" dirty="0">
                <a:solidFill>
                  <a:srgbClr val="002060"/>
                </a:solidFill>
                <a:latin typeface="Times New Roman" panose="02020603050405020304" pitchFamily="18" charset="0"/>
                <a:cs typeface="Times New Roman" panose="02020603050405020304" pitchFamily="18" charset="0"/>
              </a:rPr>
              <a:t>of common molecular subsequences</a:t>
            </a:r>
            <a:r>
              <a:rPr lang="en-US" dirty="0" smtClean="0">
                <a:solidFill>
                  <a:srgbClr val="002060"/>
                </a:solidFill>
                <a:latin typeface="Times New Roman" panose="02020603050405020304" pitchFamily="18" charset="0"/>
                <a:cs typeface="Times New Roman" panose="02020603050405020304" pitchFamily="18" charset="0"/>
              </a:rPr>
              <a:t>.” </a:t>
            </a:r>
            <a:r>
              <a:rPr lang="en-US" i="1" dirty="0" smtClean="0">
                <a:solidFill>
                  <a:srgbClr val="002060"/>
                </a:solidFill>
                <a:latin typeface="Times New Roman" panose="02020603050405020304" pitchFamily="18" charset="0"/>
                <a:cs typeface="Times New Roman" panose="02020603050405020304" pitchFamily="18" charset="0"/>
              </a:rPr>
              <a:t>J</a:t>
            </a:r>
            <a:r>
              <a:rPr lang="en-US" i="1" dirty="0">
                <a:solidFill>
                  <a:srgbClr val="002060"/>
                </a:solidFill>
                <a:latin typeface="Times New Roman" panose="02020603050405020304" pitchFamily="18" charset="0"/>
                <a:cs typeface="Times New Roman" panose="02020603050405020304" pitchFamily="18" charset="0"/>
              </a:rPr>
              <a:t>. Mol. Biol. </a:t>
            </a:r>
            <a:r>
              <a:rPr lang="en-US" b="1" dirty="0">
                <a:solidFill>
                  <a:srgbClr val="002060"/>
                </a:solidFill>
                <a:latin typeface="Times New Roman" panose="02020603050405020304" pitchFamily="18" charset="0"/>
                <a:cs typeface="Times New Roman" panose="02020603050405020304" pitchFamily="18" charset="0"/>
              </a:rPr>
              <a:t>147</a:t>
            </a:r>
            <a:r>
              <a:rPr lang="en-US" dirty="0">
                <a:solidFill>
                  <a:srgbClr val="002060"/>
                </a:solidFill>
                <a:latin typeface="Times New Roman" panose="02020603050405020304" pitchFamily="18" charset="0"/>
                <a:cs typeface="Times New Roman" panose="02020603050405020304" pitchFamily="18" charset="0"/>
              </a:rPr>
              <a:t>:195-197.</a:t>
            </a:r>
          </a:p>
        </p:txBody>
      </p:sp>
      <p:sp>
        <p:nvSpPr>
          <p:cNvPr id="5" name="TextBox 4"/>
          <p:cNvSpPr txBox="1"/>
          <p:nvPr/>
        </p:nvSpPr>
        <p:spPr>
          <a:xfrm>
            <a:off x="609599" y="2438400"/>
            <a:ext cx="7772402" cy="1200329"/>
          </a:xfrm>
          <a:prstGeom prst="rect">
            <a:avLst/>
          </a:prstGeom>
          <a:noFill/>
        </p:spPr>
        <p:txBody>
          <a:bodyPr wrap="square" rtlCol="0">
            <a:spAutoFit/>
          </a:bodyPr>
          <a:lstStyle/>
          <a:p>
            <a:r>
              <a:rPr lang="en-US" dirty="0" smtClean="0"/>
              <a:t>   </a:t>
            </a:r>
            <a:r>
              <a:rPr lang="en-US" dirty="0" smtClean="0">
                <a:latin typeface="Times New Roman" panose="02020603050405020304" pitchFamily="18" charset="0"/>
                <a:cs typeface="Times New Roman" panose="02020603050405020304" pitchFamily="18" charset="0"/>
              </a:rPr>
              <a:t>Smith &amp; Waterman proposed simply that a local alignment of two sequences allow arbitrary-length segments of each sequence to be aligned, with no penalty for the unaligned portions of the sequences.  Otherwise, the score for a local alignment is calculated the same way as that for a global alignment. </a:t>
            </a:r>
            <a:endParaRPr lang="en-US"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09599" y="4038600"/>
            <a:ext cx="7772402" cy="1200329"/>
          </a:xfrm>
          <a:prstGeom prst="rect">
            <a:avLst/>
          </a:prstGeom>
          <a:noFill/>
        </p:spPr>
        <p:txBody>
          <a:bodyPr wrap="square" rtlCol="0">
            <a:spAutoFit/>
          </a:bodyPr>
          <a:lstStyle/>
          <a:p>
            <a:r>
              <a:rPr lang="en-US" dirty="0" smtClean="0"/>
              <a:t>   </a:t>
            </a:r>
            <a:r>
              <a:rPr lang="en-US" dirty="0" smtClean="0">
                <a:latin typeface="Times New Roman" panose="02020603050405020304" pitchFamily="18" charset="0"/>
                <a:cs typeface="Times New Roman" panose="02020603050405020304" pitchFamily="18" charset="0"/>
              </a:rPr>
              <a:t>It would at first appear that the problem of finding an optimal local alignment should be significantly more complex than the problem of finding an optimal global alignment, because the start and stop positions of the alignment must be located as well.  However, only a constant factor more calculation is necessary.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8436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414" y="0"/>
            <a:ext cx="8229600" cy="609600"/>
          </a:xfrm>
        </p:spPr>
        <p:txBody>
          <a:bodyPr>
            <a:noAutofit/>
          </a:bodyPr>
          <a:lstStyle/>
          <a:p>
            <a:r>
              <a:rPr lang="en-US" sz="3200" dirty="0" smtClean="0">
                <a:latin typeface="Times New Roman" panose="02020603050405020304" pitchFamily="18" charset="0"/>
                <a:cs typeface="Times New Roman" panose="02020603050405020304" pitchFamily="18" charset="0"/>
              </a:rPr>
              <a:t>The Smith-Waterman Algorithm </a:t>
            </a:r>
            <a:endParaRPr lang="en-US" sz="3200" dirty="0">
              <a:latin typeface="Times New Roman" panose="02020603050405020304" pitchFamily="18" charset="0"/>
              <a:cs typeface="Times New Roman" panose="02020603050405020304" pitchFamily="18" charset="0"/>
            </a:endParaRPr>
          </a:p>
        </p:txBody>
      </p:sp>
      <p:sp>
        <p:nvSpPr>
          <p:cNvPr id="26" name="TextBox 25"/>
          <p:cNvSpPr txBox="1"/>
          <p:nvPr/>
        </p:nvSpPr>
        <p:spPr>
          <a:xfrm>
            <a:off x="2196010" y="5947317"/>
            <a:ext cx="6873998" cy="523220"/>
          </a:xfrm>
          <a:prstGeom prst="rect">
            <a:avLst/>
          </a:prstGeom>
          <a:noFill/>
        </p:spPr>
        <p:txBody>
          <a:bodyPr wrap="none" rtlCol="0">
            <a:spAutoFit/>
          </a:bodyPr>
          <a:lstStyle/>
          <a:p>
            <a:r>
              <a:rPr lang="en-US" sz="2800" u="sng" dirty="0" smtClean="0">
                <a:solidFill>
                  <a:prstClr val="black"/>
                </a:solidFill>
                <a:latin typeface="Times New Roman" panose="02020603050405020304" pitchFamily="18" charset="0"/>
                <a:cs typeface="Times New Roman" panose="02020603050405020304" pitchFamily="18" charset="0"/>
              </a:rPr>
              <a:t>Scores</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smtClean="0">
                <a:solidFill>
                  <a:srgbClr val="0070C0"/>
                </a:solidFill>
                <a:latin typeface="Times New Roman" panose="02020603050405020304" pitchFamily="18" charset="0"/>
                <a:cs typeface="Times New Roman" panose="02020603050405020304" pitchFamily="18" charset="0"/>
              </a:rPr>
              <a:t>Match  +4     Mismatch  -1     Gap  -2</a:t>
            </a:r>
            <a:endParaRPr lang="en-US" sz="2800" dirty="0">
              <a:solidFill>
                <a:srgbClr val="0070C0"/>
              </a:solidFill>
              <a:latin typeface="Times New Roman" panose="02020603050405020304" pitchFamily="18" charset="0"/>
              <a:cs typeface="Times New Roman" panose="02020603050405020304" pitchFamily="18" charset="0"/>
            </a:endParaRPr>
          </a:p>
        </p:txBody>
      </p:sp>
      <p:grpSp>
        <p:nvGrpSpPr>
          <p:cNvPr id="3" name="Group 2"/>
          <p:cNvGrpSpPr/>
          <p:nvPr/>
        </p:nvGrpSpPr>
        <p:grpSpPr>
          <a:xfrm>
            <a:off x="2404316" y="935575"/>
            <a:ext cx="6480705" cy="4800599"/>
            <a:chOff x="734107" y="768019"/>
            <a:chExt cx="7156851" cy="5085494"/>
          </a:xfrm>
        </p:grpSpPr>
        <p:sp>
          <p:nvSpPr>
            <p:cNvPr id="35" name="TextBox 34"/>
            <p:cNvSpPr txBox="1"/>
            <p:nvPr/>
          </p:nvSpPr>
          <p:spPr>
            <a:xfrm>
              <a:off x="1761658" y="5179643"/>
              <a:ext cx="511876" cy="673870"/>
            </a:xfrm>
            <a:prstGeom prst="rect">
              <a:avLst/>
            </a:prstGeom>
            <a:noFill/>
          </p:spPr>
          <p:txBody>
            <a:bodyPr wrap="none" rtlCol="0">
              <a:spAutoFit/>
            </a:bodyPr>
            <a:lstStyle/>
            <a:p>
              <a:r>
                <a:rPr lang="en-US" sz="3600" dirty="0" smtClean="0">
                  <a:solidFill>
                    <a:prstClr val="black"/>
                  </a:solidFill>
                </a:rPr>
                <a:t>G</a:t>
              </a:r>
              <a:endParaRPr lang="en-US" sz="3600" dirty="0">
                <a:solidFill>
                  <a:prstClr val="black"/>
                </a:solidFill>
              </a:endParaRPr>
            </a:p>
          </p:txBody>
        </p:sp>
        <p:sp>
          <p:nvSpPr>
            <p:cNvPr id="37" name="TextBox 36"/>
            <p:cNvSpPr txBox="1"/>
            <p:nvPr/>
          </p:nvSpPr>
          <p:spPr>
            <a:xfrm>
              <a:off x="2806028" y="5179643"/>
              <a:ext cx="486043" cy="673870"/>
            </a:xfrm>
            <a:prstGeom prst="rect">
              <a:avLst/>
            </a:prstGeom>
            <a:noFill/>
          </p:spPr>
          <p:txBody>
            <a:bodyPr wrap="none" rtlCol="0">
              <a:spAutoFit/>
            </a:bodyPr>
            <a:lstStyle/>
            <a:p>
              <a:r>
                <a:rPr lang="en-US" sz="3600" dirty="0" smtClean="0">
                  <a:solidFill>
                    <a:prstClr val="black"/>
                  </a:solidFill>
                </a:rPr>
                <a:t>A</a:t>
              </a:r>
              <a:endParaRPr lang="en-US" sz="3600" dirty="0">
                <a:solidFill>
                  <a:prstClr val="black"/>
                </a:solidFill>
              </a:endParaRPr>
            </a:p>
          </p:txBody>
        </p:sp>
        <p:sp>
          <p:nvSpPr>
            <p:cNvPr id="42" name="TextBox 41"/>
            <p:cNvSpPr txBox="1"/>
            <p:nvPr/>
          </p:nvSpPr>
          <p:spPr>
            <a:xfrm>
              <a:off x="3843231" y="5179642"/>
              <a:ext cx="439539" cy="673870"/>
            </a:xfrm>
            <a:prstGeom prst="rect">
              <a:avLst/>
            </a:prstGeom>
            <a:noFill/>
          </p:spPr>
          <p:txBody>
            <a:bodyPr wrap="none" rtlCol="0">
              <a:spAutoFit/>
            </a:bodyPr>
            <a:lstStyle/>
            <a:p>
              <a:r>
                <a:rPr lang="en-US" sz="3600" dirty="0">
                  <a:solidFill>
                    <a:prstClr val="black"/>
                  </a:solidFill>
                </a:rPr>
                <a:t>T</a:t>
              </a:r>
            </a:p>
          </p:txBody>
        </p:sp>
        <p:sp>
          <p:nvSpPr>
            <p:cNvPr id="43" name="TextBox 42"/>
            <p:cNvSpPr txBox="1"/>
            <p:nvPr/>
          </p:nvSpPr>
          <p:spPr>
            <a:xfrm>
              <a:off x="4870665" y="5179641"/>
              <a:ext cx="439539" cy="673870"/>
            </a:xfrm>
            <a:prstGeom prst="rect">
              <a:avLst/>
            </a:prstGeom>
            <a:noFill/>
          </p:spPr>
          <p:txBody>
            <a:bodyPr wrap="none" rtlCol="0">
              <a:spAutoFit/>
            </a:bodyPr>
            <a:lstStyle/>
            <a:p>
              <a:r>
                <a:rPr lang="en-US" sz="3600" dirty="0" smtClean="0">
                  <a:solidFill>
                    <a:prstClr val="black"/>
                  </a:solidFill>
                </a:rPr>
                <a:t>T</a:t>
              </a:r>
              <a:endParaRPr lang="en-US" sz="3600" dirty="0">
                <a:solidFill>
                  <a:prstClr val="black"/>
                </a:solidFill>
              </a:endParaRPr>
            </a:p>
          </p:txBody>
        </p:sp>
        <p:sp>
          <p:nvSpPr>
            <p:cNvPr id="45" name="TextBox 44"/>
            <p:cNvSpPr txBox="1"/>
            <p:nvPr/>
          </p:nvSpPr>
          <p:spPr>
            <a:xfrm>
              <a:off x="6891487" y="5179639"/>
              <a:ext cx="486043" cy="673870"/>
            </a:xfrm>
            <a:prstGeom prst="rect">
              <a:avLst/>
            </a:prstGeom>
            <a:noFill/>
          </p:spPr>
          <p:txBody>
            <a:bodyPr wrap="none" rtlCol="0">
              <a:spAutoFit/>
            </a:bodyPr>
            <a:lstStyle/>
            <a:p>
              <a:r>
                <a:rPr lang="en-US" sz="3600" dirty="0">
                  <a:solidFill>
                    <a:prstClr val="black"/>
                  </a:solidFill>
                </a:rPr>
                <a:t>A</a:t>
              </a:r>
            </a:p>
          </p:txBody>
        </p:sp>
        <p:sp>
          <p:nvSpPr>
            <p:cNvPr id="6" name="Oval 5"/>
            <p:cNvSpPr/>
            <p:nvPr/>
          </p:nvSpPr>
          <p:spPr>
            <a:xfrm>
              <a:off x="7393371"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Oval 20"/>
            <p:cNvSpPr/>
            <p:nvPr/>
          </p:nvSpPr>
          <p:spPr>
            <a:xfrm>
              <a:off x="7393371" y="1812399"/>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Oval 21"/>
            <p:cNvSpPr/>
            <p:nvPr/>
          </p:nvSpPr>
          <p:spPr>
            <a:xfrm>
              <a:off x="7393371" y="281646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Oval 22"/>
            <p:cNvSpPr/>
            <p:nvPr/>
          </p:nvSpPr>
          <p:spPr>
            <a:xfrm>
              <a:off x="7393371" y="3802500"/>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 name="Oval 23"/>
            <p:cNvSpPr/>
            <p:nvPr/>
          </p:nvSpPr>
          <p:spPr>
            <a:xfrm>
              <a:off x="7393371" y="4788532"/>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1" name="Straight Arrow Connector 30"/>
            <p:cNvCxnSpPr>
              <a:stCxn id="21" idx="4"/>
            </p:cNvCxnSpPr>
            <p:nvPr/>
          </p:nvCxnSpPr>
          <p:spPr>
            <a:xfrm>
              <a:off x="7642164" y="2305414"/>
              <a:ext cx="0" cy="51105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6372679"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 name="Oval 38"/>
            <p:cNvSpPr/>
            <p:nvPr/>
          </p:nvSpPr>
          <p:spPr>
            <a:xfrm>
              <a:off x="6372679" y="1812399"/>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41" name="Straight Arrow Connector 40"/>
            <p:cNvCxnSpPr>
              <a:stCxn id="38" idx="5"/>
              <a:endCxn id="21" idx="1"/>
            </p:cNvCxnSpPr>
            <p:nvPr/>
          </p:nvCxnSpPr>
          <p:spPr>
            <a:xfrm>
              <a:off x="6797396" y="1247182"/>
              <a:ext cx="668844" cy="6374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6372679" y="281646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9" name="Oval 48"/>
            <p:cNvSpPr/>
            <p:nvPr/>
          </p:nvSpPr>
          <p:spPr>
            <a:xfrm>
              <a:off x="6372679" y="3802500"/>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0" name="Oval 49"/>
            <p:cNvSpPr/>
            <p:nvPr/>
          </p:nvSpPr>
          <p:spPr>
            <a:xfrm>
              <a:off x="6372679" y="4788532"/>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52" name="Straight Arrow Connector 51"/>
            <p:cNvCxnSpPr/>
            <p:nvPr/>
          </p:nvCxnSpPr>
          <p:spPr>
            <a:xfrm>
              <a:off x="6861761" y="4042996"/>
              <a:ext cx="52310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6797396" y="4223315"/>
              <a:ext cx="668844" cy="6374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6621472" y="4295516"/>
              <a:ext cx="0" cy="4930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5351987" y="1812399"/>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Oval 60"/>
            <p:cNvSpPr/>
            <p:nvPr/>
          </p:nvSpPr>
          <p:spPr>
            <a:xfrm>
              <a:off x="5351987" y="281646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Oval 61"/>
            <p:cNvSpPr/>
            <p:nvPr/>
          </p:nvSpPr>
          <p:spPr>
            <a:xfrm>
              <a:off x="5351987" y="379648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Oval 62"/>
            <p:cNvSpPr/>
            <p:nvPr/>
          </p:nvSpPr>
          <p:spPr>
            <a:xfrm>
              <a:off x="5351987" y="4788532"/>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Oval 63"/>
            <p:cNvSpPr/>
            <p:nvPr/>
          </p:nvSpPr>
          <p:spPr>
            <a:xfrm>
              <a:off x="5351987"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73" name="Straight Arrow Connector 72"/>
            <p:cNvCxnSpPr/>
            <p:nvPr/>
          </p:nvCxnSpPr>
          <p:spPr>
            <a:xfrm>
              <a:off x="5600780" y="4295516"/>
              <a:ext cx="0" cy="493016"/>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5776705" y="3231272"/>
              <a:ext cx="668844" cy="6374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4828882" y="3083017"/>
              <a:ext cx="52310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endCxn id="60" idx="2"/>
            </p:cNvCxnSpPr>
            <p:nvPr/>
          </p:nvCxnSpPr>
          <p:spPr>
            <a:xfrm flipV="1">
              <a:off x="4839513" y="2058907"/>
              <a:ext cx="512473" cy="4007"/>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83" name="Oval 82"/>
            <p:cNvSpPr/>
            <p:nvPr/>
          </p:nvSpPr>
          <p:spPr>
            <a:xfrm>
              <a:off x="4331294"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4" name="Oval 83"/>
            <p:cNvSpPr/>
            <p:nvPr/>
          </p:nvSpPr>
          <p:spPr>
            <a:xfrm>
              <a:off x="4331294" y="1812399"/>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Oval 84"/>
            <p:cNvSpPr/>
            <p:nvPr/>
          </p:nvSpPr>
          <p:spPr>
            <a:xfrm>
              <a:off x="4341925" y="283650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Oval 85"/>
            <p:cNvSpPr/>
            <p:nvPr/>
          </p:nvSpPr>
          <p:spPr>
            <a:xfrm>
              <a:off x="4341925" y="3802500"/>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7" name="Oval 86"/>
            <p:cNvSpPr/>
            <p:nvPr/>
          </p:nvSpPr>
          <p:spPr>
            <a:xfrm>
              <a:off x="4341925" y="4792540"/>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0" name="Straight Arrow Connector 89"/>
            <p:cNvCxnSpPr>
              <a:endCxn id="86" idx="0"/>
            </p:cNvCxnSpPr>
            <p:nvPr/>
          </p:nvCxnSpPr>
          <p:spPr>
            <a:xfrm>
              <a:off x="4590720" y="3329525"/>
              <a:ext cx="0" cy="4729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4756013" y="4223315"/>
              <a:ext cx="668844" cy="637416"/>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4756013" y="3257325"/>
              <a:ext cx="668844" cy="6374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84" idx="5"/>
            </p:cNvCxnSpPr>
            <p:nvPr/>
          </p:nvCxnSpPr>
          <p:spPr>
            <a:xfrm>
              <a:off x="4756011" y="2233214"/>
              <a:ext cx="679476" cy="65545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3808189" y="5055081"/>
              <a:ext cx="52310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3808189" y="2070932"/>
              <a:ext cx="52310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1" name="Oval 100"/>
            <p:cNvSpPr/>
            <p:nvPr/>
          </p:nvSpPr>
          <p:spPr>
            <a:xfrm>
              <a:off x="3310602"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Oval 101"/>
            <p:cNvSpPr/>
            <p:nvPr/>
          </p:nvSpPr>
          <p:spPr>
            <a:xfrm>
              <a:off x="3310602" y="1812399"/>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3" name="Oval 102"/>
            <p:cNvSpPr/>
            <p:nvPr/>
          </p:nvSpPr>
          <p:spPr>
            <a:xfrm>
              <a:off x="3310599" y="283650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4" name="Oval 103"/>
            <p:cNvSpPr/>
            <p:nvPr/>
          </p:nvSpPr>
          <p:spPr>
            <a:xfrm>
              <a:off x="3299967" y="3802501"/>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Oval 104"/>
            <p:cNvSpPr/>
            <p:nvPr/>
          </p:nvSpPr>
          <p:spPr>
            <a:xfrm>
              <a:off x="3310602" y="4792540"/>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08" name="Straight Arrow Connector 107"/>
            <p:cNvCxnSpPr/>
            <p:nvPr/>
          </p:nvCxnSpPr>
          <p:spPr>
            <a:xfrm>
              <a:off x="3548761" y="2323452"/>
              <a:ext cx="0" cy="4930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a:off x="3735317" y="2251252"/>
              <a:ext cx="668844" cy="6374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3735320" y="3237284"/>
              <a:ext cx="668844" cy="6374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endCxn id="87" idx="1"/>
            </p:cNvCxnSpPr>
            <p:nvPr/>
          </p:nvCxnSpPr>
          <p:spPr>
            <a:xfrm>
              <a:off x="3735320" y="4217304"/>
              <a:ext cx="679475" cy="64743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a:off x="2776863" y="4042996"/>
              <a:ext cx="52310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Oval 119"/>
            <p:cNvSpPr/>
            <p:nvPr/>
          </p:nvSpPr>
          <p:spPr>
            <a:xfrm>
              <a:off x="2279275"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1" name="Oval 120"/>
            <p:cNvSpPr/>
            <p:nvPr/>
          </p:nvSpPr>
          <p:spPr>
            <a:xfrm>
              <a:off x="2279275" y="181640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2" name="Oval 121"/>
            <p:cNvSpPr/>
            <p:nvPr/>
          </p:nvSpPr>
          <p:spPr>
            <a:xfrm>
              <a:off x="2279275" y="283650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3" name="Oval 122"/>
            <p:cNvSpPr/>
            <p:nvPr/>
          </p:nvSpPr>
          <p:spPr>
            <a:xfrm>
              <a:off x="2279275" y="3802500"/>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4" name="Oval 123"/>
            <p:cNvSpPr/>
            <p:nvPr/>
          </p:nvSpPr>
          <p:spPr>
            <a:xfrm flipH="1">
              <a:off x="2253758" y="4782521"/>
              <a:ext cx="523104"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29" name="Straight Arrow Connector 128"/>
            <p:cNvCxnSpPr/>
            <p:nvPr/>
          </p:nvCxnSpPr>
          <p:spPr>
            <a:xfrm>
              <a:off x="2513185" y="4289504"/>
              <a:ext cx="0" cy="4930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a:off x="2703993" y="1247182"/>
              <a:ext cx="668844" cy="6374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a:off x="2714628" y="4223315"/>
              <a:ext cx="668844" cy="6374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4" name="Oval 133"/>
            <p:cNvSpPr/>
            <p:nvPr/>
          </p:nvSpPr>
          <p:spPr>
            <a:xfrm>
              <a:off x="1233067"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5" name="Oval 134"/>
            <p:cNvSpPr/>
            <p:nvPr/>
          </p:nvSpPr>
          <p:spPr>
            <a:xfrm>
              <a:off x="1233067" y="181640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6" name="Oval 135"/>
            <p:cNvSpPr/>
            <p:nvPr/>
          </p:nvSpPr>
          <p:spPr>
            <a:xfrm>
              <a:off x="1233067" y="283650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7" name="Oval 136"/>
            <p:cNvSpPr/>
            <p:nvPr/>
          </p:nvSpPr>
          <p:spPr>
            <a:xfrm>
              <a:off x="1233067" y="379648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8" name="Oval 137"/>
            <p:cNvSpPr/>
            <p:nvPr/>
          </p:nvSpPr>
          <p:spPr>
            <a:xfrm>
              <a:off x="1233067" y="4788532"/>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49" name="Straight Arrow Connector 148"/>
            <p:cNvCxnSpPr/>
            <p:nvPr/>
          </p:nvCxnSpPr>
          <p:spPr>
            <a:xfrm>
              <a:off x="1683301" y="3231272"/>
              <a:ext cx="668844" cy="6374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47024" y="1247182"/>
              <a:ext cx="486043" cy="673870"/>
            </a:xfrm>
            <a:prstGeom prst="rect">
              <a:avLst/>
            </a:prstGeom>
            <a:noFill/>
          </p:spPr>
          <p:txBody>
            <a:bodyPr wrap="none" rtlCol="0">
              <a:spAutoFit/>
            </a:bodyPr>
            <a:lstStyle/>
            <a:p>
              <a:r>
                <a:rPr lang="en-US" sz="3600" dirty="0">
                  <a:solidFill>
                    <a:prstClr val="black"/>
                  </a:solidFill>
                </a:rPr>
                <a:t>A</a:t>
              </a:r>
            </a:p>
          </p:txBody>
        </p:sp>
        <p:sp>
          <p:nvSpPr>
            <p:cNvPr id="28" name="TextBox 27"/>
            <p:cNvSpPr txBox="1"/>
            <p:nvPr/>
          </p:nvSpPr>
          <p:spPr>
            <a:xfrm>
              <a:off x="758220" y="2224005"/>
              <a:ext cx="463651" cy="673870"/>
            </a:xfrm>
            <a:prstGeom prst="rect">
              <a:avLst/>
            </a:prstGeom>
            <a:noFill/>
          </p:spPr>
          <p:txBody>
            <a:bodyPr wrap="none" rtlCol="0">
              <a:spAutoFit/>
            </a:bodyPr>
            <a:lstStyle/>
            <a:p>
              <a:r>
                <a:rPr lang="en-US" sz="3600" dirty="0" smtClean="0">
                  <a:solidFill>
                    <a:prstClr val="black"/>
                  </a:solidFill>
                </a:rPr>
                <a:t>C</a:t>
              </a:r>
              <a:endParaRPr lang="en-US" sz="3600" dirty="0">
                <a:solidFill>
                  <a:prstClr val="black"/>
                </a:solidFill>
              </a:endParaRPr>
            </a:p>
          </p:txBody>
        </p:sp>
        <p:sp>
          <p:nvSpPr>
            <p:cNvPr id="29" name="TextBox 28"/>
            <p:cNvSpPr txBox="1"/>
            <p:nvPr/>
          </p:nvSpPr>
          <p:spPr>
            <a:xfrm>
              <a:off x="758220" y="4199076"/>
              <a:ext cx="463651" cy="673870"/>
            </a:xfrm>
            <a:prstGeom prst="rect">
              <a:avLst/>
            </a:prstGeom>
            <a:noFill/>
          </p:spPr>
          <p:txBody>
            <a:bodyPr wrap="none" rtlCol="0">
              <a:spAutoFit/>
            </a:bodyPr>
            <a:lstStyle/>
            <a:p>
              <a:r>
                <a:rPr lang="en-US" sz="3600" dirty="0" smtClean="0">
                  <a:solidFill>
                    <a:prstClr val="black"/>
                  </a:solidFill>
                </a:rPr>
                <a:t>C</a:t>
              </a:r>
              <a:endParaRPr lang="en-US" sz="3600" dirty="0">
                <a:solidFill>
                  <a:prstClr val="black"/>
                </a:solidFill>
              </a:endParaRPr>
            </a:p>
          </p:txBody>
        </p:sp>
        <p:sp>
          <p:nvSpPr>
            <p:cNvPr id="34" name="TextBox 33"/>
            <p:cNvSpPr txBox="1"/>
            <p:nvPr/>
          </p:nvSpPr>
          <p:spPr>
            <a:xfrm>
              <a:off x="734107" y="3229077"/>
              <a:ext cx="511876" cy="673870"/>
            </a:xfrm>
            <a:prstGeom prst="rect">
              <a:avLst/>
            </a:prstGeom>
            <a:noFill/>
          </p:spPr>
          <p:txBody>
            <a:bodyPr wrap="none" rtlCol="0">
              <a:spAutoFit/>
            </a:bodyPr>
            <a:lstStyle/>
            <a:p>
              <a:r>
                <a:rPr lang="en-US" sz="3600" dirty="0">
                  <a:solidFill>
                    <a:prstClr val="black"/>
                  </a:solidFill>
                </a:rPr>
                <a:t>G</a:t>
              </a:r>
            </a:p>
          </p:txBody>
        </p:sp>
        <p:sp>
          <p:nvSpPr>
            <p:cNvPr id="46" name="TextBox 45"/>
            <p:cNvSpPr txBox="1"/>
            <p:nvPr/>
          </p:nvSpPr>
          <p:spPr>
            <a:xfrm>
              <a:off x="1270702" y="774040"/>
              <a:ext cx="422315" cy="609691"/>
            </a:xfrm>
            <a:prstGeom prst="rect">
              <a:avLst/>
            </a:prstGeom>
            <a:noFill/>
          </p:spPr>
          <p:txBody>
            <a:bodyPr wrap="none" rtlCol="0">
              <a:spAutoFit/>
            </a:bodyPr>
            <a:lstStyle/>
            <a:p>
              <a:r>
                <a:rPr lang="en-US" sz="3200" dirty="0" smtClean="0">
                  <a:solidFill>
                    <a:prstClr val="black"/>
                  </a:solidFill>
                </a:rPr>
                <a:t>0</a:t>
              </a:r>
              <a:endParaRPr lang="en-US" sz="3200" dirty="0">
                <a:solidFill>
                  <a:prstClr val="black"/>
                </a:solidFill>
              </a:endParaRPr>
            </a:p>
          </p:txBody>
        </p:sp>
        <p:sp>
          <p:nvSpPr>
            <p:cNvPr id="47" name="TextBox 46"/>
            <p:cNvSpPr txBox="1"/>
            <p:nvPr/>
          </p:nvSpPr>
          <p:spPr>
            <a:xfrm>
              <a:off x="1272171" y="1758069"/>
              <a:ext cx="422315" cy="609691"/>
            </a:xfrm>
            <a:prstGeom prst="rect">
              <a:avLst/>
            </a:prstGeom>
            <a:noFill/>
          </p:spPr>
          <p:txBody>
            <a:bodyPr wrap="none" rtlCol="0">
              <a:spAutoFit/>
            </a:bodyPr>
            <a:lstStyle/>
            <a:p>
              <a:r>
                <a:rPr lang="en-US" sz="3200" dirty="0">
                  <a:solidFill>
                    <a:prstClr val="black"/>
                  </a:solidFill>
                </a:rPr>
                <a:t>0</a:t>
              </a:r>
            </a:p>
          </p:txBody>
        </p:sp>
        <p:sp>
          <p:nvSpPr>
            <p:cNvPr id="151" name="TextBox 150"/>
            <p:cNvSpPr txBox="1"/>
            <p:nvPr/>
          </p:nvSpPr>
          <p:spPr>
            <a:xfrm>
              <a:off x="2319038" y="774040"/>
              <a:ext cx="422315" cy="609691"/>
            </a:xfrm>
            <a:prstGeom prst="rect">
              <a:avLst/>
            </a:prstGeom>
            <a:noFill/>
          </p:spPr>
          <p:txBody>
            <a:bodyPr wrap="none" rtlCol="0">
              <a:spAutoFit/>
            </a:bodyPr>
            <a:lstStyle/>
            <a:p>
              <a:r>
                <a:rPr lang="en-US" sz="3200" dirty="0">
                  <a:solidFill>
                    <a:prstClr val="black"/>
                  </a:solidFill>
                </a:rPr>
                <a:t>0</a:t>
              </a:r>
            </a:p>
          </p:txBody>
        </p:sp>
        <p:sp>
          <p:nvSpPr>
            <p:cNvPr id="110" name="TextBox 109"/>
            <p:cNvSpPr txBox="1"/>
            <p:nvPr/>
          </p:nvSpPr>
          <p:spPr>
            <a:xfrm>
              <a:off x="3349160" y="774040"/>
              <a:ext cx="422315" cy="609691"/>
            </a:xfrm>
            <a:prstGeom prst="rect">
              <a:avLst/>
            </a:prstGeom>
            <a:noFill/>
          </p:spPr>
          <p:txBody>
            <a:bodyPr wrap="none" rtlCol="0">
              <a:spAutoFit/>
            </a:bodyPr>
            <a:lstStyle/>
            <a:p>
              <a:r>
                <a:rPr lang="en-US" sz="3200" dirty="0">
                  <a:solidFill>
                    <a:prstClr val="black"/>
                  </a:solidFill>
                </a:rPr>
                <a:t>0</a:t>
              </a:r>
            </a:p>
          </p:txBody>
        </p:sp>
        <p:sp>
          <p:nvSpPr>
            <p:cNvPr id="152" name="TextBox 151"/>
            <p:cNvSpPr txBox="1"/>
            <p:nvPr/>
          </p:nvSpPr>
          <p:spPr>
            <a:xfrm>
              <a:off x="1272171" y="2786187"/>
              <a:ext cx="422315" cy="609691"/>
            </a:xfrm>
            <a:prstGeom prst="rect">
              <a:avLst/>
            </a:prstGeom>
            <a:noFill/>
          </p:spPr>
          <p:txBody>
            <a:bodyPr wrap="none" rtlCol="0">
              <a:spAutoFit/>
            </a:bodyPr>
            <a:lstStyle/>
            <a:p>
              <a:r>
                <a:rPr lang="en-US" sz="3200" dirty="0">
                  <a:solidFill>
                    <a:prstClr val="black"/>
                  </a:solidFill>
                </a:rPr>
                <a:t>0</a:t>
              </a:r>
            </a:p>
          </p:txBody>
        </p:sp>
        <p:sp>
          <p:nvSpPr>
            <p:cNvPr id="153" name="TextBox 152"/>
            <p:cNvSpPr txBox="1"/>
            <p:nvPr/>
          </p:nvSpPr>
          <p:spPr>
            <a:xfrm>
              <a:off x="4379562" y="768020"/>
              <a:ext cx="422315" cy="609691"/>
            </a:xfrm>
            <a:prstGeom prst="rect">
              <a:avLst/>
            </a:prstGeom>
            <a:noFill/>
          </p:spPr>
          <p:txBody>
            <a:bodyPr wrap="none" rtlCol="0">
              <a:spAutoFit/>
            </a:bodyPr>
            <a:lstStyle/>
            <a:p>
              <a:r>
                <a:rPr lang="en-US" sz="3200" dirty="0">
                  <a:solidFill>
                    <a:prstClr val="black"/>
                  </a:solidFill>
                </a:rPr>
                <a:t>0</a:t>
              </a:r>
            </a:p>
          </p:txBody>
        </p:sp>
        <p:sp>
          <p:nvSpPr>
            <p:cNvPr id="154" name="TextBox 153"/>
            <p:cNvSpPr txBox="1"/>
            <p:nvPr/>
          </p:nvSpPr>
          <p:spPr>
            <a:xfrm>
              <a:off x="1273057" y="3756527"/>
              <a:ext cx="422315" cy="609691"/>
            </a:xfrm>
            <a:prstGeom prst="rect">
              <a:avLst/>
            </a:prstGeom>
            <a:noFill/>
          </p:spPr>
          <p:txBody>
            <a:bodyPr wrap="none" rtlCol="0">
              <a:spAutoFit/>
            </a:bodyPr>
            <a:lstStyle/>
            <a:p>
              <a:r>
                <a:rPr lang="en-US" sz="3200" dirty="0">
                  <a:solidFill>
                    <a:prstClr val="black"/>
                  </a:solidFill>
                </a:rPr>
                <a:t>0</a:t>
              </a:r>
            </a:p>
          </p:txBody>
        </p:sp>
        <p:sp>
          <p:nvSpPr>
            <p:cNvPr id="155" name="TextBox 154"/>
            <p:cNvSpPr txBox="1"/>
            <p:nvPr/>
          </p:nvSpPr>
          <p:spPr>
            <a:xfrm>
              <a:off x="5389621" y="774040"/>
              <a:ext cx="422315" cy="609691"/>
            </a:xfrm>
            <a:prstGeom prst="rect">
              <a:avLst/>
            </a:prstGeom>
            <a:noFill/>
          </p:spPr>
          <p:txBody>
            <a:bodyPr wrap="none" rtlCol="0">
              <a:spAutoFit/>
            </a:bodyPr>
            <a:lstStyle/>
            <a:p>
              <a:r>
                <a:rPr lang="en-US" sz="3200" dirty="0">
                  <a:solidFill>
                    <a:prstClr val="black"/>
                  </a:solidFill>
                </a:rPr>
                <a:t>0</a:t>
              </a:r>
            </a:p>
          </p:txBody>
        </p:sp>
        <p:sp>
          <p:nvSpPr>
            <p:cNvPr id="156" name="TextBox 155"/>
            <p:cNvSpPr txBox="1"/>
            <p:nvPr/>
          </p:nvSpPr>
          <p:spPr>
            <a:xfrm>
              <a:off x="1273057" y="4750235"/>
              <a:ext cx="422315" cy="609691"/>
            </a:xfrm>
            <a:prstGeom prst="rect">
              <a:avLst/>
            </a:prstGeom>
            <a:noFill/>
          </p:spPr>
          <p:txBody>
            <a:bodyPr wrap="none" rtlCol="0">
              <a:spAutoFit/>
            </a:bodyPr>
            <a:lstStyle/>
            <a:p>
              <a:r>
                <a:rPr lang="en-US" sz="3200" dirty="0">
                  <a:solidFill>
                    <a:prstClr val="black"/>
                  </a:solidFill>
                </a:rPr>
                <a:t>0</a:t>
              </a:r>
            </a:p>
          </p:txBody>
        </p:sp>
        <p:sp>
          <p:nvSpPr>
            <p:cNvPr id="157" name="TextBox 156"/>
            <p:cNvSpPr txBox="1"/>
            <p:nvPr/>
          </p:nvSpPr>
          <p:spPr>
            <a:xfrm>
              <a:off x="6410314" y="774040"/>
              <a:ext cx="422315" cy="609691"/>
            </a:xfrm>
            <a:prstGeom prst="rect">
              <a:avLst/>
            </a:prstGeom>
            <a:noFill/>
          </p:spPr>
          <p:txBody>
            <a:bodyPr wrap="none" rtlCol="0">
              <a:spAutoFit/>
            </a:bodyPr>
            <a:lstStyle/>
            <a:p>
              <a:r>
                <a:rPr lang="en-US" sz="3200" dirty="0">
                  <a:solidFill>
                    <a:prstClr val="black"/>
                  </a:solidFill>
                </a:rPr>
                <a:t>0</a:t>
              </a:r>
            </a:p>
          </p:txBody>
        </p:sp>
        <p:sp>
          <p:nvSpPr>
            <p:cNvPr id="158" name="TextBox 157"/>
            <p:cNvSpPr txBox="1"/>
            <p:nvPr/>
          </p:nvSpPr>
          <p:spPr>
            <a:xfrm>
              <a:off x="7431664" y="768019"/>
              <a:ext cx="422315" cy="609691"/>
            </a:xfrm>
            <a:prstGeom prst="rect">
              <a:avLst/>
            </a:prstGeom>
            <a:noFill/>
          </p:spPr>
          <p:txBody>
            <a:bodyPr wrap="none" rtlCol="0">
              <a:spAutoFit/>
            </a:bodyPr>
            <a:lstStyle/>
            <a:p>
              <a:r>
                <a:rPr lang="en-US" sz="3200" dirty="0">
                  <a:solidFill>
                    <a:prstClr val="black"/>
                  </a:solidFill>
                </a:rPr>
                <a:t>0</a:t>
              </a:r>
            </a:p>
          </p:txBody>
        </p:sp>
        <p:sp>
          <p:nvSpPr>
            <p:cNvPr id="159" name="TextBox 158"/>
            <p:cNvSpPr txBox="1"/>
            <p:nvPr/>
          </p:nvSpPr>
          <p:spPr>
            <a:xfrm>
              <a:off x="2304153" y="1766086"/>
              <a:ext cx="422315" cy="609691"/>
            </a:xfrm>
            <a:prstGeom prst="rect">
              <a:avLst/>
            </a:prstGeom>
            <a:noFill/>
          </p:spPr>
          <p:txBody>
            <a:bodyPr wrap="none" rtlCol="0">
              <a:spAutoFit/>
            </a:bodyPr>
            <a:lstStyle/>
            <a:p>
              <a:r>
                <a:rPr lang="en-US" sz="3200" dirty="0" smtClean="0">
                  <a:solidFill>
                    <a:prstClr val="black"/>
                  </a:solidFill>
                </a:rPr>
                <a:t>0</a:t>
              </a:r>
              <a:endParaRPr lang="en-US" sz="3200" dirty="0">
                <a:solidFill>
                  <a:prstClr val="black"/>
                </a:solidFill>
              </a:endParaRPr>
            </a:p>
          </p:txBody>
        </p:sp>
        <p:sp>
          <p:nvSpPr>
            <p:cNvPr id="160" name="TextBox 159"/>
            <p:cNvSpPr txBox="1"/>
            <p:nvPr/>
          </p:nvSpPr>
          <p:spPr>
            <a:xfrm>
              <a:off x="3348239" y="1766086"/>
              <a:ext cx="422315" cy="609691"/>
            </a:xfrm>
            <a:prstGeom prst="rect">
              <a:avLst/>
            </a:prstGeom>
            <a:noFill/>
          </p:spPr>
          <p:txBody>
            <a:bodyPr wrap="none" rtlCol="0">
              <a:spAutoFit/>
            </a:bodyPr>
            <a:lstStyle/>
            <a:p>
              <a:r>
                <a:rPr lang="en-US" sz="3200" dirty="0">
                  <a:solidFill>
                    <a:prstClr val="black"/>
                  </a:solidFill>
                </a:rPr>
                <a:t>4</a:t>
              </a:r>
            </a:p>
          </p:txBody>
        </p:sp>
        <p:sp>
          <p:nvSpPr>
            <p:cNvPr id="161" name="TextBox 160"/>
            <p:cNvSpPr txBox="1"/>
            <p:nvPr/>
          </p:nvSpPr>
          <p:spPr>
            <a:xfrm>
              <a:off x="4379562" y="1758069"/>
              <a:ext cx="422315" cy="609691"/>
            </a:xfrm>
            <a:prstGeom prst="rect">
              <a:avLst/>
            </a:prstGeom>
            <a:noFill/>
          </p:spPr>
          <p:txBody>
            <a:bodyPr wrap="none" rtlCol="0">
              <a:spAutoFit/>
            </a:bodyPr>
            <a:lstStyle/>
            <a:p>
              <a:r>
                <a:rPr lang="en-US" sz="3200" dirty="0">
                  <a:solidFill>
                    <a:prstClr val="black"/>
                  </a:solidFill>
                </a:rPr>
                <a:t>2</a:t>
              </a:r>
            </a:p>
          </p:txBody>
        </p:sp>
        <p:sp>
          <p:nvSpPr>
            <p:cNvPr id="162" name="TextBox 161"/>
            <p:cNvSpPr txBox="1"/>
            <p:nvPr/>
          </p:nvSpPr>
          <p:spPr>
            <a:xfrm>
              <a:off x="5389622" y="1756064"/>
              <a:ext cx="422315" cy="609691"/>
            </a:xfrm>
            <a:prstGeom prst="rect">
              <a:avLst/>
            </a:prstGeom>
            <a:noFill/>
          </p:spPr>
          <p:txBody>
            <a:bodyPr wrap="none" rtlCol="0">
              <a:spAutoFit/>
            </a:bodyPr>
            <a:lstStyle/>
            <a:p>
              <a:r>
                <a:rPr lang="en-US" sz="3200" dirty="0">
                  <a:solidFill>
                    <a:prstClr val="black"/>
                  </a:solidFill>
                </a:rPr>
                <a:t>0</a:t>
              </a:r>
            </a:p>
          </p:txBody>
        </p:sp>
        <p:sp>
          <p:nvSpPr>
            <p:cNvPr id="163" name="TextBox 162"/>
            <p:cNvSpPr txBox="1"/>
            <p:nvPr/>
          </p:nvSpPr>
          <p:spPr>
            <a:xfrm>
              <a:off x="6410314" y="1754058"/>
              <a:ext cx="422315" cy="609691"/>
            </a:xfrm>
            <a:prstGeom prst="rect">
              <a:avLst/>
            </a:prstGeom>
            <a:noFill/>
          </p:spPr>
          <p:txBody>
            <a:bodyPr wrap="none" rtlCol="0">
              <a:spAutoFit/>
            </a:bodyPr>
            <a:lstStyle/>
            <a:p>
              <a:r>
                <a:rPr lang="en-US" sz="3200" dirty="0">
                  <a:solidFill>
                    <a:prstClr val="black"/>
                  </a:solidFill>
                </a:rPr>
                <a:t>0</a:t>
              </a:r>
            </a:p>
          </p:txBody>
        </p:sp>
        <p:sp>
          <p:nvSpPr>
            <p:cNvPr id="164" name="TextBox 163"/>
            <p:cNvSpPr txBox="1"/>
            <p:nvPr/>
          </p:nvSpPr>
          <p:spPr>
            <a:xfrm>
              <a:off x="7431003" y="1758069"/>
              <a:ext cx="422315" cy="609691"/>
            </a:xfrm>
            <a:prstGeom prst="rect">
              <a:avLst/>
            </a:prstGeom>
            <a:noFill/>
          </p:spPr>
          <p:txBody>
            <a:bodyPr wrap="none" rtlCol="0">
              <a:spAutoFit/>
            </a:bodyPr>
            <a:lstStyle/>
            <a:p>
              <a:r>
                <a:rPr lang="en-US" sz="3200" dirty="0">
                  <a:solidFill>
                    <a:prstClr val="black"/>
                  </a:solidFill>
                </a:rPr>
                <a:t>4</a:t>
              </a:r>
            </a:p>
          </p:txBody>
        </p:sp>
        <p:sp>
          <p:nvSpPr>
            <p:cNvPr id="165" name="TextBox 164"/>
            <p:cNvSpPr txBox="1"/>
            <p:nvPr/>
          </p:nvSpPr>
          <p:spPr>
            <a:xfrm>
              <a:off x="2319038" y="2778168"/>
              <a:ext cx="422315" cy="609691"/>
            </a:xfrm>
            <a:prstGeom prst="rect">
              <a:avLst/>
            </a:prstGeom>
            <a:noFill/>
          </p:spPr>
          <p:txBody>
            <a:bodyPr wrap="none" rtlCol="0">
              <a:spAutoFit/>
            </a:bodyPr>
            <a:lstStyle/>
            <a:p>
              <a:r>
                <a:rPr lang="en-US" sz="3200" dirty="0">
                  <a:solidFill>
                    <a:prstClr val="black"/>
                  </a:solidFill>
                </a:rPr>
                <a:t>0</a:t>
              </a:r>
            </a:p>
          </p:txBody>
        </p:sp>
        <p:sp>
          <p:nvSpPr>
            <p:cNvPr id="166" name="TextBox 165"/>
            <p:cNvSpPr txBox="1"/>
            <p:nvPr/>
          </p:nvSpPr>
          <p:spPr>
            <a:xfrm>
              <a:off x="3348239" y="2778169"/>
              <a:ext cx="422315" cy="609691"/>
            </a:xfrm>
            <a:prstGeom prst="rect">
              <a:avLst/>
            </a:prstGeom>
            <a:noFill/>
          </p:spPr>
          <p:txBody>
            <a:bodyPr wrap="none" rtlCol="0">
              <a:spAutoFit/>
            </a:bodyPr>
            <a:lstStyle/>
            <a:p>
              <a:r>
                <a:rPr lang="en-US" sz="3200" dirty="0">
                  <a:solidFill>
                    <a:prstClr val="black"/>
                  </a:solidFill>
                </a:rPr>
                <a:t>2</a:t>
              </a:r>
            </a:p>
          </p:txBody>
        </p:sp>
        <p:sp>
          <p:nvSpPr>
            <p:cNvPr id="167" name="TextBox 166"/>
            <p:cNvSpPr txBox="1"/>
            <p:nvPr/>
          </p:nvSpPr>
          <p:spPr>
            <a:xfrm>
              <a:off x="4379559" y="2786186"/>
              <a:ext cx="422315" cy="609691"/>
            </a:xfrm>
            <a:prstGeom prst="rect">
              <a:avLst/>
            </a:prstGeom>
            <a:noFill/>
          </p:spPr>
          <p:txBody>
            <a:bodyPr wrap="none" rtlCol="0">
              <a:spAutoFit/>
            </a:bodyPr>
            <a:lstStyle/>
            <a:p>
              <a:r>
                <a:rPr lang="en-US" sz="3200" dirty="0">
                  <a:solidFill>
                    <a:prstClr val="black"/>
                  </a:solidFill>
                </a:rPr>
                <a:t>3</a:t>
              </a:r>
            </a:p>
          </p:txBody>
        </p:sp>
        <p:sp>
          <p:nvSpPr>
            <p:cNvPr id="168" name="TextBox 167"/>
            <p:cNvSpPr txBox="1"/>
            <p:nvPr/>
          </p:nvSpPr>
          <p:spPr>
            <a:xfrm>
              <a:off x="5389622" y="2756125"/>
              <a:ext cx="422315" cy="609691"/>
            </a:xfrm>
            <a:prstGeom prst="rect">
              <a:avLst/>
            </a:prstGeom>
            <a:noFill/>
          </p:spPr>
          <p:txBody>
            <a:bodyPr wrap="none" rtlCol="0">
              <a:spAutoFit/>
            </a:bodyPr>
            <a:lstStyle/>
            <a:p>
              <a:r>
                <a:rPr lang="en-US" sz="3200" dirty="0">
                  <a:solidFill>
                    <a:prstClr val="black"/>
                  </a:solidFill>
                </a:rPr>
                <a:t>1</a:t>
              </a:r>
            </a:p>
          </p:txBody>
        </p:sp>
        <p:sp>
          <p:nvSpPr>
            <p:cNvPr id="169" name="TextBox 168"/>
            <p:cNvSpPr txBox="1"/>
            <p:nvPr/>
          </p:nvSpPr>
          <p:spPr>
            <a:xfrm>
              <a:off x="6410312" y="2758130"/>
              <a:ext cx="422315" cy="609691"/>
            </a:xfrm>
            <a:prstGeom prst="rect">
              <a:avLst/>
            </a:prstGeom>
            <a:noFill/>
          </p:spPr>
          <p:txBody>
            <a:bodyPr wrap="none" rtlCol="0">
              <a:spAutoFit/>
            </a:bodyPr>
            <a:lstStyle/>
            <a:p>
              <a:r>
                <a:rPr lang="en-US" sz="3200" dirty="0">
                  <a:solidFill>
                    <a:prstClr val="black"/>
                  </a:solidFill>
                </a:rPr>
                <a:t>0</a:t>
              </a:r>
            </a:p>
          </p:txBody>
        </p:sp>
        <p:sp>
          <p:nvSpPr>
            <p:cNvPr id="170" name="TextBox 169"/>
            <p:cNvSpPr txBox="1"/>
            <p:nvPr/>
          </p:nvSpPr>
          <p:spPr>
            <a:xfrm>
              <a:off x="7431006" y="2756124"/>
              <a:ext cx="422315" cy="609691"/>
            </a:xfrm>
            <a:prstGeom prst="rect">
              <a:avLst/>
            </a:prstGeom>
            <a:noFill/>
          </p:spPr>
          <p:txBody>
            <a:bodyPr wrap="none" rtlCol="0">
              <a:spAutoFit/>
            </a:bodyPr>
            <a:lstStyle/>
            <a:p>
              <a:r>
                <a:rPr lang="en-US" sz="3200" dirty="0" smtClean="0">
                  <a:solidFill>
                    <a:prstClr val="black"/>
                  </a:solidFill>
                </a:rPr>
                <a:t>2</a:t>
              </a:r>
              <a:endParaRPr lang="en-US" sz="3200" dirty="0">
                <a:solidFill>
                  <a:prstClr val="black"/>
                </a:solidFill>
              </a:endParaRPr>
            </a:p>
          </p:txBody>
        </p:sp>
        <p:sp>
          <p:nvSpPr>
            <p:cNvPr id="171" name="TextBox 170"/>
            <p:cNvSpPr txBox="1"/>
            <p:nvPr/>
          </p:nvSpPr>
          <p:spPr>
            <a:xfrm>
              <a:off x="3337603" y="3744163"/>
              <a:ext cx="422315" cy="609691"/>
            </a:xfrm>
            <a:prstGeom prst="rect">
              <a:avLst/>
            </a:prstGeom>
            <a:noFill/>
          </p:spPr>
          <p:txBody>
            <a:bodyPr wrap="none" rtlCol="0">
              <a:spAutoFit/>
            </a:bodyPr>
            <a:lstStyle/>
            <a:p>
              <a:r>
                <a:rPr lang="en-US" sz="3200" dirty="0">
                  <a:solidFill>
                    <a:prstClr val="black"/>
                  </a:solidFill>
                </a:rPr>
                <a:t>2</a:t>
              </a:r>
            </a:p>
          </p:txBody>
        </p:sp>
        <p:sp>
          <p:nvSpPr>
            <p:cNvPr id="174" name="TextBox 173"/>
            <p:cNvSpPr txBox="1"/>
            <p:nvPr/>
          </p:nvSpPr>
          <p:spPr>
            <a:xfrm>
              <a:off x="5389622" y="3736912"/>
              <a:ext cx="422315" cy="609691"/>
            </a:xfrm>
            <a:prstGeom prst="rect">
              <a:avLst/>
            </a:prstGeom>
            <a:noFill/>
          </p:spPr>
          <p:txBody>
            <a:bodyPr wrap="none" rtlCol="0">
              <a:spAutoFit/>
            </a:bodyPr>
            <a:lstStyle/>
            <a:p>
              <a:r>
                <a:rPr lang="en-US" sz="3200" dirty="0">
                  <a:solidFill>
                    <a:prstClr val="black"/>
                  </a:solidFill>
                </a:rPr>
                <a:t>2</a:t>
              </a:r>
            </a:p>
          </p:txBody>
        </p:sp>
        <p:sp>
          <p:nvSpPr>
            <p:cNvPr id="175" name="TextBox 174"/>
            <p:cNvSpPr txBox="1"/>
            <p:nvPr/>
          </p:nvSpPr>
          <p:spPr>
            <a:xfrm>
              <a:off x="6410311" y="3756526"/>
              <a:ext cx="422315" cy="609691"/>
            </a:xfrm>
            <a:prstGeom prst="rect">
              <a:avLst/>
            </a:prstGeom>
            <a:noFill/>
          </p:spPr>
          <p:txBody>
            <a:bodyPr wrap="none" rtlCol="0">
              <a:spAutoFit/>
            </a:bodyPr>
            <a:lstStyle/>
            <a:p>
              <a:r>
                <a:rPr lang="en-US" sz="3200" dirty="0">
                  <a:solidFill>
                    <a:prstClr val="black"/>
                  </a:solidFill>
                </a:rPr>
                <a:t>5</a:t>
              </a:r>
            </a:p>
          </p:txBody>
        </p:sp>
        <p:sp>
          <p:nvSpPr>
            <p:cNvPr id="179" name="TextBox 178"/>
            <p:cNvSpPr txBox="1"/>
            <p:nvPr/>
          </p:nvSpPr>
          <p:spPr>
            <a:xfrm>
              <a:off x="4368927" y="4724181"/>
              <a:ext cx="422315" cy="609691"/>
            </a:xfrm>
            <a:prstGeom prst="rect">
              <a:avLst/>
            </a:prstGeom>
            <a:noFill/>
          </p:spPr>
          <p:txBody>
            <a:bodyPr wrap="none" rtlCol="0">
              <a:spAutoFit/>
            </a:bodyPr>
            <a:lstStyle/>
            <a:p>
              <a:r>
                <a:rPr lang="en-US" sz="3200" dirty="0">
                  <a:solidFill>
                    <a:prstClr val="black"/>
                  </a:solidFill>
                </a:rPr>
                <a:t>1</a:t>
              </a:r>
            </a:p>
          </p:txBody>
        </p:sp>
        <p:sp>
          <p:nvSpPr>
            <p:cNvPr id="181" name="TextBox 180"/>
            <p:cNvSpPr txBox="1"/>
            <p:nvPr/>
          </p:nvSpPr>
          <p:spPr>
            <a:xfrm>
              <a:off x="6410780" y="4733282"/>
              <a:ext cx="422315" cy="609691"/>
            </a:xfrm>
            <a:prstGeom prst="rect">
              <a:avLst/>
            </a:prstGeom>
            <a:noFill/>
          </p:spPr>
          <p:txBody>
            <a:bodyPr wrap="none" rtlCol="0">
              <a:spAutoFit/>
            </a:bodyPr>
            <a:lstStyle/>
            <a:p>
              <a:r>
                <a:rPr lang="en-US" sz="3200" dirty="0">
                  <a:solidFill>
                    <a:prstClr val="black"/>
                  </a:solidFill>
                </a:rPr>
                <a:t>3</a:t>
              </a:r>
            </a:p>
          </p:txBody>
        </p:sp>
        <p:sp>
          <p:nvSpPr>
            <p:cNvPr id="182" name="TextBox 181"/>
            <p:cNvSpPr txBox="1"/>
            <p:nvPr/>
          </p:nvSpPr>
          <p:spPr>
            <a:xfrm>
              <a:off x="7431006" y="4724180"/>
              <a:ext cx="422315" cy="609691"/>
            </a:xfrm>
            <a:prstGeom prst="rect">
              <a:avLst/>
            </a:prstGeom>
            <a:noFill/>
          </p:spPr>
          <p:txBody>
            <a:bodyPr wrap="none" rtlCol="0">
              <a:spAutoFit/>
            </a:bodyPr>
            <a:lstStyle/>
            <a:p>
              <a:r>
                <a:rPr lang="en-US" sz="3200" dirty="0">
                  <a:solidFill>
                    <a:prstClr val="black"/>
                  </a:solidFill>
                </a:rPr>
                <a:t>4</a:t>
              </a:r>
            </a:p>
          </p:txBody>
        </p:sp>
        <p:sp>
          <p:nvSpPr>
            <p:cNvPr id="190" name="TextBox 189"/>
            <p:cNvSpPr txBox="1"/>
            <p:nvPr/>
          </p:nvSpPr>
          <p:spPr>
            <a:xfrm>
              <a:off x="2319038" y="3738145"/>
              <a:ext cx="422315" cy="609691"/>
            </a:xfrm>
            <a:prstGeom prst="rect">
              <a:avLst/>
            </a:prstGeom>
            <a:noFill/>
          </p:spPr>
          <p:txBody>
            <a:bodyPr wrap="none" rtlCol="0">
              <a:spAutoFit/>
            </a:bodyPr>
            <a:lstStyle/>
            <a:p>
              <a:r>
                <a:rPr lang="en-US" sz="3200" dirty="0">
                  <a:solidFill>
                    <a:prstClr val="black"/>
                  </a:solidFill>
                </a:rPr>
                <a:t>4</a:t>
              </a:r>
            </a:p>
          </p:txBody>
        </p:sp>
        <p:sp>
          <p:nvSpPr>
            <p:cNvPr id="191" name="TextBox 190"/>
            <p:cNvSpPr txBox="1"/>
            <p:nvPr/>
          </p:nvSpPr>
          <p:spPr>
            <a:xfrm>
              <a:off x="2302028" y="4730194"/>
              <a:ext cx="422315" cy="609691"/>
            </a:xfrm>
            <a:prstGeom prst="rect">
              <a:avLst/>
            </a:prstGeom>
            <a:noFill/>
          </p:spPr>
          <p:txBody>
            <a:bodyPr wrap="none" rtlCol="0">
              <a:spAutoFit/>
            </a:bodyPr>
            <a:lstStyle/>
            <a:p>
              <a:r>
                <a:rPr lang="en-US" sz="3200" dirty="0" smtClean="0">
                  <a:solidFill>
                    <a:prstClr val="black"/>
                  </a:solidFill>
                </a:rPr>
                <a:t>2</a:t>
              </a:r>
              <a:endParaRPr lang="en-US" sz="3200" dirty="0">
                <a:solidFill>
                  <a:prstClr val="black"/>
                </a:solidFill>
              </a:endParaRPr>
            </a:p>
          </p:txBody>
        </p:sp>
        <p:sp>
          <p:nvSpPr>
            <p:cNvPr id="192" name="TextBox 191"/>
            <p:cNvSpPr txBox="1"/>
            <p:nvPr/>
          </p:nvSpPr>
          <p:spPr>
            <a:xfrm>
              <a:off x="4379561" y="3744161"/>
              <a:ext cx="422315" cy="609691"/>
            </a:xfrm>
            <a:prstGeom prst="rect">
              <a:avLst/>
            </a:prstGeom>
            <a:noFill/>
          </p:spPr>
          <p:txBody>
            <a:bodyPr wrap="none" rtlCol="0">
              <a:spAutoFit/>
            </a:bodyPr>
            <a:lstStyle/>
            <a:p>
              <a:r>
                <a:rPr lang="en-US" sz="3200" dirty="0">
                  <a:solidFill>
                    <a:prstClr val="black"/>
                  </a:solidFill>
                </a:rPr>
                <a:t>1</a:t>
              </a:r>
            </a:p>
          </p:txBody>
        </p:sp>
        <p:sp>
          <p:nvSpPr>
            <p:cNvPr id="193" name="TextBox 192"/>
            <p:cNvSpPr txBox="1"/>
            <p:nvPr/>
          </p:nvSpPr>
          <p:spPr>
            <a:xfrm>
              <a:off x="7431664" y="3756525"/>
              <a:ext cx="422315" cy="609691"/>
            </a:xfrm>
            <a:prstGeom prst="rect">
              <a:avLst/>
            </a:prstGeom>
            <a:noFill/>
          </p:spPr>
          <p:txBody>
            <a:bodyPr wrap="none" rtlCol="0">
              <a:spAutoFit/>
            </a:bodyPr>
            <a:lstStyle/>
            <a:p>
              <a:r>
                <a:rPr lang="en-US" sz="3200" dirty="0">
                  <a:solidFill>
                    <a:prstClr val="black"/>
                  </a:solidFill>
                </a:rPr>
                <a:t>3</a:t>
              </a:r>
            </a:p>
          </p:txBody>
        </p:sp>
        <p:sp>
          <p:nvSpPr>
            <p:cNvPr id="194" name="TextBox 193"/>
            <p:cNvSpPr txBox="1"/>
            <p:nvPr/>
          </p:nvSpPr>
          <p:spPr>
            <a:xfrm>
              <a:off x="3349160" y="4740810"/>
              <a:ext cx="422315" cy="609691"/>
            </a:xfrm>
            <a:prstGeom prst="rect">
              <a:avLst/>
            </a:prstGeom>
            <a:noFill/>
          </p:spPr>
          <p:txBody>
            <a:bodyPr wrap="none" rtlCol="0">
              <a:spAutoFit/>
            </a:bodyPr>
            <a:lstStyle/>
            <a:p>
              <a:r>
                <a:rPr lang="en-US" sz="3200" dirty="0">
                  <a:solidFill>
                    <a:prstClr val="black"/>
                  </a:solidFill>
                </a:rPr>
                <a:t>3</a:t>
              </a:r>
            </a:p>
          </p:txBody>
        </p:sp>
        <p:sp>
          <p:nvSpPr>
            <p:cNvPr id="195" name="TextBox 194"/>
            <p:cNvSpPr txBox="1"/>
            <p:nvPr/>
          </p:nvSpPr>
          <p:spPr>
            <a:xfrm>
              <a:off x="5398586" y="4724182"/>
              <a:ext cx="422315" cy="609691"/>
            </a:xfrm>
            <a:prstGeom prst="rect">
              <a:avLst/>
            </a:prstGeom>
            <a:noFill/>
          </p:spPr>
          <p:txBody>
            <a:bodyPr wrap="none" rtlCol="0">
              <a:spAutoFit/>
            </a:bodyPr>
            <a:lstStyle/>
            <a:p>
              <a:r>
                <a:rPr lang="en-US" sz="3200" dirty="0" smtClean="0">
                  <a:solidFill>
                    <a:prstClr val="black"/>
                  </a:solidFill>
                </a:rPr>
                <a:t>0</a:t>
              </a:r>
              <a:endParaRPr lang="en-US" sz="3200" dirty="0">
                <a:solidFill>
                  <a:prstClr val="black"/>
                </a:solidFill>
              </a:endParaRPr>
            </a:p>
          </p:txBody>
        </p:sp>
        <p:sp>
          <p:nvSpPr>
            <p:cNvPr id="173" name="TextBox 172"/>
            <p:cNvSpPr txBox="1"/>
            <p:nvPr/>
          </p:nvSpPr>
          <p:spPr>
            <a:xfrm>
              <a:off x="5855188" y="5179643"/>
              <a:ext cx="511876" cy="673870"/>
            </a:xfrm>
            <a:prstGeom prst="rect">
              <a:avLst/>
            </a:prstGeom>
            <a:noFill/>
          </p:spPr>
          <p:txBody>
            <a:bodyPr wrap="none" rtlCol="0">
              <a:spAutoFit/>
            </a:bodyPr>
            <a:lstStyle/>
            <a:p>
              <a:r>
                <a:rPr lang="en-US" sz="3600" dirty="0" smtClean="0">
                  <a:solidFill>
                    <a:prstClr val="black"/>
                  </a:solidFill>
                </a:rPr>
                <a:t>G</a:t>
              </a:r>
              <a:endParaRPr lang="en-US" sz="3600" dirty="0">
                <a:solidFill>
                  <a:prstClr val="black"/>
                </a:solidFill>
              </a:endParaRPr>
            </a:p>
          </p:txBody>
        </p:sp>
      </p:grpSp>
      <p:sp>
        <p:nvSpPr>
          <p:cNvPr id="4" name="TextBox 3"/>
          <p:cNvSpPr txBox="1"/>
          <p:nvPr/>
        </p:nvSpPr>
        <p:spPr>
          <a:xfrm>
            <a:off x="456431" y="375759"/>
            <a:ext cx="242374" cy="369332"/>
          </a:xfrm>
          <a:prstGeom prst="rect">
            <a:avLst/>
          </a:prstGeom>
          <a:noFill/>
        </p:spPr>
        <p:txBody>
          <a:bodyPr wrap="none" rtlCol="0">
            <a:spAutoFit/>
          </a:bodyPr>
          <a:lstStyle/>
          <a:p>
            <a:r>
              <a:rPr lang="en-US" dirty="0" smtClean="0"/>
              <a:t>.</a:t>
            </a:r>
            <a:endParaRPr lang="en-US" dirty="0"/>
          </a:p>
        </p:txBody>
      </p:sp>
      <p:sp>
        <p:nvSpPr>
          <p:cNvPr id="5" name="TextBox 4"/>
          <p:cNvSpPr txBox="1"/>
          <p:nvPr/>
        </p:nvSpPr>
        <p:spPr>
          <a:xfrm>
            <a:off x="241825" y="1164526"/>
            <a:ext cx="2137730" cy="2308324"/>
          </a:xfrm>
          <a:prstGeom prst="rect">
            <a:avLst/>
          </a:prstGeom>
          <a:noFill/>
        </p:spPr>
        <p:txBody>
          <a:bodyPr wrap="square" rtlCol="0">
            <a:spAutoFit/>
          </a:bodyPr>
          <a:lstStyle/>
          <a:p>
            <a:r>
              <a:rPr lang="en-US" sz="1600" b="1" dirty="0" smtClean="0">
                <a:solidFill>
                  <a:srgbClr val="C00000"/>
                </a:solidFill>
                <a:latin typeface="Times New Roman" panose="02020603050405020304" pitchFamily="18" charset="0"/>
                <a:cs typeface="Times New Roman" panose="02020603050405020304" pitchFamily="18" charset="0"/>
              </a:rPr>
              <a:t>Two modifications to Needleman-</a:t>
            </a:r>
            <a:r>
              <a:rPr lang="en-US" sz="1600" b="1" dirty="0" err="1" smtClean="0">
                <a:solidFill>
                  <a:srgbClr val="C00000"/>
                </a:solidFill>
                <a:latin typeface="Times New Roman" panose="02020603050405020304" pitchFamily="18" charset="0"/>
                <a:cs typeface="Times New Roman" panose="02020603050405020304" pitchFamily="18" charset="0"/>
              </a:rPr>
              <a:t>Wunsch</a:t>
            </a:r>
            <a:r>
              <a:rPr lang="en-US" sz="1600" b="1" dirty="0" smtClean="0">
                <a:solidFill>
                  <a:srgbClr val="C00000"/>
                </a:solidFill>
                <a:latin typeface="Times New Roman" panose="02020603050405020304" pitchFamily="18" charset="0"/>
                <a:cs typeface="Times New Roman" panose="02020603050405020304" pitchFamily="18" charset="0"/>
              </a:rPr>
              <a:t>:</a:t>
            </a:r>
          </a:p>
          <a:p>
            <a:endParaRPr lang="en-US" sz="1600" b="1" dirty="0" smtClean="0">
              <a:solidFill>
                <a:srgbClr val="C00000"/>
              </a:solidFill>
              <a:latin typeface="Times New Roman" panose="02020603050405020304" pitchFamily="18" charset="0"/>
              <a:cs typeface="Times New Roman" panose="02020603050405020304" pitchFamily="18" charset="0"/>
            </a:endParaRPr>
          </a:p>
          <a:p>
            <a:r>
              <a:rPr lang="en-US" sz="1600" b="1" dirty="0" smtClean="0">
                <a:solidFill>
                  <a:srgbClr val="C00000"/>
                </a:solidFill>
                <a:latin typeface="Times New Roman" panose="02020603050405020304" pitchFamily="18" charset="0"/>
                <a:cs typeface="Times New Roman" panose="02020603050405020304" pitchFamily="18" charset="0"/>
              </a:rPr>
              <a:t>1) Allow a node to start at 0.</a:t>
            </a:r>
          </a:p>
          <a:p>
            <a:pPr marL="342900" indent="-342900">
              <a:buAutoNum type="arabicParenR"/>
            </a:pPr>
            <a:endParaRPr lang="en-US" sz="1600" b="1" dirty="0" smtClean="0">
              <a:solidFill>
                <a:srgbClr val="C00000"/>
              </a:solidFill>
              <a:latin typeface="Times New Roman" panose="02020603050405020304" pitchFamily="18" charset="0"/>
              <a:cs typeface="Times New Roman" panose="02020603050405020304" pitchFamily="18" charset="0"/>
            </a:endParaRPr>
          </a:p>
          <a:p>
            <a:r>
              <a:rPr lang="en-US" sz="1600" b="1" dirty="0" smtClean="0">
                <a:solidFill>
                  <a:srgbClr val="C00000"/>
                </a:solidFill>
                <a:latin typeface="Times New Roman" panose="02020603050405020304" pitchFamily="18" charset="0"/>
                <a:cs typeface="Times New Roman" panose="02020603050405020304" pitchFamily="18" charset="0"/>
              </a:rPr>
              <a:t>2) Record the highest-scoring node, and trace back from there.</a:t>
            </a:r>
          </a:p>
        </p:txBody>
      </p:sp>
      <p:sp>
        <p:nvSpPr>
          <p:cNvPr id="7" name="TextBox 6"/>
          <p:cNvSpPr txBox="1"/>
          <p:nvPr/>
        </p:nvSpPr>
        <p:spPr>
          <a:xfrm>
            <a:off x="260194" y="4982471"/>
            <a:ext cx="2254405" cy="1077218"/>
          </a:xfrm>
          <a:prstGeom prst="rect">
            <a:avLst/>
          </a:prstGeom>
          <a:noFill/>
        </p:spPr>
        <p:txBody>
          <a:bodyPr wrap="square" rtlCol="0">
            <a:spAutoFit/>
          </a:bodyPr>
          <a:lstStyle/>
          <a:p>
            <a:r>
              <a:rPr lang="en-US" sz="1600" b="1" dirty="0" smtClean="0">
                <a:solidFill>
                  <a:srgbClr val="C00000"/>
                </a:solidFill>
                <a:latin typeface="Times New Roman" panose="02020603050405020304" pitchFamily="18" charset="0"/>
                <a:cs typeface="Times New Roman" panose="02020603050405020304" pitchFamily="18" charset="0"/>
              </a:rPr>
              <a:t>Why does this algorithm yield an optimal local alignment?</a:t>
            </a:r>
            <a:endParaRPr lang="en-US" sz="16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1559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493512" cy="563562"/>
          </a:xfrm>
        </p:spPr>
        <p:txBody>
          <a:bodyPr>
            <a:noAutofit/>
          </a:bodyPr>
          <a:lstStyle/>
          <a:p>
            <a:r>
              <a:rPr lang="en-US" sz="3200" dirty="0" err="1" smtClean="0">
                <a:solidFill>
                  <a:srgbClr val="002060"/>
                </a:solidFill>
                <a:latin typeface="Times New Roman" panose="02020603050405020304" pitchFamily="18" charset="0"/>
                <a:cs typeface="Times New Roman" panose="02020603050405020304" pitchFamily="18" charset="0"/>
              </a:rPr>
              <a:t>Pseudocode</a:t>
            </a:r>
            <a:r>
              <a:rPr lang="en-US" sz="3200" dirty="0" smtClean="0">
                <a:solidFill>
                  <a:srgbClr val="002060"/>
                </a:solidFill>
                <a:latin typeface="Times New Roman" panose="02020603050405020304" pitchFamily="18" charset="0"/>
                <a:cs typeface="Times New Roman" panose="02020603050405020304" pitchFamily="18" charset="0"/>
              </a:rPr>
              <a:t> for Finding Local Sequence </a:t>
            </a:r>
            <a:r>
              <a:rPr lang="en-US" sz="3200" dirty="0">
                <a:solidFill>
                  <a:srgbClr val="002060"/>
                </a:solidFill>
                <a:latin typeface="Times New Roman" panose="02020603050405020304" pitchFamily="18" charset="0"/>
                <a:cs typeface="Times New Roman" panose="02020603050405020304" pitchFamily="18" charset="0"/>
              </a:rPr>
              <a:t>S</a:t>
            </a:r>
            <a:r>
              <a:rPr lang="en-US" sz="3200" dirty="0" smtClean="0">
                <a:solidFill>
                  <a:srgbClr val="002060"/>
                </a:solidFill>
                <a:latin typeface="Times New Roman" panose="02020603050405020304" pitchFamily="18" charset="0"/>
                <a:cs typeface="Times New Roman" panose="02020603050405020304" pitchFamily="18" charset="0"/>
              </a:rPr>
              <a:t>imilarity</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258088" y="838200"/>
            <a:ext cx="4384534" cy="5509200"/>
          </a:xfrm>
          <a:prstGeom prst="rect">
            <a:avLst/>
          </a:prstGeom>
          <a:noFill/>
        </p:spPr>
        <p:txBody>
          <a:bodyPr wrap="none" rtlCol="0">
            <a:spAutoFit/>
          </a:bodyPr>
          <a:lstStyle/>
          <a:p>
            <a:r>
              <a:rPr lang="en-US" sz="2200" dirty="0" err="1" smtClean="0">
                <a:solidFill>
                  <a:prstClr val="black"/>
                </a:solidFill>
                <a:latin typeface="Times New Roman" panose="02020603050405020304" pitchFamily="18" charset="0"/>
                <a:cs typeface="Times New Roman" panose="02020603050405020304" pitchFamily="18" charset="0"/>
              </a:rPr>
              <a:t>Local_Similarity</a:t>
            </a:r>
            <a:r>
              <a:rPr lang="en-US" sz="2200" dirty="0" smtClean="0">
                <a:solidFill>
                  <a:prstClr val="black"/>
                </a:solidFill>
                <a:latin typeface="Times New Roman" panose="02020603050405020304" pitchFamily="18" charset="0"/>
                <a:cs typeface="Times New Roman" panose="02020603050405020304" pitchFamily="18" charset="0"/>
              </a:rPr>
              <a:t>(X,Y):</a:t>
            </a:r>
          </a:p>
          <a:p>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S=0</a:t>
            </a:r>
            <a:endParaRPr lang="en-US" sz="2200" dirty="0">
              <a:solidFill>
                <a:prstClr val="black"/>
              </a:solidFill>
              <a:latin typeface="Times New Roman" panose="02020603050405020304" pitchFamily="18" charset="0"/>
              <a:cs typeface="Times New Roman" panose="02020603050405020304" pitchFamily="18" charset="0"/>
            </a:endParaRPr>
          </a:p>
          <a:p>
            <a:r>
              <a:rPr lang="nn-NO" sz="2200" dirty="0" smtClean="0">
                <a:solidFill>
                  <a:prstClr val="black"/>
                </a:solidFill>
                <a:latin typeface="Times New Roman" panose="02020603050405020304" pitchFamily="18" charset="0"/>
                <a:cs typeface="Times New Roman" panose="02020603050405020304" pitchFamily="18" charset="0"/>
              </a:rPr>
              <a:t>    For </a:t>
            </a:r>
            <a:r>
              <a:rPr lang="nn-NO" sz="2200" dirty="0">
                <a:solidFill>
                  <a:prstClr val="black"/>
                </a:solidFill>
                <a:latin typeface="Times New Roman" panose="02020603050405020304" pitchFamily="18" charset="0"/>
                <a:cs typeface="Times New Roman" panose="02020603050405020304" pitchFamily="18" charset="0"/>
              </a:rPr>
              <a:t>i = </a:t>
            </a:r>
            <a:r>
              <a:rPr lang="nn-NO" sz="2200" dirty="0" smtClean="0">
                <a:solidFill>
                  <a:prstClr val="black"/>
                </a:solidFill>
                <a:latin typeface="Times New Roman" panose="02020603050405020304" pitchFamily="18" charset="0"/>
                <a:cs typeface="Times New Roman" panose="02020603050405020304" pitchFamily="18" charset="0"/>
              </a:rPr>
              <a:t>0,...,</a:t>
            </a:r>
            <a:r>
              <a:rPr lang="nn-NO" sz="2200" dirty="0">
                <a:solidFill>
                  <a:prstClr val="black"/>
                </a:solidFill>
                <a:latin typeface="Times New Roman" panose="02020603050405020304" pitchFamily="18" charset="0"/>
                <a:cs typeface="Times New Roman" panose="02020603050405020304" pitchFamily="18" charset="0"/>
              </a:rPr>
              <a:t>m: </a:t>
            </a:r>
            <a:r>
              <a:rPr lang="nn-NO" sz="2200" dirty="0" smtClean="0">
                <a:solidFill>
                  <a:prstClr val="black"/>
                </a:solidFill>
                <a:latin typeface="Times New Roman" panose="02020603050405020304" pitchFamily="18" charset="0"/>
                <a:cs typeface="Times New Roman" panose="02020603050405020304" pitchFamily="18" charset="0"/>
              </a:rPr>
              <a:t> SIM[i,0</a:t>
            </a:r>
            <a:r>
              <a:rPr lang="nn-NO" sz="2200" dirty="0">
                <a:solidFill>
                  <a:prstClr val="black"/>
                </a:solidFill>
                <a:latin typeface="Times New Roman" panose="02020603050405020304" pitchFamily="18" charset="0"/>
                <a:cs typeface="Times New Roman" panose="02020603050405020304" pitchFamily="18" charset="0"/>
              </a:rPr>
              <a:t>] = 0</a:t>
            </a:r>
          </a:p>
          <a:p>
            <a:r>
              <a:rPr lang="pt-BR" sz="2200" dirty="0" smtClean="0">
                <a:solidFill>
                  <a:prstClr val="black"/>
                </a:solidFill>
                <a:latin typeface="Times New Roman" panose="02020603050405020304" pitchFamily="18" charset="0"/>
                <a:cs typeface="Times New Roman" panose="02020603050405020304" pitchFamily="18" charset="0"/>
              </a:rPr>
              <a:t>    For </a:t>
            </a:r>
            <a:r>
              <a:rPr lang="pt-BR" sz="2200" dirty="0">
                <a:solidFill>
                  <a:prstClr val="black"/>
                </a:solidFill>
                <a:latin typeface="Times New Roman" panose="02020603050405020304" pitchFamily="18" charset="0"/>
                <a:cs typeface="Times New Roman" panose="02020603050405020304" pitchFamily="18" charset="0"/>
              </a:rPr>
              <a:t>j = 1,...,n: </a:t>
            </a:r>
            <a:r>
              <a:rPr lang="pt-BR" sz="2200" dirty="0" smtClean="0">
                <a:solidFill>
                  <a:prstClr val="black"/>
                </a:solidFill>
                <a:latin typeface="Times New Roman" panose="02020603050405020304" pitchFamily="18" charset="0"/>
                <a:cs typeface="Times New Roman" panose="02020603050405020304" pitchFamily="18" charset="0"/>
              </a:rPr>
              <a:t>  SIM[0,j</a:t>
            </a:r>
            <a:r>
              <a:rPr lang="pt-BR" sz="2200" dirty="0">
                <a:solidFill>
                  <a:prstClr val="black"/>
                </a:solidFill>
                <a:latin typeface="Times New Roman" panose="02020603050405020304" pitchFamily="18" charset="0"/>
                <a:cs typeface="Times New Roman" panose="02020603050405020304" pitchFamily="18" charset="0"/>
              </a:rPr>
              <a:t>] = 0</a:t>
            </a:r>
          </a:p>
          <a:p>
            <a:r>
              <a:rPr lang="en-US" sz="2200" dirty="0" smtClean="0">
                <a:solidFill>
                  <a:prstClr val="black"/>
                </a:solidFill>
                <a:latin typeface="Times New Roman" panose="02020603050405020304" pitchFamily="18" charset="0"/>
                <a:cs typeface="Times New Roman" panose="02020603050405020304" pitchFamily="18" charset="0"/>
              </a:rPr>
              <a:t>    For </a:t>
            </a:r>
            <a:r>
              <a:rPr lang="en-US" sz="2200" dirty="0">
                <a:solidFill>
                  <a:prstClr val="black"/>
                </a:solidFill>
                <a:latin typeface="Times New Roman" panose="02020603050405020304" pitchFamily="18" charset="0"/>
                <a:cs typeface="Times New Roman" panose="02020603050405020304" pitchFamily="18" charset="0"/>
              </a:rPr>
              <a:t>i = 1,...,m:</a:t>
            </a:r>
          </a:p>
          <a:p>
            <a:r>
              <a:rPr lang="en-US" sz="2200" dirty="0" smtClean="0">
                <a:solidFill>
                  <a:prstClr val="black"/>
                </a:solidFill>
                <a:latin typeface="Times New Roman" panose="02020603050405020304" pitchFamily="18" charset="0"/>
                <a:cs typeface="Times New Roman" panose="02020603050405020304" pitchFamily="18" charset="0"/>
              </a:rPr>
              <a:t>        For </a:t>
            </a:r>
            <a:r>
              <a:rPr lang="en-US" sz="2200" dirty="0">
                <a:solidFill>
                  <a:prstClr val="black"/>
                </a:solidFill>
                <a:latin typeface="Times New Roman" panose="02020603050405020304" pitchFamily="18" charset="0"/>
                <a:cs typeface="Times New Roman" panose="02020603050405020304" pitchFamily="18" charset="0"/>
              </a:rPr>
              <a:t>j = 1,...,n:</a:t>
            </a:r>
          </a:p>
          <a:p>
            <a:r>
              <a:rPr lang="en-US" sz="2200" dirty="0" smtClean="0">
                <a:solidFill>
                  <a:prstClr val="black"/>
                </a:solidFill>
                <a:latin typeface="Times New Roman" panose="02020603050405020304" pitchFamily="18" charset="0"/>
                <a:cs typeface="Times New Roman" panose="02020603050405020304" pitchFamily="18" charset="0"/>
              </a:rPr>
              <a:t>            SIM[</a:t>
            </a:r>
            <a:r>
              <a:rPr lang="en-US" sz="2200" dirty="0" err="1" smtClean="0">
                <a:solidFill>
                  <a:prstClr val="black"/>
                </a:solidFill>
                <a:latin typeface="Times New Roman" panose="02020603050405020304" pitchFamily="18" charset="0"/>
                <a:cs typeface="Times New Roman" panose="02020603050405020304" pitchFamily="18" charset="0"/>
              </a:rPr>
              <a:t>i,j</a:t>
            </a:r>
            <a:r>
              <a:rPr lang="en-US" sz="2200" dirty="0">
                <a:solidFill>
                  <a:prstClr val="black"/>
                </a:solidFill>
                <a:latin typeface="Times New Roman" panose="02020603050405020304" pitchFamily="18" charset="0"/>
                <a:cs typeface="Times New Roman" panose="02020603050405020304" pitchFamily="18" charset="0"/>
              </a:rPr>
              <a:t>] = </a:t>
            </a:r>
            <a:r>
              <a:rPr lang="en-US" sz="2200" dirty="0" smtClean="0">
                <a:solidFill>
                  <a:prstClr val="black"/>
                </a:solidFill>
                <a:latin typeface="Times New Roman" panose="02020603050405020304" pitchFamily="18" charset="0"/>
                <a:cs typeface="Times New Roman" panose="02020603050405020304" pitchFamily="18" charset="0"/>
              </a:rPr>
              <a:t>max(</a:t>
            </a:r>
          </a:p>
          <a:p>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0,</a:t>
            </a:r>
            <a:endParaRPr lang="en-US" sz="2200" dirty="0">
              <a:solidFill>
                <a:prstClr val="black"/>
              </a:solidFill>
              <a:latin typeface="Times New Roman" panose="02020603050405020304" pitchFamily="18" charset="0"/>
              <a:cs typeface="Times New Roman" panose="02020603050405020304" pitchFamily="18" charset="0"/>
            </a:endParaRPr>
          </a:p>
          <a:p>
            <a:r>
              <a:rPr lang="en-US" sz="2200" dirty="0" smtClean="0">
                <a:solidFill>
                  <a:prstClr val="black"/>
                </a:solidFill>
                <a:latin typeface="Times New Roman" panose="02020603050405020304" pitchFamily="18" charset="0"/>
                <a:cs typeface="Times New Roman" panose="02020603050405020304" pitchFamily="18" charset="0"/>
              </a:rPr>
              <a:t>                SIM[i-1,j-1] + s(X[i],Y[j]),</a:t>
            </a:r>
            <a:endParaRPr lang="en-US" sz="2200" dirty="0">
              <a:solidFill>
                <a:prstClr val="black"/>
              </a:solidFill>
              <a:latin typeface="Times New Roman" panose="02020603050405020304" pitchFamily="18" charset="0"/>
              <a:cs typeface="Times New Roman" panose="02020603050405020304" pitchFamily="18" charset="0"/>
            </a:endParaRPr>
          </a:p>
          <a:p>
            <a:r>
              <a:rPr lang="en-US" sz="2200" dirty="0" smtClean="0">
                <a:solidFill>
                  <a:prstClr val="black"/>
                </a:solidFill>
                <a:latin typeface="Times New Roman" panose="02020603050405020304" pitchFamily="18" charset="0"/>
                <a:cs typeface="Times New Roman" panose="02020603050405020304" pitchFamily="18" charset="0"/>
              </a:rPr>
              <a:t>                SIM[i-1,j]+g,</a:t>
            </a:r>
            <a:endParaRPr lang="en-US" sz="2200" dirty="0">
              <a:solidFill>
                <a:prstClr val="black"/>
              </a:solidFill>
              <a:latin typeface="Times New Roman" panose="02020603050405020304" pitchFamily="18" charset="0"/>
              <a:cs typeface="Times New Roman" panose="02020603050405020304" pitchFamily="18" charset="0"/>
            </a:endParaRPr>
          </a:p>
          <a:p>
            <a:r>
              <a:rPr lang="en-US" sz="2200" dirty="0" smtClean="0">
                <a:solidFill>
                  <a:prstClr val="black"/>
                </a:solidFill>
                <a:latin typeface="Times New Roman" panose="02020603050405020304" pitchFamily="18" charset="0"/>
                <a:cs typeface="Times New Roman" panose="02020603050405020304" pitchFamily="18" charset="0"/>
              </a:rPr>
              <a:t>                SIM[i,j-1]+g</a:t>
            </a:r>
            <a:endParaRPr lang="en-US" sz="2200" dirty="0">
              <a:solidFill>
                <a:prstClr val="black"/>
              </a:solidFill>
              <a:latin typeface="Times New Roman" panose="02020603050405020304" pitchFamily="18" charset="0"/>
              <a:cs typeface="Times New Roman" panose="02020603050405020304" pitchFamily="18" charset="0"/>
            </a:endParaRPr>
          </a:p>
          <a:p>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a:t>
            </a:r>
          </a:p>
          <a:p>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S=max(S,SIM[</a:t>
            </a:r>
            <a:r>
              <a:rPr lang="en-US" sz="2200" dirty="0" err="1">
                <a:solidFill>
                  <a:prstClr val="black"/>
                </a:solidFill>
                <a:latin typeface="Times New Roman" panose="02020603050405020304" pitchFamily="18" charset="0"/>
                <a:cs typeface="Times New Roman" panose="02020603050405020304" pitchFamily="18" charset="0"/>
              </a:rPr>
              <a:t>i</a:t>
            </a:r>
            <a:r>
              <a:rPr lang="en-US" sz="2200" dirty="0" err="1" smtClean="0">
                <a:solidFill>
                  <a:prstClr val="black"/>
                </a:solidFill>
                <a:latin typeface="Times New Roman" panose="02020603050405020304" pitchFamily="18" charset="0"/>
                <a:cs typeface="Times New Roman" panose="02020603050405020304" pitchFamily="18" charset="0"/>
              </a:rPr>
              <a:t>,j</a:t>
            </a:r>
            <a:r>
              <a:rPr lang="en-US" sz="2200" dirty="0" smtClean="0">
                <a:solidFill>
                  <a:prstClr val="black"/>
                </a:solidFill>
                <a:latin typeface="Times New Roman" panose="02020603050405020304" pitchFamily="18" charset="0"/>
                <a:cs typeface="Times New Roman" panose="02020603050405020304" pitchFamily="18" charset="0"/>
              </a:rPr>
              <a:t>])</a:t>
            </a:r>
            <a:endParaRPr lang="en-US" sz="2200" dirty="0">
              <a:solidFill>
                <a:prstClr val="black"/>
              </a:solidFill>
              <a:latin typeface="Times New Roman" panose="02020603050405020304" pitchFamily="18" charset="0"/>
              <a:cs typeface="Times New Roman" panose="02020603050405020304" pitchFamily="18" charset="0"/>
            </a:endParaRPr>
          </a:p>
          <a:p>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err="1" smtClean="0">
                <a:solidFill>
                  <a:prstClr val="black"/>
                </a:solidFill>
                <a:latin typeface="Times New Roman" panose="02020603050405020304" pitchFamily="18" charset="0"/>
                <a:cs typeface="Times New Roman" panose="02020603050405020304" pitchFamily="18" charset="0"/>
              </a:rPr>
              <a:t>EndFor</a:t>
            </a:r>
            <a:endParaRPr lang="en-US" sz="2200" dirty="0">
              <a:solidFill>
                <a:prstClr val="black"/>
              </a:solidFill>
              <a:latin typeface="Times New Roman" panose="02020603050405020304" pitchFamily="18" charset="0"/>
              <a:cs typeface="Times New Roman" panose="02020603050405020304" pitchFamily="18" charset="0"/>
            </a:endParaRPr>
          </a:p>
          <a:p>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err="1" smtClean="0">
                <a:solidFill>
                  <a:prstClr val="black"/>
                </a:solidFill>
                <a:latin typeface="Times New Roman" panose="02020603050405020304" pitchFamily="18" charset="0"/>
                <a:cs typeface="Times New Roman" panose="02020603050405020304" pitchFamily="18" charset="0"/>
              </a:rPr>
              <a:t>EndFor</a:t>
            </a:r>
            <a:endParaRPr lang="en-US" sz="2200" dirty="0">
              <a:solidFill>
                <a:prstClr val="black"/>
              </a:solidFill>
              <a:latin typeface="Times New Roman" panose="02020603050405020304" pitchFamily="18" charset="0"/>
              <a:cs typeface="Times New Roman" panose="02020603050405020304" pitchFamily="18" charset="0"/>
            </a:endParaRPr>
          </a:p>
          <a:p>
            <a:r>
              <a:rPr lang="en-US" sz="2200" dirty="0" smtClean="0">
                <a:solidFill>
                  <a:prstClr val="black"/>
                </a:solidFill>
                <a:latin typeface="Times New Roman" panose="02020603050405020304" pitchFamily="18" charset="0"/>
                <a:cs typeface="Times New Roman" panose="02020603050405020304" pitchFamily="18" charset="0"/>
              </a:rPr>
              <a:t>Return S</a:t>
            </a:r>
            <a:endParaRPr lang="en-US" sz="2200" dirty="0">
              <a:solidFill>
                <a:prstClr val="black"/>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4800600" y="838200"/>
            <a:ext cx="4114800" cy="1015663"/>
          </a:xfrm>
          <a:prstGeom prst="rect">
            <a:avLst/>
          </a:prstGeom>
          <a:noFill/>
        </p:spPr>
        <p:txBody>
          <a:bodyPr wrap="square" rtlCol="0">
            <a:spAutoFit/>
          </a:bodyPr>
          <a:lstStyle/>
          <a:p>
            <a:r>
              <a:rPr lang="en-US" sz="2000" u="sng" dirty="0" smtClean="0">
                <a:solidFill>
                  <a:srgbClr val="C00000"/>
                </a:solidFill>
                <a:latin typeface="Times New Roman" panose="02020603050405020304" pitchFamily="18" charset="0"/>
                <a:cs typeface="Times New Roman" panose="02020603050405020304" pitchFamily="18" charset="0"/>
              </a:rPr>
              <a:t>Exercise</a:t>
            </a:r>
            <a:r>
              <a:rPr lang="en-US" sz="2000" dirty="0" smtClean="0">
                <a:solidFill>
                  <a:srgbClr val="C00000"/>
                </a:solidFill>
                <a:latin typeface="Times New Roman" panose="02020603050405020304" pitchFamily="18" charset="0"/>
                <a:cs typeface="Times New Roman" panose="02020603050405020304" pitchFamily="18" charset="0"/>
              </a:rPr>
              <a:t>:     Generalize the code to include </a:t>
            </a:r>
            <a:r>
              <a:rPr lang="en-US" sz="2000" dirty="0" err="1" smtClean="0">
                <a:solidFill>
                  <a:srgbClr val="C00000"/>
                </a:solidFill>
                <a:latin typeface="Times New Roman" panose="02020603050405020304" pitchFamily="18" charset="0"/>
                <a:cs typeface="Times New Roman" panose="02020603050405020304" pitchFamily="18" charset="0"/>
              </a:rPr>
              <a:t>traceback</a:t>
            </a:r>
            <a:r>
              <a:rPr lang="en-US" sz="2000" dirty="0" smtClean="0">
                <a:solidFill>
                  <a:srgbClr val="C00000"/>
                </a:solidFill>
                <a:latin typeface="Times New Roman" panose="02020603050405020304" pitchFamily="18" charset="0"/>
                <a:cs typeface="Times New Roman" panose="02020603050405020304" pitchFamily="18" charset="0"/>
              </a:rPr>
              <a:t> information, and produce one optimal local alignment.</a:t>
            </a:r>
            <a:endParaRPr lang="en-US" sz="2000" dirty="0">
              <a:solidFill>
                <a:srgbClr val="C0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4796837" y="2590800"/>
            <a:ext cx="4036741" cy="1569660"/>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    Multiplying all substitution and gap scores by a positive constant does not change the optimal alignment.     </a:t>
            </a:r>
            <a:r>
              <a:rPr lang="en-US" sz="2400" dirty="0" smtClean="0">
                <a:solidFill>
                  <a:srgbClr val="C00000"/>
                </a:solidFill>
                <a:latin typeface="Times New Roman" panose="02020603050405020304" pitchFamily="18" charset="0"/>
                <a:cs typeface="Times New Roman" panose="02020603050405020304" pitchFamily="18" charset="0"/>
              </a:rPr>
              <a:t>Why?</a:t>
            </a:r>
          </a:p>
        </p:txBody>
      </p:sp>
      <mc:AlternateContent xmlns:mc="http://schemas.openxmlformats.org/markup-compatibility/2006" xmlns:a14="http://schemas.microsoft.com/office/drawing/2010/main">
        <mc:Choice Requires="a14">
          <p:sp>
            <p:nvSpPr>
              <p:cNvPr id="10" name="TextBox 9"/>
              <p:cNvSpPr txBox="1"/>
              <p:nvPr/>
            </p:nvSpPr>
            <p:spPr>
              <a:xfrm>
                <a:off x="4796837" y="4495800"/>
                <a:ext cx="3962398" cy="1569660"/>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    Adding a constant </a:t>
                </a:r>
                <a14:m>
                  <m:oMath xmlns:m="http://schemas.openxmlformats.org/officeDocument/2006/math">
                    <m:r>
                      <a:rPr lang="en-US" sz="2400" b="0" i="1" smtClean="0">
                        <a:latin typeface="Cambria Math"/>
                      </a:rPr>
                      <m:t>𝑘</m:t>
                    </m:r>
                  </m:oMath>
                </a14:m>
                <a:r>
                  <a:rPr lang="en-US" sz="2400" dirty="0" smtClean="0">
                    <a:latin typeface="Times New Roman" panose="02020603050405020304" pitchFamily="18" charset="0"/>
                    <a:cs typeface="Times New Roman" panose="02020603050405020304" pitchFamily="18" charset="0"/>
                  </a:rPr>
                  <a:t> to all substitution scores, and </a:t>
                </a:r>
                <a14:m>
                  <m:oMath xmlns:m="http://schemas.openxmlformats.org/officeDocument/2006/math">
                    <m:r>
                      <a:rPr lang="en-US" sz="2400" b="0" i="1" smtClean="0">
                        <a:latin typeface="Cambria Math"/>
                      </a:rPr>
                      <m:t>𝑘</m:t>
                    </m:r>
                    <m:r>
                      <a:rPr lang="en-US" sz="2400" b="0" i="1" smtClean="0">
                        <a:latin typeface="Cambria Math"/>
                      </a:rPr>
                      <m:t>/2</m:t>
                    </m:r>
                  </m:oMath>
                </a14:m>
                <a:r>
                  <a:rPr lang="en-US" sz="2400" dirty="0" smtClean="0">
                    <a:latin typeface="Times New Roman" panose="02020603050405020304" pitchFamily="18" charset="0"/>
                    <a:cs typeface="Times New Roman" panose="02020603050405020304" pitchFamily="18" charset="0"/>
                  </a:rPr>
                  <a:t> to all gap scores, </a:t>
                </a:r>
                <a:r>
                  <a:rPr lang="en-US" sz="2400" i="1" dirty="0" smtClean="0">
                    <a:latin typeface="Times New Roman" panose="02020603050405020304" pitchFamily="18" charset="0"/>
                    <a:cs typeface="Times New Roman" panose="02020603050405020304" pitchFamily="18" charset="0"/>
                  </a:rPr>
                  <a:t>can</a:t>
                </a:r>
                <a:r>
                  <a:rPr lang="en-US" sz="2400" dirty="0" smtClean="0">
                    <a:latin typeface="Times New Roman" panose="02020603050405020304" pitchFamily="18" charset="0"/>
                    <a:cs typeface="Times New Roman" panose="02020603050405020304" pitchFamily="18" charset="0"/>
                  </a:rPr>
                  <a:t> change the optimal alignment.   </a:t>
                </a:r>
                <a:r>
                  <a:rPr lang="en-US" sz="2400" dirty="0" smtClean="0">
                    <a:solidFill>
                      <a:srgbClr val="C00000"/>
                    </a:solidFill>
                    <a:latin typeface="Times New Roman" panose="02020603050405020304" pitchFamily="18" charset="0"/>
                    <a:cs typeface="Times New Roman" panose="02020603050405020304" pitchFamily="18" charset="0"/>
                  </a:rPr>
                  <a:t>Why?</a:t>
                </a:r>
                <a:endParaRPr lang="en-US" sz="2400" dirty="0">
                  <a:solidFill>
                    <a:srgbClr val="C00000"/>
                  </a:solidFill>
                  <a:latin typeface="Times New Roman" panose="02020603050405020304" pitchFamily="18" charset="0"/>
                  <a:cs typeface="Times New Roman" panose="02020603050405020304" pitchFamily="18"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4796837" y="4495800"/>
                <a:ext cx="3962398" cy="1569660"/>
              </a:xfrm>
              <a:prstGeom prst="rect">
                <a:avLst/>
              </a:prstGeom>
              <a:blipFill rotWithShape="0">
                <a:blip r:embed="rId2"/>
                <a:stretch>
                  <a:fillRect l="-2462" t="-3113" r="-3077" b="-7782"/>
                </a:stretch>
              </a:blipFill>
            </p:spPr>
            <p:txBody>
              <a:bodyPr/>
              <a:lstStyle/>
              <a:p>
                <a:r>
                  <a:rPr lang="en-US">
                    <a:noFill/>
                  </a:rPr>
                  <a:t> </a:t>
                </a:r>
              </a:p>
            </p:txBody>
          </p:sp>
        </mc:Fallback>
      </mc:AlternateContent>
    </p:spTree>
    <p:extLst>
      <p:ext uri="{BB962C8B-B14F-4D97-AF65-F5344CB8AC3E}">
        <p14:creationId xmlns:p14="http://schemas.microsoft.com/office/powerpoint/2010/main" val="4086226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414" y="0"/>
            <a:ext cx="8229600" cy="609600"/>
          </a:xfrm>
        </p:spPr>
        <p:txBody>
          <a:bodyPr>
            <a:noAutofit/>
          </a:bodyPr>
          <a:lstStyle/>
          <a:p>
            <a:r>
              <a:rPr lang="en-US" sz="3200" dirty="0" smtClean="0">
                <a:solidFill>
                  <a:srgbClr val="002060"/>
                </a:solidFill>
                <a:latin typeface="Times New Roman" panose="02020603050405020304" pitchFamily="18" charset="0"/>
                <a:cs typeface="Times New Roman" panose="02020603050405020304" pitchFamily="18" charset="0"/>
              </a:rPr>
              <a:t>The Smith-Waterman Algorithm:  </a:t>
            </a:r>
            <a:r>
              <a:rPr lang="en-US" sz="3200" dirty="0" err="1" smtClean="0">
                <a:solidFill>
                  <a:srgbClr val="002060"/>
                </a:solidFill>
                <a:latin typeface="Times New Roman" panose="02020603050405020304" pitchFamily="18" charset="0"/>
                <a:cs typeface="Times New Roman" panose="02020603050405020304" pitchFamily="18" charset="0"/>
              </a:rPr>
              <a:t>Traceback</a:t>
            </a:r>
            <a:r>
              <a:rPr lang="en-US" sz="3200" dirty="0" smtClean="0">
                <a:solidFill>
                  <a:srgbClr val="002060"/>
                </a:solidFill>
                <a:latin typeface="Times New Roman" panose="02020603050405020304" pitchFamily="18" charset="0"/>
                <a:cs typeface="Times New Roman" panose="02020603050405020304" pitchFamily="18" charset="0"/>
              </a:rPr>
              <a:t> </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26" name="TextBox 25"/>
          <p:cNvSpPr txBox="1"/>
          <p:nvPr/>
        </p:nvSpPr>
        <p:spPr>
          <a:xfrm>
            <a:off x="2196010" y="5947317"/>
            <a:ext cx="6873998" cy="523220"/>
          </a:xfrm>
          <a:prstGeom prst="rect">
            <a:avLst/>
          </a:prstGeom>
          <a:noFill/>
        </p:spPr>
        <p:txBody>
          <a:bodyPr wrap="none" rtlCol="0">
            <a:spAutoFit/>
          </a:bodyPr>
          <a:lstStyle/>
          <a:p>
            <a:r>
              <a:rPr lang="en-US" sz="2800" u="sng" dirty="0" smtClean="0">
                <a:solidFill>
                  <a:prstClr val="black"/>
                </a:solidFill>
                <a:latin typeface="Times New Roman" panose="02020603050405020304" pitchFamily="18" charset="0"/>
                <a:cs typeface="Times New Roman" panose="02020603050405020304" pitchFamily="18" charset="0"/>
              </a:rPr>
              <a:t>Scores</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smtClean="0">
                <a:solidFill>
                  <a:srgbClr val="0070C0"/>
                </a:solidFill>
                <a:latin typeface="Times New Roman" panose="02020603050405020304" pitchFamily="18" charset="0"/>
                <a:cs typeface="Times New Roman" panose="02020603050405020304" pitchFamily="18" charset="0"/>
              </a:rPr>
              <a:t>Match  +4     Mismatch  -1     Gap  -2</a:t>
            </a:r>
            <a:endParaRPr lang="en-US" sz="2800" dirty="0">
              <a:solidFill>
                <a:srgbClr val="0070C0"/>
              </a:solidFill>
              <a:latin typeface="Times New Roman" panose="02020603050405020304" pitchFamily="18" charset="0"/>
              <a:cs typeface="Times New Roman" panose="02020603050405020304" pitchFamily="18" charset="0"/>
            </a:endParaRPr>
          </a:p>
        </p:txBody>
      </p:sp>
      <p:grpSp>
        <p:nvGrpSpPr>
          <p:cNvPr id="3" name="Group 2"/>
          <p:cNvGrpSpPr/>
          <p:nvPr/>
        </p:nvGrpSpPr>
        <p:grpSpPr>
          <a:xfrm>
            <a:off x="2416013" y="934365"/>
            <a:ext cx="6480705" cy="4800599"/>
            <a:chOff x="734107" y="768019"/>
            <a:chExt cx="7156851" cy="5085494"/>
          </a:xfrm>
        </p:grpSpPr>
        <p:sp>
          <p:nvSpPr>
            <p:cNvPr id="35" name="TextBox 34"/>
            <p:cNvSpPr txBox="1"/>
            <p:nvPr/>
          </p:nvSpPr>
          <p:spPr>
            <a:xfrm>
              <a:off x="1761658" y="5179643"/>
              <a:ext cx="511876" cy="673870"/>
            </a:xfrm>
            <a:prstGeom prst="rect">
              <a:avLst/>
            </a:prstGeom>
            <a:noFill/>
          </p:spPr>
          <p:txBody>
            <a:bodyPr wrap="none" rtlCol="0">
              <a:spAutoFit/>
            </a:bodyPr>
            <a:lstStyle/>
            <a:p>
              <a:r>
                <a:rPr lang="en-US" sz="3600" dirty="0" smtClean="0">
                  <a:solidFill>
                    <a:prstClr val="black"/>
                  </a:solidFill>
                </a:rPr>
                <a:t>G</a:t>
              </a:r>
              <a:endParaRPr lang="en-US" sz="3600" dirty="0">
                <a:solidFill>
                  <a:prstClr val="black"/>
                </a:solidFill>
              </a:endParaRPr>
            </a:p>
          </p:txBody>
        </p:sp>
        <p:sp>
          <p:nvSpPr>
            <p:cNvPr id="37" name="TextBox 36"/>
            <p:cNvSpPr txBox="1"/>
            <p:nvPr/>
          </p:nvSpPr>
          <p:spPr>
            <a:xfrm>
              <a:off x="2806028" y="5179643"/>
              <a:ext cx="486043" cy="673870"/>
            </a:xfrm>
            <a:prstGeom prst="rect">
              <a:avLst/>
            </a:prstGeom>
            <a:noFill/>
          </p:spPr>
          <p:txBody>
            <a:bodyPr wrap="none" rtlCol="0">
              <a:spAutoFit/>
            </a:bodyPr>
            <a:lstStyle/>
            <a:p>
              <a:r>
                <a:rPr lang="en-US" sz="3600" dirty="0" smtClean="0">
                  <a:solidFill>
                    <a:prstClr val="black"/>
                  </a:solidFill>
                </a:rPr>
                <a:t>A</a:t>
              </a:r>
              <a:endParaRPr lang="en-US" sz="3600" dirty="0">
                <a:solidFill>
                  <a:prstClr val="black"/>
                </a:solidFill>
              </a:endParaRPr>
            </a:p>
          </p:txBody>
        </p:sp>
        <p:sp>
          <p:nvSpPr>
            <p:cNvPr id="42" name="TextBox 41"/>
            <p:cNvSpPr txBox="1"/>
            <p:nvPr/>
          </p:nvSpPr>
          <p:spPr>
            <a:xfrm>
              <a:off x="3843231" y="5179642"/>
              <a:ext cx="439539" cy="673870"/>
            </a:xfrm>
            <a:prstGeom prst="rect">
              <a:avLst/>
            </a:prstGeom>
            <a:noFill/>
          </p:spPr>
          <p:txBody>
            <a:bodyPr wrap="none" rtlCol="0">
              <a:spAutoFit/>
            </a:bodyPr>
            <a:lstStyle/>
            <a:p>
              <a:r>
                <a:rPr lang="en-US" sz="3600" dirty="0">
                  <a:solidFill>
                    <a:prstClr val="black"/>
                  </a:solidFill>
                </a:rPr>
                <a:t>T</a:t>
              </a:r>
            </a:p>
          </p:txBody>
        </p:sp>
        <p:sp>
          <p:nvSpPr>
            <p:cNvPr id="43" name="TextBox 42"/>
            <p:cNvSpPr txBox="1"/>
            <p:nvPr/>
          </p:nvSpPr>
          <p:spPr>
            <a:xfrm>
              <a:off x="4870665" y="5179641"/>
              <a:ext cx="439539" cy="673870"/>
            </a:xfrm>
            <a:prstGeom prst="rect">
              <a:avLst/>
            </a:prstGeom>
            <a:noFill/>
          </p:spPr>
          <p:txBody>
            <a:bodyPr wrap="none" rtlCol="0">
              <a:spAutoFit/>
            </a:bodyPr>
            <a:lstStyle/>
            <a:p>
              <a:r>
                <a:rPr lang="en-US" sz="3600" dirty="0" smtClean="0">
                  <a:solidFill>
                    <a:prstClr val="black"/>
                  </a:solidFill>
                </a:rPr>
                <a:t>T</a:t>
              </a:r>
              <a:endParaRPr lang="en-US" sz="3600" dirty="0">
                <a:solidFill>
                  <a:prstClr val="black"/>
                </a:solidFill>
              </a:endParaRPr>
            </a:p>
          </p:txBody>
        </p:sp>
        <p:sp>
          <p:nvSpPr>
            <p:cNvPr id="45" name="TextBox 44"/>
            <p:cNvSpPr txBox="1"/>
            <p:nvPr/>
          </p:nvSpPr>
          <p:spPr>
            <a:xfrm>
              <a:off x="6891487" y="5179639"/>
              <a:ext cx="486043" cy="673870"/>
            </a:xfrm>
            <a:prstGeom prst="rect">
              <a:avLst/>
            </a:prstGeom>
            <a:noFill/>
          </p:spPr>
          <p:txBody>
            <a:bodyPr wrap="none" rtlCol="0">
              <a:spAutoFit/>
            </a:bodyPr>
            <a:lstStyle/>
            <a:p>
              <a:r>
                <a:rPr lang="en-US" sz="3600" dirty="0">
                  <a:solidFill>
                    <a:prstClr val="black"/>
                  </a:solidFill>
                </a:rPr>
                <a:t>A</a:t>
              </a:r>
            </a:p>
          </p:txBody>
        </p:sp>
        <p:sp>
          <p:nvSpPr>
            <p:cNvPr id="6" name="Oval 5"/>
            <p:cNvSpPr/>
            <p:nvPr/>
          </p:nvSpPr>
          <p:spPr>
            <a:xfrm>
              <a:off x="7393371"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Oval 20"/>
            <p:cNvSpPr/>
            <p:nvPr/>
          </p:nvSpPr>
          <p:spPr>
            <a:xfrm>
              <a:off x="7393371" y="1812399"/>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Oval 21"/>
            <p:cNvSpPr/>
            <p:nvPr/>
          </p:nvSpPr>
          <p:spPr>
            <a:xfrm>
              <a:off x="7393371" y="281646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Oval 22"/>
            <p:cNvSpPr/>
            <p:nvPr/>
          </p:nvSpPr>
          <p:spPr>
            <a:xfrm>
              <a:off x="7393371" y="3802500"/>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 name="Oval 23"/>
            <p:cNvSpPr/>
            <p:nvPr/>
          </p:nvSpPr>
          <p:spPr>
            <a:xfrm>
              <a:off x="7393371" y="4788532"/>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1" name="Straight Arrow Connector 30"/>
            <p:cNvCxnSpPr>
              <a:stCxn id="21" idx="4"/>
            </p:cNvCxnSpPr>
            <p:nvPr/>
          </p:nvCxnSpPr>
          <p:spPr>
            <a:xfrm>
              <a:off x="7642164" y="2305414"/>
              <a:ext cx="0" cy="51105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6372679"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 name="Oval 38"/>
            <p:cNvSpPr/>
            <p:nvPr/>
          </p:nvSpPr>
          <p:spPr>
            <a:xfrm>
              <a:off x="6372679" y="1812399"/>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41" name="Straight Arrow Connector 40"/>
            <p:cNvCxnSpPr>
              <a:stCxn id="38" idx="5"/>
              <a:endCxn id="21" idx="1"/>
            </p:cNvCxnSpPr>
            <p:nvPr/>
          </p:nvCxnSpPr>
          <p:spPr>
            <a:xfrm>
              <a:off x="6797396" y="1247182"/>
              <a:ext cx="668844" cy="6374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6372679" y="281646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9" name="Oval 48"/>
            <p:cNvSpPr/>
            <p:nvPr/>
          </p:nvSpPr>
          <p:spPr>
            <a:xfrm>
              <a:off x="6372679" y="3802500"/>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0" name="Oval 49"/>
            <p:cNvSpPr/>
            <p:nvPr/>
          </p:nvSpPr>
          <p:spPr>
            <a:xfrm>
              <a:off x="6372679" y="4788532"/>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52" name="Straight Arrow Connector 51"/>
            <p:cNvCxnSpPr/>
            <p:nvPr/>
          </p:nvCxnSpPr>
          <p:spPr>
            <a:xfrm>
              <a:off x="6861761" y="4042996"/>
              <a:ext cx="52310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6797396" y="4223315"/>
              <a:ext cx="668844" cy="6374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6621472" y="4295516"/>
              <a:ext cx="0" cy="4930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5351987" y="1812399"/>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Oval 60"/>
            <p:cNvSpPr/>
            <p:nvPr/>
          </p:nvSpPr>
          <p:spPr>
            <a:xfrm>
              <a:off x="5351987" y="281646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Oval 61"/>
            <p:cNvSpPr/>
            <p:nvPr/>
          </p:nvSpPr>
          <p:spPr>
            <a:xfrm>
              <a:off x="5351987" y="379648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Oval 62"/>
            <p:cNvSpPr/>
            <p:nvPr/>
          </p:nvSpPr>
          <p:spPr>
            <a:xfrm>
              <a:off x="5351987" y="4788532"/>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Oval 63"/>
            <p:cNvSpPr/>
            <p:nvPr/>
          </p:nvSpPr>
          <p:spPr>
            <a:xfrm>
              <a:off x="5351987"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Oval 82"/>
            <p:cNvSpPr/>
            <p:nvPr/>
          </p:nvSpPr>
          <p:spPr>
            <a:xfrm>
              <a:off x="4331294"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4" name="Oval 83"/>
            <p:cNvSpPr/>
            <p:nvPr/>
          </p:nvSpPr>
          <p:spPr>
            <a:xfrm>
              <a:off x="4331294" y="1812399"/>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Oval 84"/>
            <p:cNvSpPr/>
            <p:nvPr/>
          </p:nvSpPr>
          <p:spPr>
            <a:xfrm>
              <a:off x="4341925" y="283650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Oval 85"/>
            <p:cNvSpPr/>
            <p:nvPr/>
          </p:nvSpPr>
          <p:spPr>
            <a:xfrm>
              <a:off x="4341925" y="3802500"/>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7" name="Oval 86"/>
            <p:cNvSpPr/>
            <p:nvPr/>
          </p:nvSpPr>
          <p:spPr>
            <a:xfrm>
              <a:off x="4341925" y="4792540"/>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0" name="Straight Arrow Connector 89"/>
            <p:cNvCxnSpPr>
              <a:endCxn id="86" idx="0"/>
            </p:cNvCxnSpPr>
            <p:nvPr/>
          </p:nvCxnSpPr>
          <p:spPr>
            <a:xfrm>
              <a:off x="4590720" y="3329525"/>
              <a:ext cx="0" cy="4729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4756013" y="3257325"/>
              <a:ext cx="668844" cy="6374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3808189" y="5055081"/>
              <a:ext cx="52310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1" name="Oval 100"/>
            <p:cNvSpPr/>
            <p:nvPr/>
          </p:nvSpPr>
          <p:spPr>
            <a:xfrm>
              <a:off x="3310602"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Oval 101"/>
            <p:cNvSpPr/>
            <p:nvPr/>
          </p:nvSpPr>
          <p:spPr>
            <a:xfrm>
              <a:off x="3310602" y="1812399"/>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3" name="Oval 102"/>
            <p:cNvSpPr/>
            <p:nvPr/>
          </p:nvSpPr>
          <p:spPr>
            <a:xfrm>
              <a:off x="3310599" y="283650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4" name="Oval 103"/>
            <p:cNvSpPr/>
            <p:nvPr/>
          </p:nvSpPr>
          <p:spPr>
            <a:xfrm>
              <a:off x="3299967" y="3802501"/>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Oval 104"/>
            <p:cNvSpPr/>
            <p:nvPr/>
          </p:nvSpPr>
          <p:spPr>
            <a:xfrm>
              <a:off x="3310602" y="4792540"/>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08" name="Straight Arrow Connector 107"/>
            <p:cNvCxnSpPr/>
            <p:nvPr/>
          </p:nvCxnSpPr>
          <p:spPr>
            <a:xfrm>
              <a:off x="3548761" y="2323452"/>
              <a:ext cx="0" cy="4930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3735320" y="3237284"/>
              <a:ext cx="668844" cy="6374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endCxn id="87" idx="1"/>
            </p:cNvCxnSpPr>
            <p:nvPr/>
          </p:nvCxnSpPr>
          <p:spPr>
            <a:xfrm>
              <a:off x="3735320" y="4217304"/>
              <a:ext cx="679475" cy="64743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a:off x="2776863" y="4042996"/>
              <a:ext cx="52310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Oval 119"/>
            <p:cNvSpPr/>
            <p:nvPr/>
          </p:nvSpPr>
          <p:spPr>
            <a:xfrm>
              <a:off x="2279275"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1" name="Oval 120"/>
            <p:cNvSpPr/>
            <p:nvPr/>
          </p:nvSpPr>
          <p:spPr>
            <a:xfrm>
              <a:off x="2279275" y="181640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2" name="Oval 121"/>
            <p:cNvSpPr/>
            <p:nvPr/>
          </p:nvSpPr>
          <p:spPr>
            <a:xfrm>
              <a:off x="2279275" y="283650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3" name="Oval 122"/>
            <p:cNvSpPr/>
            <p:nvPr/>
          </p:nvSpPr>
          <p:spPr>
            <a:xfrm>
              <a:off x="2279275" y="3802500"/>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4" name="Oval 123"/>
            <p:cNvSpPr/>
            <p:nvPr/>
          </p:nvSpPr>
          <p:spPr>
            <a:xfrm flipH="1">
              <a:off x="2253758" y="4782521"/>
              <a:ext cx="523104"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29" name="Straight Arrow Connector 128"/>
            <p:cNvCxnSpPr/>
            <p:nvPr/>
          </p:nvCxnSpPr>
          <p:spPr>
            <a:xfrm>
              <a:off x="2513185" y="4289504"/>
              <a:ext cx="0" cy="4930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a:off x="2714628" y="4223315"/>
              <a:ext cx="668844" cy="6374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4" name="Oval 133"/>
            <p:cNvSpPr/>
            <p:nvPr/>
          </p:nvSpPr>
          <p:spPr>
            <a:xfrm>
              <a:off x="1233067"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5" name="Oval 134"/>
            <p:cNvSpPr/>
            <p:nvPr/>
          </p:nvSpPr>
          <p:spPr>
            <a:xfrm>
              <a:off x="1233067" y="181640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6" name="Oval 135"/>
            <p:cNvSpPr/>
            <p:nvPr/>
          </p:nvSpPr>
          <p:spPr>
            <a:xfrm>
              <a:off x="1233067" y="283650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7" name="Oval 136"/>
            <p:cNvSpPr/>
            <p:nvPr/>
          </p:nvSpPr>
          <p:spPr>
            <a:xfrm>
              <a:off x="1233067" y="379648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8" name="Oval 137"/>
            <p:cNvSpPr/>
            <p:nvPr/>
          </p:nvSpPr>
          <p:spPr>
            <a:xfrm>
              <a:off x="1233067" y="4788532"/>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49" name="Straight Arrow Connector 148"/>
            <p:cNvCxnSpPr/>
            <p:nvPr/>
          </p:nvCxnSpPr>
          <p:spPr>
            <a:xfrm>
              <a:off x="1683301" y="3231272"/>
              <a:ext cx="668844" cy="6374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47024" y="1247182"/>
              <a:ext cx="486043" cy="673870"/>
            </a:xfrm>
            <a:prstGeom prst="rect">
              <a:avLst/>
            </a:prstGeom>
            <a:noFill/>
          </p:spPr>
          <p:txBody>
            <a:bodyPr wrap="none" rtlCol="0">
              <a:spAutoFit/>
            </a:bodyPr>
            <a:lstStyle/>
            <a:p>
              <a:r>
                <a:rPr lang="en-US" sz="3600" dirty="0">
                  <a:solidFill>
                    <a:prstClr val="black"/>
                  </a:solidFill>
                </a:rPr>
                <a:t>A</a:t>
              </a:r>
            </a:p>
          </p:txBody>
        </p:sp>
        <p:sp>
          <p:nvSpPr>
            <p:cNvPr id="28" name="TextBox 27"/>
            <p:cNvSpPr txBox="1"/>
            <p:nvPr/>
          </p:nvSpPr>
          <p:spPr>
            <a:xfrm>
              <a:off x="758220" y="2224005"/>
              <a:ext cx="463651" cy="673870"/>
            </a:xfrm>
            <a:prstGeom prst="rect">
              <a:avLst/>
            </a:prstGeom>
            <a:noFill/>
          </p:spPr>
          <p:txBody>
            <a:bodyPr wrap="none" rtlCol="0">
              <a:spAutoFit/>
            </a:bodyPr>
            <a:lstStyle/>
            <a:p>
              <a:r>
                <a:rPr lang="en-US" sz="3600" dirty="0" smtClean="0">
                  <a:solidFill>
                    <a:prstClr val="black"/>
                  </a:solidFill>
                </a:rPr>
                <a:t>C</a:t>
              </a:r>
              <a:endParaRPr lang="en-US" sz="3600" dirty="0">
                <a:solidFill>
                  <a:prstClr val="black"/>
                </a:solidFill>
              </a:endParaRPr>
            </a:p>
          </p:txBody>
        </p:sp>
        <p:sp>
          <p:nvSpPr>
            <p:cNvPr id="29" name="TextBox 28"/>
            <p:cNvSpPr txBox="1"/>
            <p:nvPr/>
          </p:nvSpPr>
          <p:spPr>
            <a:xfrm>
              <a:off x="758220" y="4199076"/>
              <a:ext cx="463651" cy="673870"/>
            </a:xfrm>
            <a:prstGeom prst="rect">
              <a:avLst/>
            </a:prstGeom>
            <a:noFill/>
          </p:spPr>
          <p:txBody>
            <a:bodyPr wrap="none" rtlCol="0">
              <a:spAutoFit/>
            </a:bodyPr>
            <a:lstStyle/>
            <a:p>
              <a:r>
                <a:rPr lang="en-US" sz="3600" dirty="0" smtClean="0">
                  <a:solidFill>
                    <a:prstClr val="black"/>
                  </a:solidFill>
                </a:rPr>
                <a:t>C</a:t>
              </a:r>
              <a:endParaRPr lang="en-US" sz="3600" dirty="0">
                <a:solidFill>
                  <a:prstClr val="black"/>
                </a:solidFill>
              </a:endParaRPr>
            </a:p>
          </p:txBody>
        </p:sp>
        <p:sp>
          <p:nvSpPr>
            <p:cNvPr id="34" name="TextBox 33"/>
            <p:cNvSpPr txBox="1"/>
            <p:nvPr/>
          </p:nvSpPr>
          <p:spPr>
            <a:xfrm>
              <a:off x="734107" y="3229077"/>
              <a:ext cx="511876" cy="673870"/>
            </a:xfrm>
            <a:prstGeom prst="rect">
              <a:avLst/>
            </a:prstGeom>
            <a:noFill/>
          </p:spPr>
          <p:txBody>
            <a:bodyPr wrap="none" rtlCol="0">
              <a:spAutoFit/>
            </a:bodyPr>
            <a:lstStyle/>
            <a:p>
              <a:r>
                <a:rPr lang="en-US" sz="3600" dirty="0">
                  <a:solidFill>
                    <a:prstClr val="black"/>
                  </a:solidFill>
                </a:rPr>
                <a:t>G</a:t>
              </a:r>
            </a:p>
          </p:txBody>
        </p:sp>
        <p:sp>
          <p:nvSpPr>
            <p:cNvPr id="46" name="TextBox 45"/>
            <p:cNvSpPr txBox="1"/>
            <p:nvPr/>
          </p:nvSpPr>
          <p:spPr>
            <a:xfrm>
              <a:off x="1270702" y="774040"/>
              <a:ext cx="422315" cy="609691"/>
            </a:xfrm>
            <a:prstGeom prst="rect">
              <a:avLst/>
            </a:prstGeom>
            <a:noFill/>
          </p:spPr>
          <p:txBody>
            <a:bodyPr wrap="none" rtlCol="0">
              <a:spAutoFit/>
            </a:bodyPr>
            <a:lstStyle/>
            <a:p>
              <a:r>
                <a:rPr lang="en-US" sz="3200" dirty="0" smtClean="0">
                  <a:solidFill>
                    <a:prstClr val="black"/>
                  </a:solidFill>
                </a:rPr>
                <a:t>0</a:t>
              </a:r>
              <a:endParaRPr lang="en-US" sz="3200" dirty="0">
                <a:solidFill>
                  <a:prstClr val="black"/>
                </a:solidFill>
              </a:endParaRPr>
            </a:p>
          </p:txBody>
        </p:sp>
        <p:sp>
          <p:nvSpPr>
            <p:cNvPr id="47" name="TextBox 46"/>
            <p:cNvSpPr txBox="1"/>
            <p:nvPr/>
          </p:nvSpPr>
          <p:spPr>
            <a:xfrm>
              <a:off x="1272171" y="1758069"/>
              <a:ext cx="422315" cy="609691"/>
            </a:xfrm>
            <a:prstGeom prst="rect">
              <a:avLst/>
            </a:prstGeom>
            <a:noFill/>
          </p:spPr>
          <p:txBody>
            <a:bodyPr wrap="none" rtlCol="0">
              <a:spAutoFit/>
            </a:bodyPr>
            <a:lstStyle/>
            <a:p>
              <a:r>
                <a:rPr lang="en-US" sz="3200" dirty="0">
                  <a:solidFill>
                    <a:prstClr val="black"/>
                  </a:solidFill>
                </a:rPr>
                <a:t>0</a:t>
              </a:r>
            </a:p>
          </p:txBody>
        </p:sp>
        <p:sp>
          <p:nvSpPr>
            <p:cNvPr id="151" name="TextBox 150"/>
            <p:cNvSpPr txBox="1"/>
            <p:nvPr/>
          </p:nvSpPr>
          <p:spPr>
            <a:xfrm>
              <a:off x="2319038" y="774040"/>
              <a:ext cx="422315" cy="609691"/>
            </a:xfrm>
            <a:prstGeom prst="rect">
              <a:avLst/>
            </a:prstGeom>
            <a:noFill/>
          </p:spPr>
          <p:txBody>
            <a:bodyPr wrap="none" rtlCol="0">
              <a:spAutoFit/>
            </a:bodyPr>
            <a:lstStyle/>
            <a:p>
              <a:r>
                <a:rPr lang="en-US" sz="3200" dirty="0">
                  <a:solidFill>
                    <a:prstClr val="black"/>
                  </a:solidFill>
                </a:rPr>
                <a:t>0</a:t>
              </a:r>
            </a:p>
          </p:txBody>
        </p:sp>
        <p:sp>
          <p:nvSpPr>
            <p:cNvPr id="110" name="TextBox 109"/>
            <p:cNvSpPr txBox="1"/>
            <p:nvPr/>
          </p:nvSpPr>
          <p:spPr>
            <a:xfrm>
              <a:off x="3349160" y="774040"/>
              <a:ext cx="422315" cy="609691"/>
            </a:xfrm>
            <a:prstGeom prst="rect">
              <a:avLst/>
            </a:prstGeom>
            <a:noFill/>
          </p:spPr>
          <p:txBody>
            <a:bodyPr wrap="none" rtlCol="0">
              <a:spAutoFit/>
            </a:bodyPr>
            <a:lstStyle/>
            <a:p>
              <a:r>
                <a:rPr lang="en-US" sz="3200" dirty="0">
                  <a:solidFill>
                    <a:prstClr val="black"/>
                  </a:solidFill>
                </a:rPr>
                <a:t>0</a:t>
              </a:r>
            </a:p>
          </p:txBody>
        </p:sp>
        <p:sp>
          <p:nvSpPr>
            <p:cNvPr id="152" name="TextBox 151"/>
            <p:cNvSpPr txBox="1"/>
            <p:nvPr/>
          </p:nvSpPr>
          <p:spPr>
            <a:xfrm>
              <a:off x="1272171" y="2786187"/>
              <a:ext cx="422315" cy="609691"/>
            </a:xfrm>
            <a:prstGeom prst="rect">
              <a:avLst/>
            </a:prstGeom>
            <a:noFill/>
          </p:spPr>
          <p:txBody>
            <a:bodyPr wrap="none" rtlCol="0">
              <a:spAutoFit/>
            </a:bodyPr>
            <a:lstStyle/>
            <a:p>
              <a:r>
                <a:rPr lang="en-US" sz="3200" dirty="0">
                  <a:solidFill>
                    <a:prstClr val="black"/>
                  </a:solidFill>
                </a:rPr>
                <a:t>0</a:t>
              </a:r>
            </a:p>
          </p:txBody>
        </p:sp>
        <p:sp>
          <p:nvSpPr>
            <p:cNvPr id="153" name="TextBox 152"/>
            <p:cNvSpPr txBox="1"/>
            <p:nvPr/>
          </p:nvSpPr>
          <p:spPr>
            <a:xfrm>
              <a:off x="4379562" y="768020"/>
              <a:ext cx="422315" cy="609691"/>
            </a:xfrm>
            <a:prstGeom prst="rect">
              <a:avLst/>
            </a:prstGeom>
            <a:noFill/>
          </p:spPr>
          <p:txBody>
            <a:bodyPr wrap="none" rtlCol="0">
              <a:spAutoFit/>
            </a:bodyPr>
            <a:lstStyle/>
            <a:p>
              <a:r>
                <a:rPr lang="en-US" sz="3200" dirty="0">
                  <a:solidFill>
                    <a:prstClr val="black"/>
                  </a:solidFill>
                </a:rPr>
                <a:t>0</a:t>
              </a:r>
            </a:p>
          </p:txBody>
        </p:sp>
        <p:sp>
          <p:nvSpPr>
            <p:cNvPr id="154" name="TextBox 153"/>
            <p:cNvSpPr txBox="1"/>
            <p:nvPr/>
          </p:nvSpPr>
          <p:spPr>
            <a:xfrm>
              <a:off x="1273057" y="3756527"/>
              <a:ext cx="422315" cy="609691"/>
            </a:xfrm>
            <a:prstGeom prst="rect">
              <a:avLst/>
            </a:prstGeom>
            <a:noFill/>
          </p:spPr>
          <p:txBody>
            <a:bodyPr wrap="none" rtlCol="0">
              <a:spAutoFit/>
            </a:bodyPr>
            <a:lstStyle/>
            <a:p>
              <a:r>
                <a:rPr lang="en-US" sz="3200" dirty="0">
                  <a:solidFill>
                    <a:prstClr val="black"/>
                  </a:solidFill>
                </a:rPr>
                <a:t>0</a:t>
              </a:r>
            </a:p>
          </p:txBody>
        </p:sp>
        <p:sp>
          <p:nvSpPr>
            <p:cNvPr id="155" name="TextBox 154"/>
            <p:cNvSpPr txBox="1"/>
            <p:nvPr/>
          </p:nvSpPr>
          <p:spPr>
            <a:xfrm>
              <a:off x="5389621" y="774040"/>
              <a:ext cx="422315" cy="609691"/>
            </a:xfrm>
            <a:prstGeom prst="rect">
              <a:avLst/>
            </a:prstGeom>
            <a:noFill/>
          </p:spPr>
          <p:txBody>
            <a:bodyPr wrap="none" rtlCol="0">
              <a:spAutoFit/>
            </a:bodyPr>
            <a:lstStyle/>
            <a:p>
              <a:r>
                <a:rPr lang="en-US" sz="3200" dirty="0">
                  <a:solidFill>
                    <a:prstClr val="black"/>
                  </a:solidFill>
                </a:rPr>
                <a:t>0</a:t>
              </a:r>
            </a:p>
          </p:txBody>
        </p:sp>
        <p:sp>
          <p:nvSpPr>
            <p:cNvPr id="156" name="TextBox 155"/>
            <p:cNvSpPr txBox="1"/>
            <p:nvPr/>
          </p:nvSpPr>
          <p:spPr>
            <a:xfrm>
              <a:off x="1273057" y="4750235"/>
              <a:ext cx="422315" cy="609691"/>
            </a:xfrm>
            <a:prstGeom prst="rect">
              <a:avLst/>
            </a:prstGeom>
            <a:noFill/>
          </p:spPr>
          <p:txBody>
            <a:bodyPr wrap="none" rtlCol="0">
              <a:spAutoFit/>
            </a:bodyPr>
            <a:lstStyle/>
            <a:p>
              <a:r>
                <a:rPr lang="en-US" sz="3200" dirty="0">
                  <a:solidFill>
                    <a:prstClr val="black"/>
                  </a:solidFill>
                </a:rPr>
                <a:t>0</a:t>
              </a:r>
            </a:p>
          </p:txBody>
        </p:sp>
        <p:sp>
          <p:nvSpPr>
            <p:cNvPr id="157" name="TextBox 156"/>
            <p:cNvSpPr txBox="1"/>
            <p:nvPr/>
          </p:nvSpPr>
          <p:spPr>
            <a:xfrm>
              <a:off x="6410314" y="774040"/>
              <a:ext cx="422315" cy="609691"/>
            </a:xfrm>
            <a:prstGeom prst="rect">
              <a:avLst/>
            </a:prstGeom>
            <a:noFill/>
          </p:spPr>
          <p:txBody>
            <a:bodyPr wrap="none" rtlCol="0">
              <a:spAutoFit/>
            </a:bodyPr>
            <a:lstStyle/>
            <a:p>
              <a:r>
                <a:rPr lang="en-US" sz="3200" dirty="0">
                  <a:solidFill>
                    <a:prstClr val="black"/>
                  </a:solidFill>
                </a:rPr>
                <a:t>0</a:t>
              </a:r>
            </a:p>
          </p:txBody>
        </p:sp>
        <p:sp>
          <p:nvSpPr>
            <p:cNvPr id="158" name="TextBox 157"/>
            <p:cNvSpPr txBox="1"/>
            <p:nvPr/>
          </p:nvSpPr>
          <p:spPr>
            <a:xfrm>
              <a:off x="7431664" y="768019"/>
              <a:ext cx="422315" cy="609691"/>
            </a:xfrm>
            <a:prstGeom prst="rect">
              <a:avLst/>
            </a:prstGeom>
            <a:noFill/>
          </p:spPr>
          <p:txBody>
            <a:bodyPr wrap="none" rtlCol="0">
              <a:spAutoFit/>
            </a:bodyPr>
            <a:lstStyle/>
            <a:p>
              <a:r>
                <a:rPr lang="en-US" sz="3200" dirty="0">
                  <a:solidFill>
                    <a:prstClr val="black"/>
                  </a:solidFill>
                </a:rPr>
                <a:t>0</a:t>
              </a:r>
            </a:p>
          </p:txBody>
        </p:sp>
        <p:sp>
          <p:nvSpPr>
            <p:cNvPr id="159" name="TextBox 158"/>
            <p:cNvSpPr txBox="1"/>
            <p:nvPr/>
          </p:nvSpPr>
          <p:spPr>
            <a:xfrm>
              <a:off x="2304153" y="1766086"/>
              <a:ext cx="422315" cy="609691"/>
            </a:xfrm>
            <a:prstGeom prst="rect">
              <a:avLst/>
            </a:prstGeom>
            <a:noFill/>
          </p:spPr>
          <p:txBody>
            <a:bodyPr wrap="none" rtlCol="0">
              <a:spAutoFit/>
            </a:bodyPr>
            <a:lstStyle/>
            <a:p>
              <a:r>
                <a:rPr lang="en-US" sz="3200" dirty="0" smtClean="0">
                  <a:solidFill>
                    <a:prstClr val="black"/>
                  </a:solidFill>
                </a:rPr>
                <a:t>0</a:t>
              </a:r>
              <a:endParaRPr lang="en-US" sz="3200" dirty="0">
                <a:solidFill>
                  <a:prstClr val="black"/>
                </a:solidFill>
              </a:endParaRPr>
            </a:p>
          </p:txBody>
        </p:sp>
        <p:sp>
          <p:nvSpPr>
            <p:cNvPr id="160" name="TextBox 159"/>
            <p:cNvSpPr txBox="1"/>
            <p:nvPr/>
          </p:nvSpPr>
          <p:spPr>
            <a:xfrm>
              <a:off x="3348239" y="1766086"/>
              <a:ext cx="422315" cy="609691"/>
            </a:xfrm>
            <a:prstGeom prst="rect">
              <a:avLst/>
            </a:prstGeom>
            <a:noFill/>
          </p:spPr>
          <p:txBody>
            <a:bodyPr wrap="none" rtlCol="0">
              <a:spAutoFit/>
            </a:bodyPr>
            <a:lstStyle/>
            <a:p>
              <a:r>
                <a:rPr lang="en-US" sz="3200" dirty="0">
                  <a:solidFill>
                    <a:prstClr val="black"/>
                  </a:solidFill>
                </a:rPr>
                <a:t>4</a:t>
              </a:r>
            </a:p>
          </p:txBody>
        </p:sp>
        <p:sp>
          <p:nvSpPr>
            <p:cNvPr id="161" name="TextBox 160"/>
            <p:cNvSpPr txBox="1"/>
            <p:nvPr/>
          </p:nvSpPr>
          <p:spPr>
            <a:xfrm>
              <a:off x="4379562" y="1758069"/>
              <a:ext cx="422315" cy="609691"/>
            </a:xfrm>
            <a:prstGeom prst="rect">
              <a:avLst/>
            </a:prstGeom>
            <a:noFill/>
          </p:spPr>
          <p:txBody>
            <a:bodyPr wrap="none" rtlCol="0">
              <a:spAutoFit/>
            </a:bodyPr>
            <a:lstStyle/>
            <a:p>
              <a:r>
                <a:rPr lang="en-US" sz="3200" dirty="0">
                  <a:solidFill>
                    <a:prstClr val="black"/>
                  </a:solidFill>
                </a:rPr>
                <a:t>2</a:t>
              </a:r>
            </a:p>
          </p:txBody>
        </p:sp>
        <p:sp>
          <p:nvSpPr>
            <p:cNvPr id="162" name="TextBox 161"/>
            <p:cNvSpPr txBox="1"/>
            <p:nvPr/>
          </p:nvSpPr>
          <p:spPr>
            <a:xfrm>
              <a:off x="5389622" y="1756064"/>
              <a:ext cx="422315" cy="609691"/>
            </a:xfrm>
            <a:prstGeom prst="rect">
              <a:avLst/>
            </a:prstGeom>
            <a:noFill/>
          </p:spPr>
          <p:txBody>
            <a:bodyPr wrap="none" rtlCol="0">
              <a:spAutoFit/>
            </a:bodyPr>
            <a:lstStyle/>
            <a:p>
              <a:r>
                <a:rPr lang="en-US" sz="3200" dirty="0">
                  <a:solidFill>
                    <a:prstClr val="black"/>
                  </a:solidFill>
                </a:rPr>
                <a:t>0</a:t>
              </a:r>
            </a:p>
          </p:txBody>
        </p:sp>
        <p:sp>
          <p:nvSpPr>
            <p:cNvPr id="163" name="TextBox 162"/>
            <p:cNvSpPr txBox="1"/>
            <p:nvPr/>
          </p:nvSpPr>
          <p:spPr>
            <a:xfrm>
              <a:off x="6410314" y="1754058"/>
              <a:ext cx="422315" cy="609691"/>
            </a:xfrm>
            <a:prstGeom prst="rect">
              <a:avLst/>
            </a:prstGeom>
            <a:noFill/>
          </p:spPr>
          <p:txBody>
            <a:bodyPr wrap="none" rtlCol="0">
              <a:spAutoFit/>
            </a:bodyPr>
            <a:lstStyle/>
            <a:p>
              <a:r>
                <a:rPr lang="en-US" sz="3200" dirty="0">
                  <a:solidFill>
                    <a:prstClr val="black"/>
                  </a:solidFill>
                </a:rPr>
                <a:t>0</a:t>
              </a:r>
            </a:p>
          </p:txBody>
        </p:sp>
        <p:sp>
          <p:nvSpPr>
            <p:cNvPr id="164" name="TextBox 163"/>
            <p:cNvSpPr txBox="1"/>
            <p:nvPr/>
          </p:nvSpPr>
          <p:spPr>
            <a:xfrm>
              <a:off x="7431003" y="1758069"/>
              <a:ext cx="422315" cy="609691"/>
            </a:xfrm>
            <a:prstGeom prst="rect">
              <a:avLst/>
            </a:prstGeom>
            <a:noFill/>
          </p:spPr>
          <p:txBody>
            <a:bodyPr wrap="none" rtlCol="0">
              <a:spAutoFit/>
            </a:bodyPr>
            <a:lstStyle/>
            <a:p>
              <a:r>
                <a:rPr lang="en-US" sz="3200" dirty="0">
                  <a:solidFill>
                    <a:prstClr val="black"/>
                  </a:solidFill>
                </a:rPr>
                <a:t>4</a:t>
              </a:r>
            </a:p>
          </p:txBody>
        </p:sp>
        <p:sp>
          <p:nvSpPr>
            <p:cNvPr id="165" name="TextBox 164"/>
            <p:cNvSpPr txBox="1"/>
            <p:nvPr/>
          </p:nvSpPr>
          <p:spPr>
            <a:xfrm>
              <a:off x="2319038" y="2778168"/>
              <a:ext cx="422315" cy="609691"/>
            </a:xfrm>
            <a:prstGeom prst="rect">
              <a:avLst/>
            </a:prstGeom>
            <a:noFill/>
          </p:spPr>
          <p:txBody>
            <a:bodyPr wrap="none" rtlCol="0">
              <a:spAutoFit/>
            </a:bodyPr>
            <a:lstStyle/>
            <a:p>
              <a:r>
                <a:rPr lang="en-US" sz="3200" dirty="0">
                  <a:solidFill>
                    <a:prstClr val="black"/>
                  </a:solidFill>
                </a:rPr>
                <a:t>0</a:t>
              </a:r>
            </a:p>
          </p:txBody>
        </p:sp>
        <p:sp>
          <p:nvSpPr>
            <p:cNvPr id="166" name="TextBox 165"/>
            <p:cNvSpPr txBox="1"/>
            <p:nvPr/>
          </p:nvSpPr>
          <p:spPr>
            <a:xfrm>
              <a:off x="3348239" y="2778169"/>
              <a:ext cx="422315" cy="609691"/>
            </a:xfrm>
            <a:prstGeom prst="rect">
              <a:avLst/>
            </a:prstGeom>
            <a:noFill/>
          </p:spPr>
          <p:txBody>
            <a:bodyPr wrap="none" rtlCol="0">
              <a:spAutoFit/>
            </a:bodyPr>
            <a:lstStyle/>
            <a:p>
              <a:r>
                <a:rPr lang="en-US" sz="3200" dirty="0">
                  <a:solidFill>
                    <a:prstClr val="black"/>
                  </a:solidFill>
                </a:rPr>
                <a:t>2</a:t>
              </a:r>
            </a:p>
          </p:txBody>
        </p:sp>
        <p:sp>
          <p:nvSpPr>
            <p:cNvPr id="167" name="TextBox 166"/>
            <p:cNvSpPr txBox="1"/>
            <p:nvPr/>
          </p:nvSpPr>
          <p:spPr>
            <a:xfrm>
              <a:off x="4379559" y="2786186"/>
              <a:ext cx="422315" cy="609691"/>
            </a:xfrm>
            <a:prstGeom prst="rect">
              <a:avLst/>
            </a:prstGeom>
            <a:noFill/>
          </p:spPr>
          <p:txBody>
            <a:bodyPr wrap="none" rtlCol="0">
              <a:spAutoFit/>
            </a:bodyPr>
            <a:lstStyle/>
            <a:p>
              <a:r>
                <a:rPr lang="en-US" sz="3200" dirty="0">
                  <a:solidFill>
                    <a:prstClr val="black"/>
                  </a:solidFill>
                </a:rPr>
                <a:t>3</a:t>
              </a:r>
            </a:p>
          </p:txBody>
        </p:sp>
        <p:sp>
          <p:nvSpPr>
            <p:cNvPr id="168" name="TextBox 167"/>
            <p:cNvSpPr txBox="1"/>
            <p:nvPr/>
          </p:nvSpPr>
          <p:spPr>
            <a:xfrm>
              <a:off x="5389622" y="2756125"/>
              <a:ext cx="422315" cy="609691"/>
            </a:xfrm>
            <a:prstGeom prst="rect">
              <a:avLst/>
            </a:prstGeom>
            <a:noFill/>
          </p:spPr>
          <p:txBody>
            <a:bodyPr wrap="none" rtlCol="0">
              <a:spAutoFit/>
            </a:bodyPr>
            <a:lstStyle/>
            <a:p>
              <a:r>
                <a:rPr lang="en-US" sz="3200" dirty="0">
                  <a:solidFill>
                    <a:prstClr val="black"/>
                  </a:solidFill>
                </a:rPr>
                <a:t>1</a:t>
              </a:r>
            </a:p>
          </p:txBody>
        </p:sp>
        <p:sp>
          <p:nvSpPr>
            <p:cNvPr id="169" name="TextBox 168"/>
            <p:cNvSpPr txBox="1"/>
            <p:nvPr/>
          </p:nvSpPr>
          <p:spPr>
            <a:xfrm>
              <a:off x="6410312" y="2758130"/>
              <a:ext cx="422315" cy="609691"/>
            </a:xfrm>
            <a:prstGeom prst="rect">
              <a:avLst/>
            </a:prstGeom>
            <a:noFill/>
          </p:spPr>
          <p:txBody>
            <a:bodyPr wrap="none" rtlCol="0">
              <a:spAutoFit/>
            </a:bodyPr>
            <a:lstStyle/>
            <a:p>
              <a:r>
                <a:rPr lang="en-US" sz="3200" dirty="0">
                  <a:solidFill>
                    <a:prstClr val="black"/>
                  </a:solidFill>
                </a:rPr>
                <a:t>0</a:t>
              </a:r>
            </a:p>
          </p:txBody>
        </p:sp>
        <p:sp>
          <p:nvSpPr>
            <p:cNvPr id="170" name="TextBox 169"/>
            <p:cNvSpPr txBox="1"/>
            <p:nvPr/>
          </p:nvSpPr>
          <p:spPr>
            <a:xfrm>
              <a:off x="7431006" y="2756124"/>
              <a:ext cx="422315" cy="609691"/>
            </a:xfrm>
            <a:prstGeom prst="rect">
              <a:avLst/>
            </a:prstGeom>
            <a:noFill/>
          </p:spPr>
          <p:txBody>
            <a:bodyPr wrap="none" rtlCol="0">
              <a:spAutoFit/>
            </a:bodyPr>
            <a:lstStyle/>
            <a:p>
              <a:r>
                <a:rPr lang="en-US" sz="3200" dirty="0" smtClean="0">
                  <a:solidFill>
                    <a:prstClr val="black"/>
                  </a:solidFill>
                </a:rPr>
                <a:t>2</a:t>
              </a:r>
              <a:endParaRPr lang="en-US" sz="3200" dirty="0">
                <a:solidFill>
                  <a:prstClr val="black"/>
                </a:solidFill>
              </a:endParaRPr>
            </a:p>
          </p:txBody>
        </p:sp>
        <p:sp>
          <p:nvSpPr>
            <p:cNvPr id="171" name="TextBox 170"/>
            <p:cNvSpPr txBox="1"/>
            <p:nvPr/>
          </p:nvSpPr>
          <p:spPr>
            <a:xfrm>
              <a:off x="3337603" y="3744163"/>
              <a:ext cx="422315" cy="609691"/>
            </a:xfrm>
            <a:prstGeom prst="rect">
              <a:avLst/>
            </a:prstGeom>
            <a:noFill/>
          </p:spPr>
          <p:txBody>
            <a:bodyPr wrap="none" rtlCol="0">
              <a:spAutoFit/>
            </a:bodyPr>
            <a:lstStyle/>
            <a:p>
              <a:r>
                <a:rPr lang="en-US" sz="3200" dirty="0">
                  <a:solidFill>
                    <a:prstClr val="black"/>
                  </a:solidFill>
                </a:rPr>
                <a:t>2</a:t>
              </a:r>
            </a:p>
          </p:txBody>
        </p:sp>
        <p:sp>
          <p:nvSpPr>
            <p:cNvPr id="174" name="TextBox 173"/>
            <p:cNvSpPr txBox="1"/>
            <p:nvPr/>
          </p:nvSpPr>
          <p:spPr>
            <a:xfrm>
              <a:off x="5389622" y="3736912"/>
              <a:ext cx="422315" cy="609691"/>
            </a:xfrm>
            <a:prstGeom prst="rect">
              <a:avLst/>
            </a:prstGeom>
            <a:noFill/>
          </p:spPr>
          <p:txBody>
            <a:bodyPr wrap="none" rtlCol="0">
              <a:spAutoFit/>
            </a:bodyPr>
            <a:lstStyle/>
            <a:p>
              <a:r>
                <a:rPr lang="en-US" sz="3200" dirty="0">
                  <a:solidFill>
                    <a:prstClr val="black"/>
                  </a:solidFill>
                </a:rPr>
                <a:t>2</a:t>
              </a:r>
            </a:p>
          </p:txBody>
        </p:sp>
        <p:sp>
          <p:nvSpPr>
            <p:cNvPr id="175" name="TextBox 174"/>
            <p:cNvSpPr txBox="1"/>
            <p:nvPr/>
          </p:nvSpPr>
          <p:spPr>
            <a:xfrm>
              <a:off x="6410311" y="3756526"/>
              <a:ext cx="422315" cy="609691"/>
            </a:xfrm>
            <a:prstGeom prst="rect">
              <a:avLst/>
            </a:prstGeom>
            <a:noFill/>
          </p:spPr>
          <p:txBody>
            <a:bodyPr wrap="none" rtlCol="0">
              <a:spAutoFit/>
            </a:bodyPr>
            <a:lstStyle/>
            <a:p>
              <a:r>
                <a:rPr lang="en-US" sz="3200" dirty="0">
                  <a:solidFill>
                    <a:prstClr val="black"/>
                  </a:solidFill>
                </a:rPr>
                <a:t>5</a:t>
              </a:r>
            </a:p>
          </p:txBody>
        </p:sp>
        <p:sp>
          <p:nvSpPr>
            <p:cNvPr id="179" name="TextBox 178"/>
            <p:cNvSpPr txBox="1"/>
            <p:nvPr/>
          </p:nvSpPr>
          <p:spPr>
            <a:xfrm>
              <a:off x="4368927" y="4724181"/>
              <a:ext cx="422315" cy="609691"/>
            </a:xfrm>
            <a:prstGeom prst="rect">
              <a:avLst/>
            </a:prstGeom>
            <a:noFill/>
          </p:spPr>
          <p:txBody>
            <a:bodyPr wrap="none" rtlCol="0">
              <a:spAutoFit/>
            </a:bodyPr>
            <a:lstStyle/>
            <a:p>
              <a:r>
                <a:rPr lang="en-US" sz="3200" dirty="0">
                  <a:solidFill>
                    <a:prstClr val="black"/>
                  </a:solidFill>
                </a:rPr>
                <a:t>1</a:t>
              </a:r>
            </a:p>
          </p:txBody>
        </p:sp>
        <p:sp>
          <p:nvSpPr>
            <p:cNvPr id="181" name="TextBox 180"/>
            <p:cNvSpPr txBox="1"/>
            <p:nvPr/>
          </p:nvSpPr>
          <p:spPr>
            <a:xfrm>
              <a:off x="6410780" y="4733282"/>
              <a:ext cx="422315" cy="609691"/>
            </a:xfrm>
            <a:prstGeom prst="rect">
              <a:avLst/>
            </a:prstGeom>
            <a:noFill/>
          </p:spPr>
          <p:txBody>
            <a:bodyPr wrap="none" rtlCol="0">
              <a:spAutoFit/>
            </a:bodyPr>
            <a:lstStyle/>
            <a:p>
              <a:r>
                <a:rPr lang="en-US" sz="3200" dirty="0">
                  <a:solidFill>
                    <a:prstClr val="black"/>
                  </a:solidFill>
                </a:rPr>
                <a:t>3</a:t>
              </a:r>
            </a:p>
          </p:txBody>
        </p:sp>
        <p:sp>
          <p:nvSpPr>
            <p:cNvPr id="182" name="TextBox 181"/>
            <p:cNvSpPr txBox="1"/>
            <p:nvPr/>
          </p:nvSpPr>
          <p:spPr>
            <a:xfrm>
              <a:off x="7431006" y="4724180"/>
              <a:ext cx="422315" cy="609691"/>
            </a:xfrm>
            <a:prstGeom prst="rect">
              <a:avLst/>
            </a:prstGeom>
            <a:noFill/>
          </p:spPr>
          <p:txBody>
            <a:bodyPr wrap="none" rtlCol="0">
              <a:spAutoFit/>
            </a:bodyPr>
            <a:lstStyle/>
            <a:p>
              <a:r>
                <a:rPr lang="en-US" sz="3200" dirty="0">
                  <a:solidFill>
                    <a:prstClr val="black"/>
                  </a:solidFill>
                </a:rPr>
                <a:t>4</a:t>
              </a:r>
            </a:p>
          </p:txBody>
        </p:sp>
        <p:sp>
          <p:nvSpPr>
            <p:cNvPr id="190" name="TextBox 189"/>
            <p:cNvSpPr txBox="1"/>
            <p:nvPr/>
          </p:nvSpPr>
          <p:spPr>
            <a:xfrm>
              <a:off x="2319038" y="3738145"/>
              <a:ext cx="422315" cy="609691"/>
            </a:xfrm>
            <a:prstGeom prst="rect">
              <a:avLst/>
            </a:prstGeom>
            <a:noFill/>
          </p:spPr>
          <p:txBody>
            <a:bodyPr wrap="none" rtlCol="0">
              <a:spAutoFit/>
            </a:bodyPr>
            <a:lstStyle/>
            <a:p>
              <a:r>
                <a:rPr lang="en-US" sz="3200" dirty="0">
                  <a:solidFill>
                    <a:prstClr val="black"/>
                  </a:solidFill>
                </a:rPr>
                <a:t>4</a:t>
              </a:r>
            </a:p>
          </p:txBody>
        </p:sp>
        <p:sp>
          <p:nvSpPr>
            <p:cNvPr id="191" name="TextBox 190"/>
            <p:cNvSpPr txBox="1"/>
            <p:nvPr/>
          </p:nvSpPr>
          <p:spPr>
            <a:xfrm>
              <a:off x="2302028" y="4730194"/>
              <a:ext cx="422315" cy="609691"/>
            </a:xfrm>
            <a:prstGeom prst="rect">
              <a:avLst/>
            </a:prstGeom>
            <a:noFill/>
          </p:spPr>
          <p:txBody>
            <a:bodyPr wrap="none" rtlCol="0">
              <a:spAutoFit/>
            </a:bodyPr>
            <a:lstStyle/>
            <a:p>
              <a:r>
                <a:rPr lang="en-US" sz="3200" dirty="0" smtClean="0">
                  <a:solidFill>
                    <a:prstClr val="black"/>
                  </a:solidFill>
                </a:rPr>
                <a:t>2</a:t>
              </a:r>
              <a:endParaRPr lang="en-US" sz="3200" dirty="0">
                <a:solidFill>
                  <a:prstClr val="black"/>
                </a:solidFill>
              </a:endParaRPr>
            </a:p>
          </p:txBody>
        </p:sp>
        <p:sp>
          <p:nvSpPr>
            <p:cNvPr id="192" name="TextBox 191"/>
            <p:cNvSpPr txBox="1"/>
            <p:nvPr/>
          </p:nvSpPr>
          <p:spPr>
            <a:xfrm>
              <a:off x="4379561" y="3744161"/>
              <a:ext cx="422315" cy="609691"/>
            </a:xfrm>
            <a:prstGeom prst="rect">
              <a:avLst/>
            </a:prstGeom>
            <a:noFill/>
          </p:spPr>
          <p:txBody>
            <a:bodyPr wrap="none" rtlCol="0">
              <a:spAutoFit/>
            </a:bodyPr>
            <a:lstStyle/>
            <a:p>
              <a:r>
                <a:rPr lang="en-US" sz="3200" dirty="0">
                  <a:solidFill>
                    <a:prstClr val="black"/>
                  </a:solidFill>
                </a:rPr>
                <a:t>1</a:t>
              </a:r>
            </a:p>
          </p:txBody>
        </p:sp>
        <p:sp>
          <p:nvSpPr>
            <p:cNvPr id="193" name="TextBox 192"/>
            <p:cNvSpPr txBox="1"/>
            <p:nvPr/>
          </p:nvSpPr>
          <p:spPr>
            <a:xfrm>
              <a:off x="7431664" y="3756525"/>
              <a:ext cx="422315" cy="609691"/>
            </a:xfrm>
            <a:prstGeom prst="rect">
              <a:avLst/>
            </a:prstGeom>
            <a:noFill/>
          </p:spPr>
          <p:txBody>
            <a:bodyPr wrap="none" rtlCol="0">
              <a:spAutoFit/>
            </a:bodyPr>
            <a:lstStyle/>
            <a:p>
              <a:r>
                <a:rPr lang="en-US" sz="3200" dirty="0">
                  <a:solidFill>
                    <a:prstClr val="black"/>
                  </a:solidFill>
                </a:rPr>
                <a:t>3</a:t>
              </a:r>
            </a:p>
          </p:txBody>
        </p:sp>
        <p:sp>
          <p:nvSpPr>
            <p:cNvPr id="194" name="TextBox 193"/>
            <p:cNvSpPr txBox="1"/>
            <p:nvPr/>
          </p:nvSpPr>
          <p:spPr>
            <a:xfrm>
              <a:off x="3349160" y="4740810"/>
              <a:ext cx="422315" cy="609691"/>
            </a:xfrm>
            <a:prstGeom prst="rect">
              <a:avLst/>
            </a:prstGeom>
            <a:noFill/>
          </p:spPr>
          <p:txBody>
            <a:bodyPr wrap="none" rtlCol="0">
              <a:spAutoFit/>
            </a:bodyPr>
            <a:lstStyle/>
            <a:p>
              <a:r>
                <a:rPr lang="en-US" sz="3200" dirty="0">
                  <a:solidFill>
                    <a:prstClr val="black"/>
                  </a:solidFill>
                </a:rPr>
                <a:t>3</a:t>
              </a:r>
            </a:p>
          </p:txBody>
        </p:sp>
        <p:sp>
          <p:nvSpPr>
            <p:cNvPr id="195" name="TextBox 194"/>
            <p:cNvSpPr txBox="1"/>
            <p:nvPr/>
          </p:nvSpPr>
          <p:spPr>
            <a:xfrm>
              <a:off x="5398586" y="4724182"/>
              <a:ext cx="422315" cy="609691"/>
            </a:xfrm>
            <a:prstGeom prst="rect">
              <a:avLst/>
            </a:prstGeom>
            <a:noFill/>
          </p:spPr>
          <p:txBody>
            <a:bodyPr wrap="none" rtlCol="0">
              <a:spAutoFit/>
            </a:bodyPr>
            <a:lstStyle/>
            <a:p>
              <a:r>
                <a:rPr lang="en-US" sz="3200" dirty="0" smtClean="0">
                  <a:solidFill>
                    <a:prstClr val="black"/>
                  </a:solidFill>
                </a:rPr>
                <a:t>0</a:t>
              </a:r>
              <a:endParaRPr lang="en-US" sz="3200" dirty="0">
                <a:solidFill>
                  <a:prstClr val="black"/>
                </a:solidFill>
              </a:endParaRPr>
            </a:p>
          </p:txBody>
        </p:sp>
        <p:sp>
          <p:nvSpPr>
            <p:cNvPr id="173" name="TextBox 172"/>
            <p:cNvSpPr txBox="1"/>
            <p:nvPr/>
          </p:nvSpPr>
          <p:spPr>
            <a:xfrm>
              <a:off x="5855188" y="5179643"/>
              <a:ext cx="511876" cy="673870"/>
            </a:xfrm>
            <a:prstGeom prst="rect">
              <a:avLst/>
            </a:prstGeom>
            <a:noFill/>
          </p:spPr>
          <p:txBody>
            <a:bodyPr wrap="none" rtlCol="0">
              <a:spAutoFit/>
            </a:bodyPr>
            <a:lstStyle/>
            <a:p>
              <a:r>
                <a:rPr lang="en-US" sz="3600" dirty="0" smtClean="0">
                  <a:solidFill>
                    <a:prstClr val="black"/>
                  </a:solidFill>
                </a:rPr>
                <a:t>G</a:t>
              </a:r>
              <a:endParaRPr lang="en-US" sz="3600" dirty="0">
                <a:solidFill>
                  <a:prstClr val="black"/>
                </a:solidFill>
              </a:endParaRPr>
            </a:p>
          </p:txBody>
        </p:sp>
      </p:grpSp>
      <p:sp>
        <p:nvSpPr>
          <p:cNvPr id="4" name="TextBox 3"/>
          <p:cNvSpPr txBox="1"/>
          <p:nvPr/>
        </p:nvSpPr>
        <p:spPr>
          <a:xfrm>
            <a:off x="456431" y="375759"/>
            <a:ext cx="242374" cy="369332"/>
          </a:xfrm>
          <a:prstGeom prst="rect">
            <a:avLst/>
          </a:prstGeom>
          <a:noFill/>
        </p:spPr>
        <p:txBody>
          <a:bodyPr wrap="none" rtlCol="0">
            <a:spAutoFit/>
          </a:bodyPr>
          <a:lstStyle/>
          <a:p>
            <a:r>
              <a:rPr lang="en-US" dirty="0" smtClean="0"/>
              <a:t>.</a:t>
            </a:r>
            <a:endParaRPr lang="en-US" dirty="0"/>
          </a:p>
        </p:txBody>
      </p:sp>
      <p:sp>
        <p:nvSpPr>
          <p:cNvPr id="5" name="TextBox 4"/>
          <p:cNvSpPr txBox="1"/>
          <p:nvPr/>
        </p:nvSpPr>
        <p:spPr>
          <a:xfrm>
            <a:off x="104386" y="1177030"/>
            <a:ext cx="2427709" cy="553998"/>
          </a:xfrm>
          <a:prstGeom prst="rect">
            <a:avLst/>
          </a:prstGeom>
          <a:noFill/>
        </p:spPr>
        <p:txBody>
          <a:bodyPr wrap="square" rtlCol="0">
            <a:spAutoFit/>
          </a:bodyPr>
          <a:lstStyle/>
          <a:p>
            <a:r>
              <a:rPr lang="en-US" sz="1500" b="1" dirty="0" smtClean="0">
                <a:solidFill>
                  <a:srgbClr val="C00000"/>
                </a:solidFill>
                <a:latin typeface="Times New Roman" panose="02020603050405020304" pitchFamily="18" charset="0"/>
                <a:cs typeface="Times New Roman" panose="02020603050405020304" pitchFamily="18" charset="0"/>
              </a:rPr>
              <a:t>Optimal local alignments,</a:t>
            </a:r>
          </a:p>
          <a:p>
            <a:r>
              <a:rPr lang="en-US" sz="1500" b="1" dirty="0">
                <a:solidFill>
                  <a:srgbClr val="C00000"/>
                </a:solidFill>
                <a:latin typeface="Times New Roman" panose="02020603050405020304" pitchFamily="18" charset="0"/>
                <a:cs typeface="Times New Roman" panose="02020603050405020304" pitchFamily="18" charset="0"/>
              </a:rPr>
              <a:t>o</a:t>
            </a:r>
            <a:r>
              <a:rPr lang="en-US" sz="1500" b="1" dirty="0" smtClean="0">
                <a:solidFill>
                  <a:srgbClr val="C00000"/>
                </a:solidFill>
                <a:latin typeface="Times New Roman" panose="02020603050405020304" pitchFamily="18" charset="0"/>
                <a:cs typeface="Times New Roman" panose="02020603050405020304" pitchFamily="18" charset="0"/>
              </a:rPr>
              <a:t>r </a:t>
            </a:r>
            <a:r>
              <a:rPr lang="en-US" sz="1500" b="1" i="1" dirty="0" err="1" smtClean="0">
                <a:solidFill>
                  <a:srgbClr val="C00000"/>
                </a:solidFill>
                <a:latin typeface="Times New Roman" panose="02020603050405020304" pitchFamily="18" charset="0"/>
                <a:cs typeface="Times New Roman" panose="02020603050405020304" pitchFamily="18" charset="0"/>
              </a:rPr>
              <a:t>subalignments</a:t>
            </a:r>
            <a:r>
              <a:rPr lang="en-US" sz="1500" b="1" dirty="0" smtClean="0">
                <a:solidFill>
                  <a:srgbClr val="C00000"/>
                </a:solidFill>
                <a:latin typeface="Times New Roman" panose="02020603050405020304" pitchFamily="18" charset="0"/>
                <a:cs typeface="Times New Roman" panose="02020603050405020304" pitchFamily="18" charset="0"/>
              </a:rPr>
              <a:t>:</a:t>
            </a:r>
          </a:p>
        </p:txBody>
      </p:sp>
      <p:cxnSp>
        <p:nvCxnSpPr>
          <p:cNvPr id="9" name="Straight Arrow Connector 8"/>
          <p:cNvCxnSpPr/>
          <p:nvPr/>
        </p:nvCxnSpPr>
        <p:spPr>
          <a:xfrm flipH="1" flipV="1">
            <a:off x="6982210" y="3284221"/>
            <a:ext cx="637790" cy="582785"/>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H="1" flipV="1">
            <a:off x="4218224" y="1386686"/>
            <a:ext cx="596855" cy="636118"/>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stCxn id="85" idx="1"/>
          </p:cNvCxnSpPr>
          <p:nvPr/>
        </p:nvCxnSpPr>
        <p:spPr>
          <a:xfrm flipH="1" flipV="1">
            <a:off x="5133685" y="2334506"/>
            <a:ext cx="615281" cy="620625"/>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flipH="1" flipV="1">
            <a:off x="6057949" y="2334506"/>
            <a:ext cx="581865" cy="610398"/>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84" idx="2"/>
            <a:endCxn id="102" idx="6"/>
          </p:cNvCxnSpPr>
          <p:nvPr/>
        </p:nvCxnSpPr>
        <p:spPr>
          <a:xfrm flipH="1">
            <a:off x="5199670" y="2152937"/>
            <a:ext cx="473685" cy="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a:stCxn id="61" idx="2"/>
            <a:endCxn id="85" idx="6"/>
          </p:cNvCxnSpPr>
          <p:nvPr/>
        </p:nvCxnSpPr>
        <p:spPr>
          <a:xfrm flipH="1">
            <a:off x="6133558" y="3100757"/>
            <a:ext cx="464059" cy="18917"/>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104386" y="1841120"/>
            <a:ext cx="838200" cy="646331"/>
          </a:xfrm>
          <a:prstGeom prst="rect">
            <a:avLst/>
          </a:prstGeom>
          <a:noFill/>
        </p:spPr>
        <p:txBody>
          <a:bodyPr wrap="square" rtlCol="0">
            <a:spAutoFit/>
          </a:bodyPr>
          <a:lstStyle/>
          <a:p>
            <a:r>
              <a:rPr lang="en-US" b="1" dirty="0" smtClean="0">
                <a:solidFill>
                  <a:srgbClr val="C00000"/>
                </a:solidFill>
                <a:latin typeface="Courier New" pitchFamily="49" charset="0"/>
                <a:cs typeface="Courier New" pitchFamily="49" charset="0"/>
              </a:rPr>
              <a:t>AC-G ATTG</a:t>
            </a:r>
            <a:endParaRPr lang="en-US" b="1" dirty="0">
              <a:solidFill>
                <a:srgbClr val="C00000"/>
              </a:solidFill>
              <a:latin typeface="Courier New" pitchFamily="49" charset="0"/>
              <a:cs typeface="Courier New" pitchFamily="49" charset="0"/>
            </a:endParaRPr>
          </a:p>
        </p:txBody>
      </p:sp>
      <p:sp>
        <p:nvSpPr>
          <p:cNvPr id="150" name="TextBox 149"/>
          <p:cNvSpPr txBox="1"/>
          <p:nvPr/>
        </p:nvSpPr>
        <p:spPr>
          <a:xfrm>
            <a:off x="1420220" y="1829766"/>
            <a:ext cx="775790" cy="646331"/>
          </a:xfrm>
          <a:prstGeom prst="rect">
            <a:avLst/>
          </a:prstGeom>
          <a:noFill/>
        </p:spPr>
        <p:txBody>
          <a:bodyPr wrap="square" rtlCol="0">
            <a:spAutoFit/>
          </a:bodyPr>
          <a:lstStyle/>
          <a:p>
            <a:r>
              <a:rPr lang="en-US" b="1" dirty="0" smtClean="0">
                <a:solidFill>
                  <a:srgbClr val="C00000"/>
                </a:solidFill>
                <a:latin typeface="Courier New" pitchFamily="49" charset="0"/>
                <a:cs typeface="Courier New" pitchFamily="49" charset="0"/>
              </a:rPr>
              <a:t>A-CG ATTG</a:t>
            </a:r>
            <a:endParaRPr lang="en-US" b="1" dirty="0">
              <a:solidFill>
                <a:srgbClr val="C00000"/>
              </a:solidFill>
              <a:latin typeface="Courier New" pitchFamily="49" charset="0"/>
              <a:cs typeface="Courier New" pitchFamily="49" charset="0"/>
            </a:endParaRPr>
          </a:p>
        </p:txBody>
      </p:sp>
      <p:sp>
        <p:nvSpPr>
          <p:cNvPr id="74" name="TextBox 73"/>
          <p:cNvSpPr txBox="1"/>
          <p:nvPr/>
        </p:nvSpPr>
        <p:spPr>
          <a:xfrm>
            <a:off x="849639" y="1968266"/>
            <a:ext cx="556563" cy="369332"/>
          </a:xfrm>
          <a:prstGeom prst="rect">
            <a:avLst/>
          </a:prstGeom>
          <a:noFill/>
        </p:spPr>
        <p:txBody>
          <a:bodyPr wrap="none" rtlCol="0">
            <a:spAutoFit/>
          </a:bodyPr>
          <a:lstStyle/>
          <a:p>
            <a:r>
              <a:rPr lang="en-US" b="1" dirty="0" smtClean="0">
                <a:solidFill>
                  <a:srgbClr val="C00000"/>
                </a:solidFill>
                <a:latin typeface="Times New Roman" panose="02020603050405020304" pitchFamily="18" charset="0"/>
                <a:cs typeface="Times New Roman" panose="02020603050405020304" pitchFamily="18" charset="0"/>
              </a:rPr>
              <a:t>and</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75" name="TextBox 74"/>
          <p:cNvSpPr txBox="1"/>
          <p:nvPr/>
        </p:nvSpPr>
        <p:spPr>
          <a:xfrm>
            <a:off x="104386" y="3152521"/>
            <a:ext cx="2181613" cy="2308324"/>
          </a:xfrm>
          <a:prstGeom prst="rect">
            <a:avLst/>
          </a:prstGeom>
          <a:noFill/>
        </p:spPr>
        <p:txBody>
          <a:bodyPr wrap="square" rtlCol="0">
            <a:spAutoFit/>
          </a:bodyPr>
          <a:lstStyle/>
          <a:p>
            <a:r>
              <a:rPr lang="en-US" b="1" u="sng" dirty="0" smtClean="0">
                <a:latin typeface="Times New Roman" panose="02020603050405020304" pitchFamily="18" charset="0"/>
                <a:cs typeface="Times New Roman" panose="02020603050405020304" pitchFamily="18" charset="0"/>
              </a:rPr>
              <a:t>Questions</a:t>
            </a:r>
            <a:r>
              <a:rPr lang="en-US" b="1" dirty="0" smtClean="0">
                <a:latin typeface="Times New Roman" panose="02020603050405020304" pitchFamily="18" charset="0"/>
                <a:cs typeface="Times New Roman" panose="02020603050405020304" pitchFamily="18" charset="0"/>
              </a:rPr>
              <a:t>: </a:t>
            </a:r>
          </a:p>
          <a:p>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  Can one find other </a:t>
            </a:r>
            <a:r>
              <a:rPr lang="en-US" b="1" i="1" dirty="0" smtClean="0">
                <a:latin typeface="Times New Roman" panose="02020603050405020304" pitchFamily="18" charset="0"/>
                <a:cs typeface="Times New Roman" panose="02020603050405020304" pitchFamily="18" charset="0"/>
              </a:rPr>
              <a:t>locally optimal</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subalignments</a:t>
            </a:r>
            <a:r>
              <a:rPr lang="en-US" b="1" dirty="0" smtClean="0">
                <a:latin typeface="Times New Roman" panose="02020603050405020304" pitchFamily="18" charset="0"/>
                <a:cs typeface="Times New Roman" panose="02020603050405020304" pitchFamily="18" charset="0"/>
              </a:rPr>
              <a:t>?</a:t>
            </a:r>
          </a:p>
          <a:p>
            <a:endParaRPr lang="en-US" b="1" dirty="0" smtClean="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How can they be defined?</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633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sz="3600" dirty="0">
                <a:solidFill>
                  <a:srgbClr val="002060"/>
                </a:solidFill>
                <a:latin typeface="Times New Roman" panose="02020603050405020304" pitchFamily="18" charset="0"/>
                <a:cs typeface="Times New Roman" panose="02020603050405020304" pitchFamily="18" charset="0"/>
              </a:rPr>
              <a:t>L</a:t>
            </a:r>
            <a:r>
              <a:rPr lang="en-US" sz="3600" dirty="0" smtClean="0">
                <a:solidFill>
                  <a:srgbClr val="002060"/>
                </a:solidFill>
                <a:latin typeface="Times New Roman" panose="02020603050405020304" pitchFamily="18" charset="0"/>
                <a:cs typeface="Times New Roman" panose="02020603050405020304" pitchFamily="18" charset="0"/>
              </a:rPr>
              <a:t>ocal optimality: Definitions and Algorithms</a:t>
            </a:r>
            <a:endParaRPr lang="en-US" sz="3600" dirty="0">
              <a:solidFill>
                <a:srgbClr val="002060"/>
              </a:solidFill>
              <a:latin typeface="Times New Roman" panose="02020603050405020304" pitchFamily="18" charset="0"/>
              <a:cs typeface="Times New Roman" panose="02020603050405020304" pitchFamily="18" charset="0"/>
            </a:endParaRPr>
          </a:p>
        </p:txBody>
      </p:sp>
      <p:grpSp>
        <p:nvGrpSpPr>
          <p:cNvPr id="4" name="Group 3"/>
          <p:cNvGrpSpPr/>
          <p:nvPr/>
        </p:nvGrpSpPr>
        <p:grpSpPr>
          <a:xfrm>
            <a:off x="6249675" y="742459"/>
            <a:ext cx="2520648" cy="1741414"/>
            <a:chOff x="6002508" y="4281989"/>
            <a:chExt cx="2722392" cy="2253206"/>
          </a:xfrm>
        </p:grpSpPr>
        <p:cxnSp>
          <p:nvCxnSpPr>
            <p:cNvPr id="5" name="Straight Connector 4"/>
            <p:cNvCxnSpPr/>
            <p:nvPr/>
          </p:nvCxnSpPr>
          <p:spPr>
            <a:xfrm>
              <a:off x="6135686" y="4449976"/>
              <a:ext cx="0" cy="20789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724900" y="4456246"/>
              <a:ext cx="0" cy="20789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133403" y="6532060"/>
              <a:ext cx="2591497" cy="31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002508" y="4449976"/>
              <a:ext cx="0" cy="2082084"/>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133403" y="4281989"/>
              <a:ext cx="2591497"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536908" y="4701528"/>
              <a:ext cx="263979" cy="26813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595207" y="4654773"/>
              <a:ext cx="396267" cy="450257"/>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6130625" y="4453111"/>
              <a:ext cx="2594275" cy="31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800888" y="4966553"/>
              <a:ext cx="121887"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922775" y="4960977"/>
              <a:ext cx="493992" cy="49141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7561212" y="5784381"/>
              <a:ext cx="263979" cy="26813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998654" y="5293598"/>
              <a:ext cx="331314" cy="32705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987657" y="5080305"/>
              <a:ext cx="10996" cy="21329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54" name="Group 53"/>
          <p:cNvGrpSpPr/>
          <p:nvPr/>
        </p:nvGrpSpPr>
        <p:grpSpPr>
          <a:xfrm>
            <a:off x="6249675" y="3229456"/>
            <a:ext cx="2520648" cy="1741414"/>
            <a:chOff x="6002508" y="4281989"/>
            <a:chExt cx="2722392" cy="2253206"/>
          </a:xfrm>
        </p:grpSpPr>
        <p:cxnSp>
          <p:nvCxnSpPr>
            <p:cNvPr id="55" name="Straight Connector 54"/>
            <p:cNvCxnSpPr/>
            <p:nvPr/>
          </p:nvCxnSpPr>
          <p:spPr>
            <a:xfrm>
              <a:off x="6135686" y="4449976"/>
              <a:ext cx="0" cy="20789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724900" y="4456246"/>
              <a:ext cx="0" cy="20789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6133403" y="6532060"/>
              <a:ext cx="2591497" cy="31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6002508" y="4449976"/>
              <a:ext cx="0" cy="2082084"/>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6133403" y="4281989"/>
              <a:ext cx="2591497"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536908" y="4701528"/>
              <a:ext cx="263979" cy="26813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595207" y="4654773"/>
              <a:ext cx="396267" cy="450257"/>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6130625" y="4453111"/>
              <a:ext cx="2594275" cy="31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6800888" y="4966553"/>
              <a:ext cx="121887"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922775" y="4960977"/>
              <a:ext cx="493992" cy="491414"/>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7561212" y="5784381"/>
              <a:ext cx="263979" cy="26813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7998654" y="5293598"/>
              <a:ext cx="331314" cy="32705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7987657" y="5080305"/>
              <a:ext cx="10996" cy="21329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7561212" y="5620648"/>
              <a:ext cx="0" cy="163733"/>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7416767" y="5452390"/>
              <a:ext cx="144445" cy="187660"/>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74" name="TextBox 73"/>
              <p:cNvSpPr txBox="1"/>
              <p:nvPr/>
            </p:nvSpPr>
            <p:spPr>
              <a:xfrm>
                <a:off x="152400" y="742459"/>
                <a:ext cx="5943600" cy="2308324"/>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A definition of local optimality was proposed in 1984, along with an algorithm to find all locally optimal </a:t>
                </a:r>
                <a:r>
                  <a:rPr lang="en-US" dirty="0" err="1" smtClean="0">
                    <a:latin typeface="Times New Roman" panose="02020603050405020304" pitchFamily="18" charset="0"/>
                    <a:cs typeface="Times New Roman" panose="02020603050405020304" pitchFamily="18" charset="0"/>
                  </a:rPr>
                  <a:t>subalignments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[Sellers, P.H. (1984) </a:t>
                </a:r>
                <a:r>
                  <a:rPr lang="en-US" i="1" dirty="0" smtClean="0">
                    <a:latin typeface="Times New Roman" panose="02020603050405020304" pitchFamily="18" charset="0"/>
                    <a:cs typeface="Times New Roman" panose="02020603050405020304" pitchFamily="18" charset="0"/>
                  </a:rPr>
                  <a:t>Bull</a:t>
                </a:r>
                <a:r>
                  <a:rPr lang="en-US" i="1" dirty="0">
                    <a:latin typeface="Times New Roman" panose="02020603050405020304" pitchFamily="18" charset="0"/>
                    <a:cs typeface="Times New Roman" panose="02020603050405020304" pitchFamily="18" charset="0"/>
                  </a:rPr>
                  <a:t>. Math. Biol</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46</a:t>
                </a:r>
                <a:r>
                  <a:rPr lang="en-US" dirty="0">
                    <a:latin typeface="Times New Roman" panose="02020603050405020304" pitchFamily="18" charset="0"/>
                    <a:cs typeface="Times New Roman" panose="02020603050405020304" pitchFamily="18" charset="0"/>
                  </a:rPr>
                  <a:t>:501-514</a:t>
                </a:r>
                <a:r>
                  <a:rPr lang="en-US"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 </a:t>
                </a:r>
                <a:r>
                  <a:rPr lang="en-US" dirty="0" err="1" smtClean="0">
                    <a:latin typeface="Times New Roman" panose="02020603050405020304" pitchFamily="18" charset="0"/>
                    <a:cs typeface="Times New Roman" panose="02020603050405020304" pitchFamily="18" charset="0"/>
                  </a:rPr>
                  <a:t>subalignment</a:t>
                </a:r>
                <a:r>
                  <a:rPr lang="en-US" dirty="0" smtClean="0">
                    <a:latin typeface="Times New Roman" panose="02020603050405020304" pitchFamily="18" charset="0"/>
                    <a:cs typeface="Times New Roman" panose="02020603050405020304" pitchFamily="18" charset="0"/>
                  </a:rPr>
                  <a:t> is </a:t>
                </a:r>
                <a:r>
                  <a:rPr lang="en-US" i="1" dirty="0" smtClean="0">
                    <a:latin typeface="Times New Roman" panose="02020603050405020304" pitchFamily="18" charset="0"/>
                    <a:cs typeface="Times New Roman" panose="02020603050405020304" pitchFamily="18" charset="0"/>
                  </a:rPr>
                  <a:t>locally optimal </a:t>
                </a:r>
                <a:r>
                  <a:rPr lang="en-US" dirty="0" smtClean="0">
                    <a:latin typeface="Times New Roman" panose="02020603050405020304" pitchFamily="18" charset="0"/>
                    <a:cs typeface="Times New Roman" panose="02020603050405020304" pitchFamily="18" charset="0"/>
                  </a:rPr>
                  <a:t>if its score is greater than or equal to that of any </a:t>
                </a:r>
                <a:r>
                  <a:rPr lang="en-US" dirty="0" err="1" smtClean="0">
                    <a:latin typeface="Times New Roman" panose="02020603050405020304" pitchFamily="18" charset="0"/>
                    <a:cs typeface="Times New Roman" panose="02020603050405020304" pitchFamily="18" charset="0"/>
                  </a:rPr>
                  <a:t>subalignment</a:t>
                </a:r>
                <a:r>
                  <a:rPr lang="en-US" dirty="0" smtClean="0">
                    <a:latin typeface="Times New Roman" panose="02020603050405020304" pitchFamily="18" charset="0"/>
                    <a:cs typeface="Times New Roman" panose="02020603050405020304" pitchFamily="18" charset="0"/>
                  </a:rPr>
                  <a:t> it “touches”.</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 provably </a:t>
                </a:r>
                <a14:m>
                  <m:oMath xmlns:m="http://schemas.openxmlformats.org/officeDocument/2006/math">
                    <m:r>
                      <a:rPr lang="en-US" b="0" i="1" smtClean="0">
                        <a:latin typeface="Cambria Math"/>
                      </a:rPr>
                      <m:t>𝑂</m:t>
                    </m:r>
                    <m:r>
                      <a:rPr lang="en-US" b="0" i="1" smtClean="0">
                        <a:latin typeface="Cambria Math"/>
                      </a:rPr>
                      <m:t>(</m:t>
                    </m:r>
                    <m:r>
                      <a:rPr lang="en-US" b="0" i="1" smtClean="0">
                        <a:latin typeface="Cambria Math"/>
                      </a:rPr>
                      <m:t>𝑚𝑛</m:t>
                    </m:r>
                    <m:r>
                      <a:rPr lang="en-US" b="0" i="1" smtClean="0">
                        <a:latin typeface="Cambria Math"/>
                      </a:rPr>
                      <m:t>)</m:t>
                    </m:r>
                  </m:oMath>
                </a14:m>
                <a:r>
                  <a:rPr lang="en-US" dirty="0" smtClean="0">
                    <a:latin typeface="Times New Roman" panose="02020603050405020304" pitchFamily="18" charset="0"/>
                    <a:cs typeface="Times New Roman" panose="02020603050405020304" pitchFamily="18" charset="0"/>
                  </a:rPr>
                  <a:t> algorithm for finding all locally optimal </a:t>
                </a:r>
                <a:r>
                  <a:rPr lang="en-US" dirty="0" err="1" smtClean="0">
                    <a:latin typeface="Times New Roman" panose="02020603050405020304" pitchFamily="18" charset="0"/>
                    <a:cs typeface="Times New Roman" panose="02020603050405020304" pitchFamily="18" charset="0"/>
                  </a:rPr>
                  <a:t>subalignments</a:t>
                </a:r>
                <a:r>
                  <a:rPr lang="en-US" dirty="0" smtClean="0">
                    <a:latin typeface="Times New Roman" panose="02020603050405020304" pitchFamily="18" charset="0"/>
                    <a:cs typeface="Times New Roman" panose="02020603050405020304" pitchFamily="18" charset="0"/>
                  </a:rPr>
                  <a:t> was subsequently described.  [Altschul, S.F. </a:t>
                </a:r>
                <a:r>
                  <a:rPr lang="en-US" dirty="0">
                    <a:latin typeface="Times New Roman" panose="02020603050405020304" pitchFamily="18" charset="0"/>
                    <a:cs typeface="Times New Roman" panose="02020603050405020304" pitchFamily="18" charset="0"/>
                  </a:rPr>
                  <a:t>&amp; Erickson, B.W (1986) </a:t>
                </a:r>
                <a:r>
                  <a:rPr lang="en-US" i="1" dirty="0">
                    <a:latin typeface="Times New Roman" panose="02020603050405020304" pitchFamily="18" charset="0"/>
                    <a:cs typeface="Times New Roman" panose="02020603050405020304" pitchFamily="18" charset="0"/>
                  </a:rPr>
                  <a:t>Bull. Math. Biol</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48</a:t>
                </a:r>
                <a:r>
                  <a:rPr lang="en-US" dirty="0">
                    <a:latin typeface="Times New Roman" panose="02020603050405020304" pitchFamily="18" charset="0"/>
                    <a:cs typeface="Times New Roman" panose="02020603050405020304" pitchFamily="18" charset="0"/>
                  </a:rPr>
                  <a:t>:633-660</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mc:Choice>
        <mc:Fallback xmlns="">
          <p:sp>
            <p:nvSpPr>
              <p:cNvPr id="74" name="TextBox 73"/>
              <p:cNvSpPr txBox="1">
                <a:spLocks noRot="1" noChangeAspect="1" noMove="1" noResize="1" noEditPoints="1" noAdjustHandles="1" noChangeArrowheads="1" noChangeShapeType="1" noTextEdit="1"/>
              </p:cNvSpPr>
              <p:nvPr/>
            </p:nvSpPr>
            <p:spPr>
              <a:xfrm>
                <a:off x="152400" y="742459"/>
                <a:ext cx="5943600" cy="2308324"/>
              </a:xfrm>
              <a:prstGeom prst="rect">
                <a:avLst/>
              </a:prstGeom>
              <a:blipFill rotWithShape="0">
                <a:blip r:embed="rId2"/>
                <a:stretch>
                  <a:fillRect l="-821" t="-1587" r="-513" b="-343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5" name="TextBox 74"/>
              <p:cNvSpPr txBox="1"/>
              <p:nvPr/>
            </p:nvSpPr>
            <p:spPr>
              <a:xfrm>
                <a:off x="228600" y="3229456"/>
                <a:ext cx="5867399" cy="3416320"/>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rPr>
                  <a:t>Problem</a:t>
                </a:r>
                <a:r>
                  <a:rPr lang="en-US" dirty="0" smtClean="0">
                    <a:latin typeface="Times New Roman" panose="02020603050405020304" pitchFamily="18" charset="0"/>
                    <a:cs typeface="Times New Roman" panose="02020603050405020304" pitchFamily="18" charset="0"/>
                  </a:rPr>
                  <a:t>:  By Sellers’ definition, a strong </a:t>
                </a:r>
                <a:r>
                  <a:rPr lang="en-US" dirty="0" err="1" smtClean="0">
                    <a:latin typeface="Times New Roman" panose="02020603050405020304" pitchFamily="18" charset="0"/>
                    <a:cs typeface="Times New Roman" panose="02020603050405020304" pitchFamily="18" charset="0"/>
                  </a:rPr>
                  <a:t>subalignment</a:t>
                </a:r>
                <a:r>
                  <a:rPr lang="en-US" dirty="0" smtClean="0">
                    <a:latin typeface="Times New Roman" panose="02020603050405020304" pitchFamily="18" charset="0"/>
                    <a:cs typeface="Times New Roman" panose="02020603050405020304" pitchFamily="18" charset="0"/>
                  </a:rPr>
                  <a:t> can suppress, by means of intermediaries, </a:t>
                </a:r>
                <a:r>
                  <a:rPr lang="en-US" dirty="0" err="1" smtClean="0">
                    <a:latin typeface="Times New Roman" panose="02020603050405020304" pitchFamily="18" charset="0"/>
                    <a:cs typeface="Times New Roman" panose="02020603050405020304" pitchFamily="18" charset="0"/>
                  </a:rPr>
                  <a:t>subalignments</a:t>
                </a:r>
                <a:r>
                  <a:rPr lang="en-US" dirty="0" smtClean="0">
                    <a:latin typeface="Times New Roman" panose="02020603050405020304" pitchFamily="18" charset="0"/>
                    <a:cs typeface="Times New Roman" panose="02020603050405020304" pitchFamily="18" charset="0"/>
                  </a:rPr>
                  <a:t> it does not actually touch.  This can be a particular problem if one is seeking internal approximate repeats.</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One may advance an alternative definition to address this problem:  A </a:t>
                </a:r>
                <a:r>
                  <a:rPr lang="en-US" dirty="0" err="1" smtClean="0">
                    <a:latin typeface="Times New Roman" panose="02020603050405020304" pitchFamily="18" charset="0"/>
                    <a:cs typeface="Times New Roman" panose="02020603050405020304" pitchFamily="18" charset="0"/>
                  </a:rPr>
                  <a:t>subalignment</a:t>
                </a:r>
                <a:r>
                  <a:rPr lang="en-US" dirty="0" smtClean="0">
                    <a:latin typeface="Times New Roman" panose="02020603050405020304" pitchFamily="18" charset="0"/>
                    <a:cs typeface="Times New Roman" panose="02020603050405020304" pitchFamily="18" charset="0"/>
                  </a:rPr>
                  <a:t> is </a:t>
                </a:r>
                <a:r>
                  <a:rPr lang="en-US" i="1" dirty="0" smtClean="0">
                    <a:latin typeface="Times New Roman" panose="02020603050405020304" pitchFamily="18" charset="0"/>
                    <a:cs typeface="Times New Roman" panose="02020603050405020304" pitchFamily="18" charset="0"/>
                  </a:rPr>
                  <a:t>weakly locally optimal </a:t>
                </a:r>
                <a:r>
                  <a:rPr lang="en-US" dirty="0" smtClean="0">
                    <a:latin typeface="Times New Roman" panose="02020603050405020304" pitchFamily="18" charset="0"/>
                    <a:cs typeface="Times New Roman" panose="02020603050405020304" pitchFamily="18" charset="0"/>
                  </a:rPr>
                  <a:t>if it touches no weakly locally optimal </a:t>
                </a:r>
                <a:r>
                  <a:rPr lang="en-US" dirty="0" err="1" smtClean="0">
                    <a:latin typeface="Times New Roman" panose="02020603050405020304" pitchFamily="18" charset="0"/>
                    <a:cs typeface="Times New Roman" panose="02020603050405020304" pitchFamily="18" charset="0"/>
                  </a:rPr>
                  <a:t>subalignment</a:t>
                </a:r>
                <a:r>
                  <a:rPr lang="en-US" dirty="0" smtClean="0">
                    <a:latin typeface="Times New Roman" panose="02020603050405020304" pitchFamily="18" charset="0"/>
                    <a:cs typeface="Times New Roman" panose="02020603050405020304" pitchFamily="18" charset="0"/>
                  </a:rPr>
                  <a:t> that has greater score  (Altschul &amp; Erickson, 1986).  This definition is not circular, but recursive.</a:t>
                </a:r>
              </a:p>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No </a:t>
                </a:r>
                <a14:m>
                  <m:oMath xmlns:m="http://schemas.openxmlformats.org/officeDocument/2006/math">
                    <m:r>
                      <a:rPr lang="en-US" b="0" i="1" smtClean="0">
                        <a:latin typeface="Cambria Math"/>
                      </a:rPr>
                      <m:t>𝑂</m:t>
                    </m:r>
                    <m:d>
                      <m:dPr>
                        <m:ctrlPr>
                          <a:rPr lang="en-US" b="0" i="1" smtClean="0">
                            <a:latin typeface="Cambria Math" panose="02040503050406030204" pitchFamily="18" charset="0"/>
                          </a:rPr>
                        </m:ctrlPr>
                      </m:dPr>
                      <m:e>
                        <m:r>
                          <a:rPr lang="en-US" b="0" i="1" smtClean="0">
                            <a:latin typeface="Cambria Math"/>
                          </a:rPr>
                          <m:t>𝑚𝑛</m:t>
                        </m:r>
                      </m:e>
                    </m:d>
                  </m:oMath>
                </a14:m>
                <a:r>
                  <a:rPr lang="en-US" dirty="0" smtClean="0">
                    <a:latin typeface="Times New Roman" panose="02020603050405020304" pitchFamily="18" charset="0"/>
                    <a:cs typeface="Times New Roman" panose="02020603050405020304" pitchFamily="18" charset="0"/>
                  </a:rPr>
                  <a:t> algorithm for finding all weakly locally optimal </a:t>
                </a:r>
                <a:r>
                  <a:rPr lang="en-US" dirty="0" err="1" smtClean="0">
                    <a:latin typeface="Times New Roman" panose="02020603050405020304" pitchFamily="18" charset="0"/>
                    <a:cs typeface="Times New Roman" panose="02020603050405020304" pitchFamily="18" charset="0"/>
                  </a:rPr>
                  <a:t>subalignments</a:t>
                </a:r>
                <a:r>
                  <a:rPr lang="en-US" dirty="0" smtClean="0">
                    <a:latin typeface="Times New Roman" panose="02020603050405020304" pitchFamily="18" charset="0"/>
                    <a:cs typeface="Times New Roman" panose="02020603050405020304" pitchFamily="18" charset="0"/>
                  </a:rPr>
                  <a:t> of two sequences has been described, although several incorrect ones have been published. </a:t>
                </a:r>
                <a:endParaRPr lang="en-US" dirty="0">
                  <a:latin typeface="Times New Roman" panose="02020603050405020304" pitchFamily="18" charset="0"/>
                  <a:cs typeface="Times New Roman" panose="02020603050405020304" pitchFamily="18" charset="0"/>
                </a:endParaRPr>
              </a:p>
            </p:txBody>
          </p:sp>
        </mc:Choice>
        <mc:Fallback xmlns="">
          <p:sp>
            <p:nvSpPr>
              <p:cNvPr id="75" name="TextBox 74"/>
              <p:cNvSpPr txBox="1">
                <a:spLocks noRot="1" noChangeAspect="1" noMove="1" noResize="1" noEditPoints="1" noAdjustHandles="1" noChangeArrowheads="1" noChangeShapeType="1" noTextEdit="1"/>
              </p:cNvSpPr>
              <p:nvPr/>
            </p:nvSpPr>
            <p:spPr>
              <a:xfrm>
                <a:off x="228600" y="3229456"/>
                <a:ext cx="5867399" cy="3416320"/>
              </a:xfrm>
              <a:prstGeom prst="rect">
                <a:avLst/>
              </a:prstGeom>
              <a:blipFill rotWithShape="0">
                <a:blip r:embed="rId3"/>
                <a:stretch>
                  <a:fillRect l="-936" t="-1071" r="-1247" b="-196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6" name="TextBox 75"/>
              <p:cNvSpPr txBox="1"/>
              <p:nvPr/>
            </p:nvSpPr>
            <p:spPr>
              <a:xfrm>
                <a:off x="6920254" y="3795459"/>
                <a:ext cx="34028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C00000"/>
                          </a:solidFill>
                          <a:latin typeface="Cambria Math"/>
                        </a:rPr>
                        <m:t>𝐴</m:t>
                      </m:r>
                    </m:oMath>
                  </m:oMathPara>
                </a14:m>
                <a:endParaRPr lang="en-US" sz="1400" dirty="0">
                  <a:solidFill>
                    <a:srgbClr val="C00000"/>
                  </a:solidFill>
                </a:endParaRPr>
              </a:p>
            </p:txBody>
          </p:sp>
        </mc:Choice>
        <mc:Fallback xmlns="">
          <p:sp>
            <p:nvSpPr>
              <p:cNvPr id="76" name="TextBox 75"/>
              <p:cNvSpPr txBox="1">
                <a:spLocks noRot="1" noChangeAspect="1" noMove="1" noResize="1" noEditPoints="1" noAdjustHandles="1" noChangeArrowheads="1" noChangeShapeType="1" noTextEdit="1"/>
              </p:cNvSpPr>
              <p:nvPr/>
            </p:nvSpPr>
            <p:spPr>
              <a:xfrm>
                <a:off x="6920254" y="3795459"/>
                <a:ext cx="340285" cy="307777"/>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7" name="TextBox 76"/>
              <p:cNvSpPr txBox="1"/>
              <p:nvPr/>
            </p:nvSpPr>
            <p:spPr>
              <a:xfrm>
                <a:off x="7626000" y="4082818"/>
                <a:ext cx="34817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C00000"/>
                          </a:solidFill>
                          <a:latin typeface="Cambria Math"/>
                        </a:rPr>
                        <m:t>𝐵</m:t>
                      </m:r>
                    </m:oMath>
                  </m:oMathPara>
                </a14:m>
                <a:endParaRPr lang="en-US" sz="1400" dirty="0">
                  <a:solidFill>
                    <a:srgbClr val="C00000"/>
                  </a:solidFill>
                </a:endParaRPr>
              </a:p>
            </p:txBody>
          </p:sp>
        </mc:Choice>
        <mc:Fallback xmlns="">
          <p:sp>
            <p:nvSpPr>
              <p:cNvPr id="77" name="TextBox 76"/>
              <p:cNvSpPr txBox="1">
                <a:spLocks noRot="1" noChangeAspect="1" noMove="1" noResize="1" noEditPoints="1" noAdjustHandles="1" noChangeArrowheads="1" noChangeShapeType="1" noTextEdit="1"/>
              </p:cNvSpPr>
              <p:nvPr/>
            </p:nvSpPr>
            <p:spPr>
              <a:xfrm>
                <a:off x="7626000" y="4082818"/>
                <a:ext cx="348172" cy="307777"/>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8" name="TextBox 77"/>
              <p:cNvSpPr txBox="1"/>
              <p:nvPr/>
            </p:nvSpPr>
            <p:spPr>
              <a:xfrm>
                <a:off x="7597259" y="4494211"/>
                <a:ext cx="34002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C00000"/>
                          </a:solidFill>
                          <a:latin typeface="Cambria Math"/>
                        </a:rPr>
                        <m:t>𝐶</m:t>
                      </m:r>
                    </m:oMath>
                  </m:oMathPara>
                </a14:m>
                <a:endParaRPr lang="en-US" sz="1400" dirty="0">
                  <a:solidFill>
                    <a:srgbClr val="C00000"/>
                  </a:solidFill>
                </a:endParaRPr>
              </a:p>
            </p:txBody>
          </p:sp>
        </mc:Choice>
        <mc:Fallback xmlns="">
          <p:sp>
            <p:nvSpPr>
              <p:cNvPr id="78" name="TextBox 77"/>
              <p:cNvSpPr txBox="1">
                <a:spLocks noRot="1" noChangeAspect="1" noMove="1" noResize="1" noEditPoints="1" noAdjustHandles="1" noChangeArrowheads="1" noChangeShapeType="1" noTextEdit="1"/>
              </p:cNvSpPr>
              <p:nvPr/>
            </p:nvSpPr>
            <p:spPr>
              <a:xfrm>
                <a:off x="7597259" y="4494211"/>
                <a:ext cx="340029" cy="307777"/>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9" name="TextBox 78"/>
              <p:cNvSpPr txBox="1"/>
              <p:nvPr/>
            </p:nvSpPr>
            <p:spPr>
              <a:xfrm>
                <a:off x="6368298" y="5105399"/>
                <a:ext cx="244900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C00000"/>
                          </a:solidFill>
                          <a:latin typeface="Cambria Math"/>
                        </a:rPr>
                        <m:t>𝑆𝐼𝑀</m:t>
                      </m:r>
                      <m:d>
                        <m:dPr>
                          <m:ctrlPr>
                            <a:rPr lang="en-US" sz="1400" b="0" i="1" smtClean="0">
                              <a:solidFill>
                                <a:srgbClr val="C00000"/>
                              </a:solidFill>
                              <a:latin typeface="Cambria Math" panose="02040503050406030204" pitchFamily="18" charset="0"/>
                            </a:rPr>
                          </m:ctrlPr>
                        </m:dPr>
                        <m:e>
                          <m:r>
                            <a:rPr lang="en-US" sz="1400" b="0" i="1" smtClean="0">
                              <a:solidFill>
                                <a:srgbClr val="C00000"/>
                              </a:solidFill>
                              <a:latin typeface="Cambria Math"/>
                            </a:rPr>
                            <m:t>𝐴</m:t>
                          </m:r>
                        </m:e>
                      </m:d>
                      <m:r>
                        <a:rPr lang="en-US" sz="1400" b="0" i="1" smtClean="0">
                          <a:solidFill>
                            <a:srgbClr val="C00000"/>
                          </a:solidFill>
                          <a:latin typeface="Cambria Math"/>
                        </a:rPr>
                        <m:t>&gt;</m:t>
                      </m:r>
                      <m:r>
                        <a:rPr lang="en-US" sz="1400" b="0" i="1" smtClean="0">
                          <a:solidFill>
                            <a:srgbClr val="C00000"/>
                          </a:solidFill>
                          <a:latin typeface="Cambria Math"/>
                        </a:rPr>
                        <m:t>𝑆𝐼𝑀</m:t>
                      </m:r>
                      <m:d>
                        <m:dPr>
                          <m:ctrlPr>
                            <a:rPr lang="en-US" sz="1400" b="0" i="1" smtClean="0">
                              <a:solidFill>
                                <a:srgbClr val="C00000"/>
                              </a:solidFill>
                              <a:latin typeface="Cambria Math" panose="02040503050406030204" pitchFamily="18" charset="0"/>
                            </a:rPr>
                          </m:ctrlPr>
                        </m:dPr>
                        <m:e>
                          <m:r>
                            <a:rPr lang="en-US" sz="1400" b="0" i="1" smtClean="0">
                              <a:solidFill>
                                <a:srgbClr val="C00000"/>
                              </a:solidFill>
                              <a:latin typeface="Cambria Math"/>
                            </a:rPr>
                            <m:t>𝐵</m:t>
                          </m:r>
                        </m:e>
                      </m:d>
                      <m:r>
                        <a:rPr lang="en-US" sz="1400" b="0" i="1" smtClean="0">
                          <a:solidFill>
                            <a:srgbClr val="C00000"/>
                          </a:solidFill>
                          <a:latin typeface="Cambria Math"/>
                        </a:rPr>
                        <m:t>&gt;</m:t>
                      </m:r>
                      <m:r>
                        <a:rPr lang="en-US" sz="1400" b="0" i="1" smtClean="0">
                          <a:solidFill>
                            <a:srgbClr val="C00000"/>
                          </a:solidFill>
                          <a:latin typeface="Cambria Math"/>
                        </a:rPr>
                        <m:t>𝑆𝐼𝑀</m:t>
                      </m:r>
                      <m:r>
                        <a:rPr lang="en-US" sz="1400" b="0" i="1" smtClean="0">
                          <a:solidFill>
                            <a:srgbClr val="C00000"/>
                          </a:solidFill>
                          <a:latin typeface="Cambria Math"/>
                        </a:rPr>
                        <m:t>(</m:t>
                      </m:r>
                      <m:r>
                        <a:rPr lang="en-US" sz="1400" b="0" i="1" smtClean="0">
                          <a:solidFill>
                            <a:srgbClr val="C00000"/>
                          </a:solidFill>
                          <a:latin typeface="Cambria Math"/>
                        </a:rPr>
                        <m:t>𝐶</m:t>
                      </m:r>
                      <m:r>
                        <a:rPr lang="en-US" sz="1400" b="0" i="1" smtClean="0">
                          <a:solidFill>
                            <a:srgbClr val="C00000"/>
                          </a:solidFill>
                          <a:latin typeface="Cambria Math"/>
                        </a:rPr>
                        <m:t>)</m:t>
                      </m:r>
                    </m:oMath>
                  </m:oMathPara>
                </a14:m>
                <a:endParaRPr lang="en-US" sz="1400" dirty="0">
                  <a:solidFill>
                    <a:srgbClr val="C00000"/>
                  </a:solidFill>
                </a:endParaRPr>
              </a:p>
            </p:txBody>
          </p:sp>
        </mc:Choice>
        <mc:Fallback xmlns="">
          <p:sp>
            <p:nvSpPr>
              <p:cNvPr id="79" name="TextBox 78"/>
              <p:cNvSpPr txBox="1">
                <a:spLocks noRot="1" noChangeAspect="1" noMove="1" noResize="1" noEditPoints="1" noAdjustHandles="1" noChangeArrowheads="1" noChangeShapeType="1" noTextEdit="1"/>
              </p:cNvSpPr>
              <p:nvPr/>
            </p:nvSpPr>
            <p:spPr>
              <a:xfrm>
                <a:off x="6368298" y="5105399"/>
                <a:ext cx="2449004" cy="307777"/>
              </a:xfrm>
              <a:prstGeom prst="rect">
                <a:avLst/>
              </a:prstGeom>
              <a:blipFill rotWithShape="1">
                <a:blip r:embed="rId7"/>
                <a:stretch>
                  <a:fillRect b="-5882"/>
                </a:stretch>
              </a:blipFill>
            </p:spPr>
            <p:txBody>
              <a:bodyPr/>
              <a:lstStyle/>
              <a:p>
                <a:r>
                  <a:rPr lang="en-US">
                    <a:noFill/>
                  </a:rPr>
                  <a:t> </a:t>
                </a:r>
              </a:p>
            </p:txBody>
          </p:sp>
        </mc:Fallback>
      </mc:AlternateContent>
    </p:spTree>
    <p:extLst>
      <p:ext uri="{BB962C8B-B14F-4D97-AF65-F5344CB8AC3E}">
        <p14:creationId xmlns:p14="http://schemas.microsoft.com/office/powerpoint/2010/main" val="4151275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414" y="0"/>
            <a:ext cx="8229600" cy="609600"/>
          </a:xfrm>
        </p:spPr>
        <p:txBody>
          <a:bodyPr>
            <a:noAutofit/>
          </a:bodyPr>
          <a:lstStyle/>
          <a:p>
            <a:r>
              <a:rPr lang="en-US" sz="3200" dirty="0" smtClean="0">
                <a:solidFill>
                  <a:srgbClr val="002060"/>
                </a:solidFill>
                <a:latin typeface="Times New Roman" panose="02020603050405020304" pitchFamily="18" charset="0"/>
                <a:cs typeface="Times New Roman" panose="02020603050405020304" pitchFamily="18" charset="0"/>
              </a:rPr>
              <a:t>Locally Optimal </a:t>
            </a:r>
            <a:r>
              <a:rPr lang="en-US" sz="3200" dirty="0" err="1" smtClean="0">
                <a:solidFill>
                  <a:srgbClr val="002060"/>
                </a:solidFill>
                <a:latin typeface="Times New Roman" panose="02020603050405020304" pitchFamily="18" charset="0"/>
                <a:cs typeface="Times New Roman" panose="02020603050405020304" pitchFamily="18" charset="0"/>
              </a:rPr>
              <a:t>Subalignments</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26" name="TextBox 25"/>
          <p:cNvSpPr txBox="1"/>
          <p:nvPr/>
        </p:nvSpPr>
        <p:spPr>
          <a:xfrm>
            <a:off x="2196010" y="5947317"/>
            <a:ext cx="6873998" cy="523220"/>
          </a:xfrm>
          <a:prstGeom prst="rect">
            <a:avLst/>
          </a:prstGeom>
          <a:noFill/>
        </p:spPr>
        <p:txBody>
          <a:bodyPr wrap="none" rtlCol="0">
            <a:spAutoFit/>
          </a:bodyPr>
          <a:lstStyle/>
          <a:p>
            <a:r>
              <a:rPr lang="en-US" sz="2800" u="sng" dirty="0" smtClean="0">
                <a:solidFill>
                  <a:prstClr val="black"/>
                </a:solidFill>
                <a:latin typeface="Times New Roman" panose="02020603050405020304" pitchFamily="18" charset="0"/>
                <a:cs typeface="Times New Roman" panose="02020603050405020304" pitchFamily="18" charset="0"/>
              </a:rPr>
              <a:t>Scores</a:t>
            </a: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smtClean="0">
                <a:solidFill>
                  <a:srgbClr val="0070C0"/>
                </a:solidFill>
                <a:latin typeface="Times New Roman" panose="02020603050405020304" pitchFamily="18" charset="0"/>
                <a:cs typeface="Times New Roman" panose="02020603050405020304" pitchFamily="18" charset="0"/>
              </a:rPr>
              <a:t>Match  +4     Mismatch  -1     Gap  -2</a:t>
            </a:r>
            <a:endParaRPr lang="en-US" sz="2800" dirty="0">
              <a:solidFill>
                <a:srgbClr val="0070C0"/>
              </a:solidFill>
              <a:latin typeface="Times New Roman" panose="02020603050405020304" pitchFamily="18" charset="0"/>
              <a:cs typeface="Times New Roman" panose="02020603050405020304" pitchFamily="18" charset="0"/>
            </a:endParaRPr>
          </a:p>
        </p:txBody>
      </p:sp>
      <p:grpSp>
        <p:nvGrpSpPr>
          <p:cNvPr id="3" name="Group 2"/>
          <p:cNvGrpSpPr/>
          <p:nvPr/>
        </p:nvGrpSpPr>
        <p:grpSpPr>
          <a:xfrm>
            <a:off x="2416013" y="934365"/>
            <a:ext cx="6480705" cy="4800599"/>
            <a:chOff x="734107" y="768019"/>
            <a:chExt cx="7156851" cy="5085494"/>
          </a:xfrm>
        </p:grpSpPr>
        <p:sp>
          <p:nvSpPr>
            <p:cNvPr id="35" name="TextBox 34"/>
            <p:cNvSpPr txBox="1"/>
            <p:nvPr/>
          </p:nvSpPr>
          <p:spPr>
            <a:xfrm>
              <a:off x="1761658" y="5179643"/>
              <a:ext cx="511876" cy="673870"/>
            </a:xfrm>
            <a:prstGeom prst="rect">
              <a:avLst/>
            </a:prstGeom>
            <a:noFill/>
          </p:spPr>
          <p:txBody>
            <a:bodyPr wrap="none" rtlCol="0">
              <a:spAutoFit/>
            </a:bodyPr>
            <a:lstStyle/>
            <a:p>
              <a:r>
                <a:rPr lang="en-US" sz="3600" dirty="0" smtClean="0">
                  <a:solidFill>
                    <a:prstClr val="black"/>
                  </a:solidFill>
                </a:rPr>
                <a:t>G</a:t>
              </a:r>
              <a:endParaRPr lang="en-US" sz="3600" dirty="0">
                <a:solidFill>
                  <a:prstClr val="black"/>
                </a:solidFill>
              </a:endParaRPr>
            </a:p>
          </p:txBody>
        </p:sp>
        <p:sp>
          <p:nvSpPr>
            <p:cNvPr id="37" name="TextBox 36"/>
            <p:cNvSpPr txBox="1"/>
            <p:nvPr/>
          </p:nvSpPr>
          <p:spPr>
            <a:xfrm>
              <a:off x="2806028" y="5179643"/>
              <a:ext cx="486043" cy="673870"/>
            </a:xfrm>
            <a:prstGeom prst="rect">
              <a:avLst/>
            </a:prstGeom>
            <a:noFill/>
          </p:spPr>
          <p:txBody>
            <a:bodyPr wrap="none" rtlCol="0">
              <a:spAutoFit/>
            </a:bodyPr>
            <a:lstStyle/>
            <a:p>
              <a:r>
                <a:rPr lang="en-US" sz="3600" dirty="0" smtClean="0">
                  <a:solidFill>
                    <a:prstClr val="black"/>
                  </a:solidFill>
                </a:rPr>
                <a:t>A</a:t>
              </a:r>
              <a:endParaRPr lang="en-US" sz="3600" dirty="0">
                <a:solidFill>
                  <a:prstClr val="black"/>
                </a:solidFill>
              </a:endParaRPr>
            </a:p>
          </p:txBody>
        </p:sp>
        <p:sp>
          <p:nvSpPr>
            <p:cNvPr id="42" name="TextBox 41"/>
            <p:cNvSpPr txBox="1"/>
            <p:nvPr/>
          </p:nvSpPr>
          <p:spPr>
            <a:xfrm>
              <a:off x="3843231" y="5179642"/>
              <a:ext cx="439539" cy="673870"/>
            </a:xfrm>
            <a:prstGeom prst="rect">
              <a:avLst/>
            </a:prstGeom>
            <a:noFill/>
          </p:spPr>
          <p:txBody>
            <a:bodyPr wrap="none" rtlCol="0">
              <a:spAutoFit/>
            </a:bodyPr>
            <a:lstStyle/>
            <a:p>
              <a:r>
                <a:rPr lang="en-US" sz="3600" dirty="0">
                  <a:solidFill>
                    <a:prstClr val="black"/>
                  </a:solidFill>
                </a:rPr>
                <a:t>T</a:t>
              </a:r>
            </a:p>
          </p:txBody>
        </p:sp>
        <p:sp>
          <p:nvSpPr>
            <p:cNvPr id="43" name="TextBox 42"/>
            <p:cNvSpPr txBox="1"/>
            <p:nvPr/>
          </p:nvSpPr>
          <p:spPr>
            <a:xfrm>
              <a:off x="4870665" y="5179641"/>
              <a:ext cx="439539" cy="673870"/>
            </a:xfrm>
            <a:prstGeom prst="rect">
              <a:avLst/>
            </a:prstGeom>
            <a:noFill/>
          </p:spPr>
          <p:txBody>
            <a:bodyPr wrap="none" rtlCol="0">
              <a:spAutoFit/>
            </a:bodyPr>
            <a:lstStyle/>
            <a:p>
              <a:r>
                <a:rPr lang="en-US" sz="3600" dirty="0" smtClean="0">
                  <a:solidFill>
                    <a:prstClr val="black"/>
                  </a:solidFill>
                </a:rPr>
                <a:t>T</a:t>
              </a:r>
              <a:endParaRPr lang="en-US" sz="3600" dirty="0">
                <a:solidFill>
                  <a:prstClr val="black"/>
                </a:solidFill>
              </a:endParaRPr>
            </a:p>
          </p:txBody>
        </p:sp>
        <p:sp>
          <p:nvSpPr>
            <p:cNvPr id="45" name="TextBox 44"/>
            <p:cNvSpPr txBox="1"/>
            <p:nvPr/>
          </p:nvSpPr>
          <p:spPr>
            <a:xfrm>
              <a:off x="6891487" y="5179639"/>
              <a:ext cx="486043" cy="673870"/>
            </a:xfrm>
            <a:prstGeom prst="rect">
              <a:avLst/>
            </a:prstGeom>
            <a:noFill/>
          </p:spPr>
          <p:txBody>
            <a:bodyPr wrap="none" rtlCol="0">
              <a:spAutoFit/>
            </a:bodyPr>
            <a:lstStyle/>
            <a:p>
              <a:r>
                <a:rPr lang="en-US" sz="3600" dirty="0">
                  <a:solidFill>
                    <a:prstClr val="black"/>
                  </a:solidFill>
                </a:rPr>
                <a:t>A</a:t>
              </a:r>
            </a:p>
          </p:txBody>
        </p:sp>
        <p:sp>
          <p:nvSpPr>
            <p:cNvPr id="6" name="Oval 5"/>
            <p:cNvSpPr/>
            <p:nvPr/>
          </p:nvSpPr>
          <p:spPr>
            <a:xfrm>
              <a:off x="7393371"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Oval 20"/>
            <p:cNvSpPr/>
            <p:nvPr/>
          </p:nvSpPr>
          <p:spPr>
            <a:xfrm>
              <a:off x="7393371" y="1812399"/>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Oval 21"/>
            <p:cNvSpPr/>
            <p:nvPr/>
          </p:nvSpPr>
          <p:spPr>
            <a:xfrm>
              <a:off x="7393371" y="281646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Oval 22"/>
            <p:cNvSpPr/>
            <p:nvPr/>
          </p:nvSpPr>
          <p:spPr>
            <a:xfrm>
              <a:off x="7393371" y="3802500"/>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 name="Oval 23"/>
            <p:cNvSpPr/>
            <p:nvPr/>
          </p:nvSpPr>
          <p:spPr>
            <a:xfrm>
              <a:off x="7393371" y="4788532"/>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1" name="Straight Arrow Connector 30"/>
            <p:cNvCxnSpPr>
              <a:stCxn id="21" idx="4"/>
            </p:cNvCxnSpPr>
            <p:nvPr/>
          </p:nvCxnSpPr>
          <p:spPr>
            <a:xfrm>
              <a:off x="7642164" y="2305414"/>
              <a:ext cx="0" cy="51105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6372679"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 name="Oval 38"/>
            <p:cNvSpPr/>
            <p:nvPr/>
          </p:nvSpPr>
          <p:spPr>
            <a:xfrm>
              <a:off x="6372679" y="1812399"/>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8" name="Oval 47"/>
            <p:cNvSpPr/>
            <p:nvPr/>
          </p:nvSpPr>
          <p:spPr>
            <a:xfrm>
              <a:off x="6372679" y="281646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9" name="Oval 48"/>
            <p:cNvSpPr/>
            <p:nvPr/>
          </p:nvSpPr>
          <p:spPr>
            <a:xfrm>
              <a:off x="6372679" y="3802500"/>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0" name="Oval 49"/>
            <p:cNvSpPr/>
            <p:nvPr/>
          </p:nvSpPr>
          <p:spPr>
            <a:xfrm>
              <a:off x="6372679" y="4788532"/>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52" name="Straight Arrow Connector 51"/>
            <p:cNvCxnSpPr/>
            <p:nvPr/>
          </p:nvCxnSpPr>
          <p:spPr>
            <a:xfrm>
              <a:off x="6861761" y="4042996"/>
              <a:ext cx="52310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6797396" y="4223315"/>
              <a:ext cx="668844" cy="6374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6621472" y="4295516"/>
              <a:ext cx="0" cy="4930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5351987" y="1812399"/>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Oval 60"/>
            <p:cNvSpPr/>
            <p:nvPr/>
          </p:nvSpPr>
          <p:spPr>
            <a:xfrm>
              <a:off x="5351987" y="281646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Oval 61"/>
            <p:cNvSpPr/>
            <p:nvPr/>
          </p:nvSpPr>
          <p:spPr>
            <a:xfrm>
              <a:off x="5351987" y="379648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Oval 62"/>
            <p:cNvSpPr/>
            <p:nvPr/>
          </p:nvSpPr>
          <p:spPr>
            <a:xfrm>
              <a:off x="5351987" y="4788532"/>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Oval 63"/>
            <p:cNvSpPr/>
            <p:nvPr/>
          </p:nvSpPr>
          <p:spPr>
            <a:xfrm>
              <a:off x="5351987"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Oval 82"/>
            <p:cNvSpPr/>
            <p:nvPr/>
          </p:nvSpPr>
          <p:spPr>
            <a:xfrm>
              <a:off x="4331294"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4" name="Oval 83"/>
            <p:cNvSpPr/>
            <p:nvPr/>
          </p:nvSpPr>
          <p:spPr>
            <a:xfrm>
              <a:off x="4331294" y="1812399"/>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Oval 84"/>
            <p:cNvSpPr/>
            <p:nvPr/>
          </p:nvSpPr>
          <p:spPr>
            <a:xfrm>
              <a:off x="4341925" y="283650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Oval 85"/>
            <p:cNvSpPr/>
            <p:nvPr/>
          </p:nvSpPr>
          <p:spPr>
            <a:xfrm>
              <a:off x="4341925" y="3802500"/>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7" name="Oval 86"/>
            <p:cNvSpPr/>
            <p:nvPr/>
          </p:nvSpPr>
          <p:spPr>
            <a:xfrm>
              <a:off x="4341925" y="4792540"/>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0" name="Straight Arrow Connector 89"/>
            <p:cNvCxnSpPr>
              <a:endCxn id="86" idx="0"/>
            </p:cNvCxnSpPr>
            <p:nvPr/>
          </p:nvCxnSpPr>
          <p:spPr>
            <a:xfrm>
              <a:off x="4590720" y="3329525"/>
              <a:ext cx="0" cy="4729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4756013" y="3257325"/>
              <a:ext cx="668844" cy="6374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3808189" y="5055081"/>
              <a:ext cx="52310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1" name="Oval 100"/>
            <p:cNvSpPr/>
            <p:nvPr/>
          </p:nvSpPr>
          <p:spPr>
            <a:xfrm>
              <a:off x="3310602"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Oval 101"/>
            <p:cNvSpPr/>
            <p:nvPr/>
          </p:nvSpPr>
          <p:spPr>
            <a:xfrm>
              <a:off x="3310602" y="1812399"/>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3" name="Oval 102"/>
            <p:cNvSpPr/>
            <p:nvPr/>
          </p:nvSpPr>
          <p:spPr>
            <a:xfrm>
              <a:off x="3310599" y="283650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4" name="Oval 103"/>
            <p:cNvSpPr/>
            <p:nvPr/>
          </p:nvSpPr>
          <p:spPr>
            <a:xfrm>
              <a:off x="3299967" y="3802501"/>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Oval 104"/>
            <p:cNvSpPr/>
            <p:nvPr/>
          </p:nvSpPr>
          <p:spPr>
            <a:xfrm>
              <a:off x="3310602" y="4792540"/>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08" name="Straight Arrow Connector 107"/>
            <p:cNvCxnSpPr/>
            <p:nvPr/>
          </p:nvCxnSpPr>
          <p:spPr>
            <a:xfrm>
              <a:off x="3548761" y="2323452"/>
              <a:ext cx="0" cy="4930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3735320" y="3237284"/>
              <a:ext cx="668844" cy="6374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endCxn id="87" idx="1"/>
            </p:cNvCxnSpPr>
            <p:nvPr/>
          </p:nvCxnSpPr>
          <p:spPr>
            <a:xfrm>
              <a:off x="3735320" y="4217304"/>
              <a:ext cx="679475" cy="64743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a:off x="2776863" y="4042996"/>
              <a:ext cx="523104"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0" name="Oval 119"/>
            <p:cNvSpPr/>
            <p:nvPr/>
          </p:nvSpPr>
          <p:spPr>
            <a:xfrm>
              <a:off x="2279275"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1" name="Oval 120"/>
            <p:cNvSpPr/>
            <p:nvPr/>
          </p:nvSpPr>
          <p:spPr>
            <a:xfrm>
              <a:off x="2279275" y="181640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2" name="Oval 121"/>
            <p:cNvSpPr/>
            <p:nvPr/>
          </p:nvSpPr>
          <p:spPr>
            <a:xfrm>
              <a:off x="2279275" y="283650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3" name="Oval 122"/>
            <p:cNvSpPr/>
            <p:nvPr/>
          </p:nvSpPr>
          <p:spPr>
            <a:xfrm>
              <a:off x="2279275" y="3802500"/>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4" name="Oval 123"/>
            <p:cNvSpPr/>
            <p:nvPr/>
          </p:nvSpPr>
          <p:spPr>
            <a:xfrm flipH="1">
              <a:off x="2253758" y="4782521"/>
              <a:ext cx="523104"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29" name="Straight Arrow Connector 128"/>
            <p:cNvCxnSpPr/>
            <p:nvPr/>
          </p:nvCxnSpPr>
          <p:spPr>
            <a:xfrm>
              <a:off x="2513185" y="4289504"/>
              <a:ext cx="0" cy="4930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a:off x="2714628" y="4223315"/>
              <a:ext cx="668844" cy="63741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4" name="Oval 133"/>
            <p:cNvSpPr/>
            <p:nvPr/>
          </p:nvSpPr>
          <p:spPr>
            <a:xfrm>
              <a:off x="1233067" y="82636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5" name="Oval 134"/>
            <p:cNvSpPr/>
            <p:nvPr/>
          </p:nvSpPr>
          <p:spPr>
            <a:xfrm>
              <a:off x="1233067" y="1816407"/>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6" name="Oval 135"/>
            <p:cNvSpPr/>
            <p:nvPr/>
          </p:nvSpPr>
          <p:spPr>
            <a:xfrm>
              <a:off x="1233067" y="283650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7" name="Oval 136"/>
            <p:cNvSpPr/>
            <p:nvPr/>
          </p:nvSpPr>
          <p:spPr>
            <a:xfrm>
              <a:off x="1233067" y="3796488"/>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8" name="Oval 137"/>
            <p:cNvSpPr/>
            <p:nvPr/>
          </p:nvSpPr>
          <p:spPr>
            <a:xfrm>
              <a:off x="1233067" y="4788532"/>
              <a:ext cx="497587" cy="49301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 name="TextBox 26"/>
            <p:cNvSpPr txBox="1"/>
            <p:nvPr/>
          </p:nvSpPr>
          <p:spPr>
            <a:xfrm>
              <a:off x="747024" y="1247182"/>
              <a:ext cx="486043" cy="673870"/>
            </a:xfrm>
            <a:prstGeom prst="rect">
              <a:avLst/>
            </a:prstGeom>
            <a:noFill/>
          </p:spPr>
          <p:txBody>
            <a:bodyPr wrap="none" rtlCol="0">
              <a:spAutoFit/>
            </a:bodyPr>
            <a:lstStyle/>
            <a:p>
              <a:r>
                <a:rPr lang="en-US" sz="3600" dirty="0">
                  <a:solidFill>
                    <a:prstClr val="black"/>
                  </a:solidFill>
                </a:rPr>
                <a:t>A</a:t>
              </a:r>
            </a:p>
          </p:txBody>
        </p:sp>
        <p:sp>
          <p:nvSpPr>
            <p:cNvPr id="28" name="TextBox 27"/>
            <p:cNvSpPr txBox="1"/>
            <p:nvPr/>
          </p:nvSpPr>
          <p:spPr>
            <a:xfrm>
              <a:off x="758220" y="2224005"/>
              <a:ext cx="463651" cy="673870"/>
            </a:xfrm>
            <a:prstGeom prst="rect">
              <a:avLst/>
            </a:prstGeom>
            <a:noFill/>
          </p:spPr>
          <p:txBody>
            <a:bodyPr wrap="none" rtlCol="0">
              <a:spAutoFit/>
            </a:bodyPr>
            <a:lstStyle/>
            <a:p>
              <a:r>
                <a:rPr lang="en-US" sz="3600" dirty="0" smtClean="0">
                  <a:solidFill>
                    <a:prstClr val="black"/>
                  </a:solidFill>
                </a:rPr>
                <a:t>C</a:t>
              </a:r>
              <a:endParaRPr lang="en-US" sz="3600" dirty="0">
                <a:solidFill>
                  <a:prstClr val="black"/>
                </a:solidFill>
              </a:endParaRPr>
            </a:p>
          </p:txBody>
        </p:sp>
        <p:sp>
          <p:nvSpPr>
            <p:cNvPr id="29" name="TextBox 28"/>
            <p:cNvSpPr txBox="1"/>
            <p:nvPr/>
          </p:nvSpPr>
          <p:spPr>
            <a:xfrm>
              <a:off x="758220" y="4199076"/>
              <a:ext cx="463651" cy="673870"/>
            </a:xfrm>
            <a:prstGeom prst="rect">
              <a:avLst/>
            </a:prstGeom>
            <a:noFill/>
          </p:spPr>
          <p:txBody>
            <a:bodyPr wrap="none" rtlCol="0">
              <a:spAutoFit/>
            </a:bodyPr>
            <a:lstStyle/>
            <a:p>
              <a:r>
                <a:rPr lang="en-US" sz="3600" dirty="0" smtClean="0">
                  <a:solidFill>
                    <a:prstClr val="black"/>
                  </a:solidFill>
                </a:rPr>
                <a:t>C</a:t>
              </a:r>
              <a:endParaRPr lang="en-US" sz="3600" dirty="0">
                <a:solidFill>
                  <a:prstClr val="black"/>
                </a:solidFill>
              </a:endParaRPr>
            </a:p>
          </p:txBody>
        </p:sp>
        <p:sp>
          <p:nvSpPr>
            <p:cNvPr id="34" name="TextBox 33"/>
            <p:cNvSpPr txBox="1"/>
            <p:nvPr/>
          </p:nvSpPr>
          <p:spPr>
            <a:xfrm>
              <a:off x="734107" y="3229077"/>
              <a:ext cx="511876" cy="673870"/>
            </a:xfrm>
            <a:prstGeom prst="rect">
              <a:avLst/>
            </a:prstGeom>
            <a:noFill/>
          </p:spPr>
          <p:txBody>
            <a:bodyPr wrap="none" rtlCol="0">
              <a:spAutoFit/>
            </a:bodyPr>
            <a:lstStyle/>
            <a:p>
              <a:r>
                <a:rPr lang="en-US" sz="3600" dirty="0">
                  <a:solidFill>
                    <a:prstClr val="black"/>
                  </a:solidFill>
                </a:rPr>
                <a:t>G</a:t>
              </a:r>
            </a:p>
          </p:txBody>
        </p:sp>
        <p:sp>
          <p:nvSpPr>
            <p:cNvPr id="46" name="TextBox 45"/>
            <p:cNvSpPr txBox="1"/>
            <p:nvPr/>
          </p:nvSpPr>
          <p:spPr>
            <a:xfrm>
              <a:off x="1270702" y="774040"/>
              <a:ext cx="422315" cy="609691"/>
            </a:xfrm>
            <a:prstGeom prst="rect">
              <a:avLst/>
            </a:prstGeom>
            <a:noFill/>
          </p:spPr>
          <p:txBody>
            <a:bodyPr wrap="none" rtlCol="0">
              <a:spAutoFit/>
            </a:bodyPr>
            <a:lstStyle/>
            <a:p>
              <a:r>
                <a:rPr lang="en-US" sz="3200" dirty="0" smtClean="0">
                  <a:solidFill>
                    <a:prstClr val="black"/>
                  </a:solidFill>
                </a:rPr>
                <a:t>0</a:t>
              </a:r>
              <a:endParaRPr lang="en-US" sz="3200" dirty="0">
                <a:solidFill>
                  <a:prstClr val="black"/>
                </a:solidFill>
              </a:endParaRPr>
            </a:p>
          </p:txBody>
        </p:sp>
        <p:sp>
          <p:nvSpPr>
            <p:cNvPr id="47" name="TextBox 46"/>
            <p:cNvSpPr txBox="1"/>
            <p:nvPr/>
          </p:nvSpPr>
          <p:spPr>
            <a:xfrm>
              <a:off x="1272171" y="1758069"/>
              <a:ext cx="422315" cy="609691"/>
            </a:xfrm>
            <a:prstGeom prst="rect">
              <a:avLst/>
            </a:prstGeom>
            <a:noFill/>
          </p:spPr>
          <p:txBody>
            <a:bodyPr wrap="none" rtlCol="0">
              <a:spAutoFit/>
            </a:bodyPr>
            <a:lstStyle/>
            <a:p>
              <a:r>
                <a:rPr lang="en-US" sz="3200" dirty="0">
                  <a:solidFill>
                    <a:prstClr val="black"/>
                  </a:solidFill>
                </a:rPr>
                <a:t>0</a:t>
              </a:r>
            </a:p>
          </p:txBody>
        </p:sp>
        <p:sp>
          <p:nvSpPr>
            <p:cNvPr id="151" name="TextBox 150"/>
            <p:cNvSpPr txBox="1"/>
            <p:nvPr/>
          </p:nvSpPr>
          <p:spPr>
            <a:xfrm>
              <a:off x="2319038" y="774040"/>
              <a:ext cx="422315" cy="609691"/>
            </a:xfrm>
            <a:prstGeom prst="rect">
              <a:avLst/>
            </a:prstGeom>
            <a:noFill/>
          </p:spPr>
          <p:txBody>
            <a:bodyPr wrap="none" rtlCol="0">
              <a:spAutoFit/>
            </a:bodyPr>
            <a:lstStyle/>
            <a:p>
              <a:r>
                <a:rPr lang="en-US" sz="3200" dirty="0">
                  <a:solidFill>
                    <a:prstClr val="black"/>
                  </a:solidFill>
                </a:rPr>
                <a:t>0</a:t>
              </a:r>
            </a:p>
          </p:txBody>
        </p:sp>
        <p:sp>
          <p:nvSpPr>
            <p:cNvPr id="110" name="TextBox 109"/>
            <p:cNvSpPr txBox="1"/>
            <p:nvPr/>
          </p:nvSpPr>
          <p:spPr>
            <a:xfrm>
              <a:off x="3349160" y="774040"/>
              <a:ext cx="422315" cy="609691"/>
            </a:xfrm>
            <a:prstGeom prst="rect">
              <a:avLst/>
            </a:prstGeom>
            <a:noFill/>
          </p:spPr>
          <p:txBody>
            <a:bodyPr wrap="none" rtlCol="0">
              <a:spAutoFit/>
            </a:bodyPr>
            <a:lstStyle/>
            <a:p>
              <a:r>
                <a:rPr lang="en-US" sz="3200" dirty="0">
                  <a:solidFill>
                    <a:prstClr val="black"/>
                  </a:solidFill>
                </a:rPr>
                <a:t>0</a:t>
              </a:r>
            </a:p>
          </p:txBody>
        </p:sp>
        <p:sp>
          <p:nvSpPr>
            <p:cNvPr id="152" name="TextBox 151"/>
            <p:cNvSpPr txBox="1"/>
            <p:nvPr/>
          </p:nvSpPr>
          <p:spPr>
            <a:xfrm>
              <a:off x="1272171" y="2786187"/>
              <a:ext cx="422315" cy="609691"/>
            </a:xfrm>
            <a:prstGeom prst="rect">
              <a:avLst/>
            </a:prstGeom>
            <a:noFill/>
          </p:spPr>
          <p:txBody>
            <a:bodyPr wrap="none" rtlCol="0">
              <a:spAutoFit/>
            </a:bodyPr>
            <a:lstStyle/>
            <a:p>
              <a:r>
                <a:rPr lang="en-US" sz="3200" dirty="0">
                  <a:solidFill>
                    <a:prstClr val="black"/>
                  </a:solidFill>
                </a:rPr>
                <a:t>0</a:t>
              </a:r>
            </a:p>
          </p:txBody>
        </p:sp>
        <p:sp>
          <p:nvSpPr>
            <p:cNvPr id="153" name="TextBox 152"/>
            <p:cNvSpPr txBox="1"/>
            <p:nvPr/>
          </p:nvSpPr>
          <p:spPr>
            <a:xfrm>
              <a:off x="4379562" y="768020"/>
              <a:ext cx="422315" cy="609691"/>
            </a:xfrm>
            <a:prstGeom prst="rect">
              <a:avLst/>
            </a:prstGeom>
            <a:noFill/>
          </p:spPr>
          <p:txBody>
            <a:bodyPr wrap="none" rtlCol="0">
              <a:spAutoFit/>
            </a:bodyPr>
            <a:lstStyle/>
            <a:p>
              <a:r>
                <a:rPr lang="en-US" sz="3200" dirty="0">
                  <a:solidFill>
                    <a:prstClr val="black"/>
                  </a:solidFill>
                </a:rPr>
                <a:t>0</a:t>
              </a:r>
            </a:p>
          </p:txBody>
        </p:sp>
        <p:sp>
          <p:nvSpPr>
            <p:cNvPr id="154" name="TextBox 153"/>
            <p:cNvSpPr txBox="1"/>
            <p:nvPr/>
          </p:nvSpPr>
          <p:spPr>
            <a:xfrm>
              <a:off x="1273057" y="3756527"/>
              <a:ext cx="422315" cy="609691"/>
            </a:xfrm>
            <a:prstGeom prst="rect">
              <a:avLst/>
            </a:prstGeom>
            <a:noFill/>
          </p:spPr>
          <p:txBody>
            <a:bodyPr wrap="none" rtlCol="0">
              <a:spAutoFit/>
            </a:bodyPr>
            <a:lstStyle/>
            <a:p>
              <a:r>
                <a:rPr lang="en-US" sz="3200" dirty="0">
                  <a:solidFill>
                    <a:prstClr val="black"/>
                  </a:solidFill>
                </a:rPr>
                <a:t>0</a:t>
              </a:r>
            </a:p>
          </p:txBody>
        </p:sp>
        <p:sp>
          <p:nvSpPr>
            <p:cNvPr id="155" name="TextBox 154"/>
            <p:cNvSpPr txBox="1"/>
            <p:nvPr/>
          </p:nvSpPr>
          <p:spPr>
            <a:xfrm>
              <a:off x="5389621" y="774040"/>
              <a:ext cx="422315" cy="609691"/>
            </a:xfrm>
            <a:prstGeom prst="rect">
              <a:avLst/>
            </a:prstGeom>
            <a:noFill/>
          </p:spPr>
          <p:txBody>
            <a:bodyPr wrap="none" rtlCol="0">
              <a:spAutoFit/>
            </a:bodyPr>
            <a:lstStyle/>
            <a:p>
              <a:r>
                <a:rPr lang="en-US" sz="3200" dirty="0">
                  <a:solidFill>
                    <a:prstClr val="black"/>
                  </a:solidFill>
                </a:rPr>
                <a:t>0</a:t>
              </a:r>
            </a:p>
          </p:txBody>
        </p:sp>
        <p:sp>
          <p:nvSpPr>
            <p:cNvPr id="156" name="TextBox 155"/>
            <p:cNvSpPr txBox="1"/>
            <p:nvPr/>
          </p:nvSpPr>
          <p:spPr>
            <a:xfrm>
              <a:off x="1273057" y="4750235"/>
              <a:ext cx="422315" cy="609691"/>
            </a:xfrm>
            <a:prstGeom prst="rect">
              <a:avLst/>
            </a:prstGeom>
            <a:noFill/>
          </p:spPr>
          <p:txBody>
            <a:bodyPr wrap="none" rtlCol="0">
              <a:spAutoFit/>
            </a:bodyPr>
            <a:lstStyle/>
            <a:p>
              <a:r>
                <a:rPr lang="en-US" sz="3200" dirty="0">
                  <a:solidFill>
                    <a:prstClr val="black"/>
                  </a:solidFill>
                </a:rPr>
                <a:t>0</a:t>
              </a:r>
            </a:p>
          </p:txBody>
        </p:sp>
        <p:sp>
          <p:nvSpPr>
            <p:cNvPr id="157" name="TextBox 156"/>
            <p:cNvSpPr txBox="1"/>
            <p:nvPr/>
          </p:nvSpPr>
          <p:spPr>
            <a:xfrm>
              <a:off x="6410314" y="774040"/>
              <a:ext cx="422315" cy="609691"/>
            </a:xfrm>
            <a:prstGeom prst="rect">
              <a:avLst/>
            </a:prstGeom>
            <a:noFill/>
          </p:spPr>
          <p:txBody>
            <a:bodyPr wrap="none" rtlCol="0">
              <a:spAutoFit/>
            </a:bodyPr>
            <a:lstStyle/>
            <a:p>
              <a:r>
                <a:rPr lang="en-US" sz="3200" dirty="0">
                  <a:solidFill>
                    <a:prstClr val="black"/>
                  </a:solidFill>
                </a:rPr>
                <a:t>0</a:t>
              </a:r>
            </a:p>
          </p:txBody>
        </p:sp>
        <p:sp>
          <p:nvSpPr>
            <p:cNvPr id="158" name="TextBox 157"/>
            <p:cNvSpPr txBox="1"/>
            <p:nvPr/>
          </p:nvSpPr>
          <p:spPr>
            <a:xfrm>
              <a:off x="7431664" y="768019"/>
              <a:ext cx="422315" cy="609691"/>
            </a:xfrm>
            <a:prstGeom prst="rect">
              <a:avLst/>
            </a:prstGeom>
            <a:noFill/>
          </p:spPr>
          <p:txBody>
            <a:bodyPr wrap="none" rtlCol="0">
              <a:spAutoFit/>
            </a:bodyPr>
            <a:lstStyle/>
            <a:p>
              <a:r>
                <a:rPr lang="en-US" sz="3200" dirty="0">
                  <a:solidFill>
                    <a:prstClr val="black"/>
                  </a:solidFill>
                </a:rPr>
                <a:t>0</a:t>
              </a:r>
            </a:p>
          </p:txBody>
        </p:sp>
        <p:sp>
          <p:nvSpPr>
            <p:cNvPr id="159" name="TextBox 158"/>
            <p:cNvSpPr txBox="1"/>
            <p:nvPr/>
          </p:nvSpPr>
          <p:spPr>
            <a:xfrm>
              <a:off x="2304153" y="1766086"/>
              <a:ext cx="422315" cy="609691"/>
            </a:xfrm>
            <a:prstGeom prst="rect">
              <a:avLst/>
            </a:prstGeom>
            <a:noFill/>
          </p:spPr>
          <p:txBody>
            <a:bodyPr wrap="none" rtlCol="0">
              <a:spAutoFit/>
            </a:bodyPr>
            <a:lstStyle/>
            <a:p>
              <a:r>
                <a:rPr lang="en-US" sz="3200" dirty="0" smtClean="0">
                  <a:solidFill>
                    <a:prstClr val="black"/>
                  </a:solidFill>
                </a:rPr>
                <a:t>0</a:t>
              </a:r>
              <a:endParaRPr lang="en-US" sz="3200" dirty="0">
                <a:solidFill>
                  <a:prstClr val="black"/>
                </a:solidFill>
              </a:endParaRPr>
            </a:p>
          </p:txBody>
        </p:sp>
        <p:sp>
          <p:nvSpPr>
            <p:cNvPr id="160" name="TextBox 159"/>
            <p:cNvSpPr txBox="1"/>
            <p:nvPr/>
          </p:nvSpPr>
          <p:spPr>
            <a:xfrm>
              <a:off x="3348239" y="1766086"/>
              <a:ext cx="422315" cy="609691"/>
            </a:xfrm>
            <a:prstGeom prst="rect">
              <a:avLst/>
            </a:prstGeom>
            <a:noFill/>
          </p:spPr>
          <p:txBody>
            <a:bodyPr wrap="none" rtlCol="0">
              <a:spAutoFit/>
            </a:bodyPr>
            <a:lstStyle/>
            <a:p>
              <a:r>
                <a:rPr lang="en-US" sz="3200" dirty="0">
                  <a:solidFill>
                    <a:prstClr val="black"/>
                  </a:solidFill>
                </a:rPr>
                <a:t>4</a:t>
              </a:r>
            </a:p>
          </p:txBody>
        </p:sp>
        <p:sp>
          <p:nvSpPr>
            <p:cNvPr id="161" name="TextBox 160"/>
            <p:cNvSpPr txBox="1"/>
            <p:nvPr/>
          </p:nvSpPr>
          <p:spPr>
            <a:xfrm>
              <a:off x="4379562" y="1758069"/>
              <a:ext cx="422315" cy="609691"/>
            </a:xfrm>
            <a:prstGeom prst="rect">
              <a:avLst/>
            </a:prstGeom>
            <a:noFill/>
          </p:spPr>
          <p:txBody>
            <a:bodyPr wrap="none" rtlCol="0">
              <a:spAutoFit/>
            </a:bodyPr>
            <a:lstStyle/>
            <a:p>
              <a:r>
                <a:rPr lang="en-US" sz="3200" dirty="0">
                  <a:solidFill>
                    <a:prstClr val="black"/>
                  </a:solidFill>
                </a:rPr>
                <a:t>2</a:t>
              </a:r>
            </a:p>
          </p:txBody>
        </p:sp>
        <p:sp>
          <p:nvSpPr>
            <p:cNvPr id="162" name="TextBox 161"/>
            <p:cNvSpPr txBox="1"/>
            <p:nvPr/>
          </p:nvSpPr>
          <p:spPr>
            <a:xfrm>
              <a:off x="5389622" y="1756064"/>
              <a:ext cx="422315" cy="609691"/>
            </a:xfrm>
            <a:prstGeom prst="rect">
              <a:avLst/>
            </a:prstGeom>
            <a:noFill/>
          </p:spPr>
          <p:txBody>
            <a:bodyPr wrap="none" rtlCol="0">
              <a:spAutoFit/>
            </a:bodyPr>
            <a:lstStyle/>
            <a:p>
              <a:r>
                <a:rPr lang="en-US" sz="3200" dirty="0">
                  <a:solidFill>
                    <a:prstClr val="black"/>
                  </a:solidFill>
                </a:rPr>
                <a:t>0</a:t>
              </a:r>
            </a:p>
          </p:txBody>
        </p:sp>
        <p:sp>
          <p:nvSpPr>
            <p:cNvPr id="163" name="TextBox 162"/>
            <p:cNvSpPr txBox="1"/>
            <p:nvPr/>
          </p:nvSpPr>
          <p:spPr>
            <a:xfrm>
              <a:off x="6410314" y="1754058"/>
              <a:ext cx="422315" cy="609691"/>
            </a:xfrm>
            <a:prstGeom prst="rect">
              <a:avLst/>
            </a:prstGeom>
            <a:noFill/>
          </p:spPr>
          <p:txBody>
            <a:bodyPr wrap="none" rtlCol="0">
              <a:spAutoFit/>
            </a:bodyPr>
            <a:lstStyle/>
            <a:p>
              <a:r>
                <a:rPr lang="en-US" sz="3200" dirty="0">
                  <a:solidFill>
                    <a:prstClr val="black"/>
                  </a:solidFill>
                </a:rPr>
                <a:t>0</a:t>
              </a:r>
            </a:p>
          </p:txBody>
        </p:sp>
        <p:sp>
          <p:nvSpPr>
            <p:cNvPr id="164" name="TextBox 163"/>
            <p:cNvSpPr txBox="1"/>
            <p:nvPr/>
          </p:nvSpPr>
          <p:spPr>
            <a:xfrm>
              <a:off x="7431003" y="1758069"/>
              <a:ext cx="422315" cy="609691"/>
            </a:xfrm>
            <a:prstGeom prst="rect">
              <a:avLst/>
            </a:prstGeom>
            <a:noFill/>
          </p:spPr>
          <p:txBody>
            <a:bodyPr wrap="none" rtlCol="0">
              <a:spAutoFit/>
            </a:bodyPr>
            <a:lstStyle/>
            <a:p>
              <a:r>
                <a:rPr lang="en-US" sz="3200" dirty="0">
                  <a:solidFill>
                    <a:prstClr val="black"/>
                  </a:solidFill>
                </a:rPr>
                <a:t>4</a:t>
              </a:r>
            </a:p>
          </p:txBody>
        </p:sp>
        <p:sp>
          <p:nvSpPr>
            <p:cNvPr id="165" name="TextBox 164"/>
            <p:cNvSpPr txBox="1"/>
            <p:nvPr/>
          </p:nvSpPr>
          <p:spPr>
            <a:xfrm>
              <a:off x="2319038" y="2778168"/>
              <a:ext cx="422315" cy="609691"/>
            </a:xfrm>
            <a:prstGeom prst="rect">
              <a:avLst/>
            </a:prstGeom>
            <a:noFill/>
          </p:spPr>
          <p:txBody>
            <a:bodyPr wrap="none" rtlCol="0">
              <a:spAutoFit/>
            </a:bodyPr>
            <a:lstStyle/>
            <a:p>
              <a:r>
                <a:rPr lang="en-US" sz="3200" dirty="0">
                  <a:solidFill>
                    <a:prstClr val="black"/>
                  </a:solidFill>
                </a:rPr>
                <a:t>0</a:t>
              </a:r>
            </a:p>
          </p:txBody>
        </p:sp>
        <p:sp>
          <p:nvSpPr>
            <p:cNvPr id="166" name="TextBox 165"/>
            <p:cNvSpPr txBox="1"/>
            <p:nvPr/>
          </p:nvSpPr>
          <p:spPr>
            <a:xfrm>
              <a:off x="3348239" y="2778169"/>
              <a:ext cx="422315" cy="609691"/>
            </a:xfrm>
            <a:prstGeom prst="rect">
              <a:avLst/>
            </a:prstGeom>
            <a:noFill/>
          </p:spPr>
          <p:txBody>
            <a:bodyPr wrap="none" rtlCol="0">
              <a:spAutoFit/>
            </a:bodyPr>
            <a:lstStyle/>
            <a:p>
              <a:r>
                <a:rPr lang="en-US" sz="3200" dirty="0">
                  <a:solidFill>
                    <a:prstClr val="black"/>
                  </a:solidFill>
                </a:rPr>
                <a:t>2</a:t>
              </a:r>
            </a:p>
          </p:txBody>
        </p:sp>
        <p:sp>
          <p:nvSpPr>
            <p:cNvPr id="167" name="TextBox 166"/>
            <p:cNvSpPr txBox="1"/>
            <p:nvPr/>
          </p:nvSpPr>
          <p:spPr>
            <a:xfrm>
              <a:off x="4379559" y="2786186"/>
              <a:ext cx="422315" cy="609691"/>
            </a:xfrm>
            <a:prstGeom prst="rect">
              <a:avLst/>
            </a:prstGeom>
            <a:noFill/>
          </p:spPr>
          <p:txBody>
            <a:bodyPr wrap="none" rtlCol="0">
              <a:spAutoFit/>
            </a:bodyPr>
            <a:lstStyle/>
            <a:p>
              <a:r>
                <a:rPr lang="en-US" sz="3200" dirty="0">
                  <a:solidFill>
                    <a:prstClr val="black"/>
                  </a:solidFill>
                </a:rPr>
                <a:t>3</a:t>
              </a:r>
            </a:p>
          </p:txBody>
        </p:sp>
        <p:sp>
          <p:nvSpPr>
            <p:cNvPr id="168" name="TextBox 167"/>
            <p:cNvSpPr txBox="1"/>
            <p:nvPr/>
          </p:nvSpPr>
          <p:spPr>
            <a:xfrm>
              <a:off x="5389622" y="2756125"/>
              <a:ext cx="422315" cy="609691"/>
            </a:xfrm>
            <a:prstGeom prst="rect">
              <a:avLst/>
            </a:prstGeom>
            <a:noFill/>
          </p:spPr>
          <p:txBody>
            <a:bodyPr wrap="none" rtlCol="0">
              <a:spAutoFit/>
            </a:bodyPr>
            <a:lstStyle/>
            <a:p>
              <a:r>
                <a:rPr lang="en-US" sz="3200" dirty="0">
                  <a:solidFill>
                    <a:prstClr val="black"/>
                  </a:solidFill>
                </a:rPr>
                <a:t>1</a:t>
              </a:r>
            </a:p>
          </p:txBody>
        </p:sp>
        <p:sp>
          <p:nvSpPr>
            <p:cNvPr id="169" name="TextBox 168"/>
            <p:cNvSpPr txBox="1"/>
            <p:nvPr/>
          </p:nvSpPr>
          <p:spPr>
            <a:xfrm>
              <a:off x="6410312" y="2758130"/>
              <a:ext cx="422315" cy="609691"/>
            </a:xfrm>
            <a:prstGeom prst="rect">
              <a:avLst/>
            </a:prstGeom>
            <a:noFill/>
          </p:spPr>
          <p:txBody>
            <a:bodyPr wrap="none" rtlCol="0">
              <a:spAutoFit/>
            </a:bodyPr>
            <a:lstStyle/>
            <a:p>
              <a:r>
                <a:rPr lang="en-US" sz="3200" dirty="0">
                  <a:solidFill>
                    <a:prstClr val="black"/>
                  </a:solidFill>
                </a:rPr>
                <a:t>0</a:t>
              </a:r>
            </a:p>
          </p:txBody>
        </p:sp>
        <p:sp>
          <p:nvSpPr>
            <p:cNvPr id="170" name="TextBox 169"/>
            <p:cNvSpPr txBox="1"/>
            <p:nvPr/>
          </p:nvSpPr>
          <p:spPr>
            <a:xfrm>
              <a:off x="7431006" y="2756124"/>
              <a:ext cx="422315" cy="609691"/>
            </a:xfrm>
            <a:prstGeom prst="rect">
              <a:avLst/>
            </a:prstGeom>
            <a:noFill/>
          </p:spPr>
          <p:txBody>
            <a:bodyPr wrap="none" rtlCol="0">
              <a:spAutoFit/>
            </a:bodyPr>
            <a:lstStyle/>
            <a:p>
              <a:r>
                <a:rPr lang="en-US" sz="3200" dirty="0" smtClean="0">
                  <a:solidFill>
                    <a:prstClr val="black"/>
                  </a:solidFill>
                </a:rPr>
                <a:t>2</a:t>
              </a:r>
              <a:endParaRPr lang="en-US" sz="3200" dirty="0">
                <a:solidFill>
                  <a:prstClr val="black"/>
                </a:solidFill>
              </a:endParaRPr>
            </a:p>
          </p:txBody>
        </p:sp>
        <p:sp>
          <p:nvSpPr>
            <p:cNvPr id="171" name="TextBox 170"/>
            <p:cNvSpPr txBox="1"/>
            <p:nvPr/>
          </p:nvSpPr>
          <p:spPr>
            <a:xfrm>
              <a:off x="3337603" y="3744163"/>
              <a:ext cx="422315" cy="609691"/>
            </a:xfrm>
            <a:prstGeom prst="rect">
              <a:avLst/>
            </a:prstGeom>
            <a:noFill/>
          </p:spPr>
          <p:txBody>
            <a:bodyPr wrap="none" rtlCol="0">
              <a:spAutoFit/>
            </a:bodyPr>
            <a:lstStyle/>
            <a:p>
              <a:r>
                <a:rPr lang="en-US" sz="3200" dirty="0">
                  <a:solidFill>
                    <a:prstClr val="black"/>
                  </a:solidFill>
                </a:rPr>
                <a:t>2</a:t>
              </a:r>
            </a:p>
          </p:txBody>
        </p:sp>
        <p:sp>
          <p:nvSpPr>
            <p:cNvPr id="174" name="TextBox 173"/>
            <p:cNvSpPr txBox="1"/>
            <p:nvPr/>
          </p:nvSpPr>
          <p:spPr>
            <a:xfrm>
              <a:off x="5389622" y="3736912"/>
              <a:ext cx="422315" cy="609691"/>
            </a:xfrm>
            <a:prstGeom prst="rect">
              <a:avLst/>
            </a:prstGeom>
            <a:noFill/>
          </p:spPr>
          <p:txBody>
            <a:bodyPr wrap="none" rtlCol="0">
              <a:spAutoFit/>
            </a:bodyPr>
            <a:lstStyle/>
            <a:p>
              <a:r>
                <a:rPr lang="en-US" sz="3200" dirty="0">
                  <a:solidFill>
                    <a:prstClr val="black"/>
                  </a:solidFill>
                </a:rPr>
                <a:t>2</a:t>
              </a:r>
            </a:p>
          </p:txBody>
        </p:sp>
        <p:sp>
          <p:nvSpPr>
            <p:cNvPr id="175" name="TextBox 174"/>
            <p:cNvSpPr txBox="1"/>
            <p:nvPr/>
          </p:nvSpPr>
          <p:spPr>
            <a:xfrm>
              <a:off x="6410311" y="3756526"/>
              <a:ext cx="422315" cy="609691"/>
            </a:xfrm>
            <a:prstGeom prst="rect">
              <a:avLst/>
            </a:prstGeom>
            <a:noFill/>
          </p:spPr>
          <p:txBody>
            <a:bodyPr wrap="none" rtlCol="0">
              <a:spAutoFit/>
            </a:bodyPr>
            <a:lstStyle/>
            <a:p>
              <a:r>
                <a:rPr lang="en-US" sz="3200" dirty="0">
                  <a:solidFill>
                    <a:prstClr val="black"/>
                  </a:solidFill>
                </a:rPr>
                <a:t>5</a:t>
              </a:r>
            </a:p>
          </p:txBody>
        </p:sp>
        <p:sp>
          <p:nvSpPr>
            <p:cNvPr id="179" name="TextBox 178"/>
            <p:cNvSpPr txBox="1"/>
            <p:nvPr/>
          </p:nvSpPr>
          <p:spPr>
            <a:xfrm>
              <a:off x="4368927" y="4724181"/>
              <a:ext cx="422315" cy="609691"/>
            </a:xfrm>
            <a:prstGeom prst="rect">
              <a:avLst/>
            </a:prstGeom>
            <a:noFill/>
          </p:spPr>
          <p:txBody>
            <a:bodyPr wrap="none" rtlCol="0">
              <a:spAutoFit/>
            </a:bodyPr>
            <a:lstStyle/>
            <a:p>
              <a:r>
                <a:rPr lang="en-US" sz="3200" dirty="0">
                  <a:solidFill>
                    <a:prstClr val="black"/>
                  </a:solidFill>
                </a:rPr>
                <a:t>1</a:t>
              </a:r>
            </a:p>
          </p:txBody>
        </p:sp>
        <p:sp>
          <p:nvSpPr>
            <p:cNvPr id="181" name="TextBox 180"/>
            <p:cNvSpPr txBox="1"/>
            <p:nvPr/>
          </p:nvSpPr>
          <p:spPr>
            <a:xfrm>
              <a:off x="6410780" y="4733282"/>
              <a:ext cx="422315" cy="609691"/>
            </a:xfrm>
            <a:prstGeom prst="rect">
              <a:avLst/>
            </a:prstGeom>
            <a:noFill/>
          </p:spPr>
          <p:txBody>
            <a:bodyPr wrap="none" rtlCol="0">
              <a:spAutoFit/>
            </a:bodyPr>
            <a:lstStyle/>
            <a:p>
              <a:r>
                <a:rPr lang="en-US" sz="3200" dirty="0">
                  <a:solidFill>
                    <a:prstClr val="black"/>
                  </a:solidFill>
                </a:rPr>
                <a:t>3</a:t>
              </a:r>
            </a:p>
          </p:txBody>
        </p:sp>
        <p:sp>
          <p:nvSpPr>
            <p:cNvPr id="182" name="TextBox 181"/>
            <p:cNvSpPr txBox="1"/>
            <p:nvPr/>
          </p:nvSpPr>
          <p:spPr>
            <a:xfrm>
              <a:off x="7431006" y="4724180"/>
              <a:ext cx="422315" cy="609691"/>
            </a:xfrm>
            <a:prstGeom prst="rect">
              <a:avLst/>
            </a:prstGeom>
            <a:noFill/>
          </p:spPr>
          <p:txBody>
            <a:bodyPr wrap="none" rtlCol="0">
              <a:spAutoFit/>
            </a:bodyPr>
            <a:lstStyle/>
            <a:p>
              <a:r>
                <a:rPr lang="en-US" sz="3200" dirty="0">
                  <a:solidFill>
                    <a:prstClr val="black"/>
                  </a:solidFill>
                </a:rPr>
                <a:t>4</a:t>
              </a:r>
            </a:p>
          </p:txBody>
        </p:sp>
        <p:sp>
          <p:nvSpPr>
            <p:cNvPr id="190" name="TextBox 189"/>
            <p:cNvSpPr txBox="1"/>
            <p:nvPr/>
          </p:nvSpPr>
          <p:spPr>
            <a:xfrm>
              <a:off x="2319038" y="3738145"/>
              <a:ext cx="422315" cy="609691"/>
            </a:xfrm>
            <a:prstGeom prst="rect">
              <a:avLst/>
            </a:prstGeom>
            <a:noFill/>
          </p:spPr>
          <p:txBody>
            <a:bodyPr wrap="none" rtlCol="0">
              <a:spAutoFit/>
            </a:bodyPr>
            <a:lstStyle/>
            <a:p>
              <a:r>
                <a:rPr lang="en-US" sz="3200" dirty="0">
                  <a:solidFill>
                    <a:prstClr val="black"/>
                  </a:solidFill>
                </a:rPr>
                <a:t>4</a:t>
              </a:r>
            </a:p>
          </p:txBody>
        </p:sp>
        <p:sp>
          <p:nvSpPr>
            <p:cNvPr id="191" name="TextBox 190"/>
            <p:cNvSpPr txBox="1"/>
            <p:nvPr/>
          </p:nvSpPr>
          <p:spPr>
            <a:xfrm>
              <a:off x="2302028" y="4730194"/>
              <a:ext cx="422315" cy="609691"/>
            </a:xfrm>
            <a:prstGeom prst="rect">
              <a:avLst/>
            </a:prstGeom>
            <a:noFill/>
          </p:spPr>
          <p:txBody>
            <a:bodyPr wrap="none" rtlCol="0">
              <a:spAutoFit/>
            </a:bodyPr>
            <a:lstStyle/>
            <a:p>
              <a:r>
                <a:rPr lang="en-US" sz="3200" dirty="0" smtClean="0">
                  <a:solidFill>
                    <a:prstClr val="black"/>
                  </a:solidFill>
                </a:rPr>
                <a:t>2</a:t>
              </a:r>
              <a:endParaRPr lang="en-US" sz="3200" dirty="0">
                <a:solidFill>
                  <a:prstClr val="black"/>
                </a:solidFill>
              </a:endParaRPr>
            </a:p>
          </p:txBody>
        </p:sp>
        <p:sp>
          <p:nvSpPr>
            <p:cNvPr id="192" name="TextBox 191"/>
            <p:cNvSpPr txBox="1"/>
            <p:nvPr/>
          </p:nvSpPr>
          <p:spPr>
            <a:xfrm>
              <a:off x="4379561" y="3744161"/>
              <a:ext cx="422315" cy="609691"/>
            </a:xfrm>
            <a:prstGeom prst="rect">
              <a:avLst/>
            </a:prstGeom>
            <a:noFill/>
          </p:spPr>
          <p:txBody>
            <a:bodyPr wrap="none" rtlCol="0">
              <a:spAutoFit/>
            </a:bodyPr>
            <a:lstStyle/>
            <a:p>
              <a:r>
                <a:rPr lang="en-US" sz="3200" dirty="0">
                  <a:solidFill>
                    <a:prstClr val="black"/>
                  </a:solidFill>
                </a:rPr>
                <a:t>1</a:t>
              </a:r>
            </a:p>
          </p:txBody>
        </p:sp>
        <p:sp>
          <p:nvSpPr>
            <p:cNvPr id="193" name="TextBox 192"/>
            <p:cNvSpPr txBox="1"/>
            <p:nvPr/>
          </p:nvSpPr>
          <p:spPr>
            <a:xfrm>
              <a:off x="7431664" y="3756525"/>
              <a:ext cx="422315" cy="609691"/>
            </a:xfrm>
            <a:prstGeom prst="rect">
              <a:avLst/>
            </a:prstGeom>
            <a:noFill/>
          </p:spPr>
          <p:txBody>
            <a:bodyPr wrap="none" rtlCol="0">
              <a:spAutoFit/>
            </a:bodyPr>
            <a:lstStyle/>
            <a:p>
              <a:r>
                <a:rPr lang="en-US" sz="3200" dirty="0">
                  <a:solidFill>
                    <a:prstClr val="black"/>
                  </a:solidFill>
                </a:rPr>
                <a:t>3</a:t>
              </a:r>
            </a:p>
          </p:txBody>
        </p:sp>
        <p:sp>
          <p:nvSpPr>
            <p:cNvPr id="194" name="TextBox 193"/>
            <p:cNvSpPr txBox="1"/>
            <p:nvPr/>
          </p:nvSpPr>
          <p:spPr>
            <a:xfrm>
              <a:off x="3349160" y="4740810"/>
              <a:ext cx="422315" cy="609691"/>
            </a:xfrm>
            <a:prstGeom prst="rect">
              <a:avLst/>
            </a:prstGeom>
            <a:noFill/>
          </p:spPr>
          <p:txBody>
            <a:bodyPr wrap="none" rtlCol="0">
              <a:spAutoFit/>
            </a:bodyPr>
            <a:lstStyle/>
            <a:p>
              <a:r>
                <a:rPr lang="en-US" sz="3200" dirty="0">
                  <a:solidFill>
                    <a:prstClr val="black"/>
                  </a:solidFill>
                </a:rPr>
                <a:t>3</a:t>
              </a:r>
            </a:p>
          </p:txBody>
        </p:sp>
        <p:sp>
          <p:nvSpPr>
            <p:cNvPr id="195" name="TextBox 194"/>
            <p:cNvSpPr txBox="1"/>
            <p:nvPr/>
          </p:nvSpPr>
          <p:spPr>
            <a:xfrm>
              <a:off x="5398586" y="4724182"/>
              <a:ext cx="422315" cy="609691"/>
            </a:xfrm>
            <a:prstGeom prst="rect">
              <a:avLst/>
            </a:prstGeom>
            <a:noFill/>
          </p:spPr>
          <p:txBody>
            <a:bodyPr wrap="none" rtlCol="0">
              <a:spAutoFit/>
            </a:bodyPr>
            <a:lstStyle/>
            <a:p>
              <a:r>
                <a:rPr lang="en-US" sz="3200" dirty="0" smtClean="0">
                  <a:solidFill>
                    <a:prstClr val="black"/>
                  </a:solidFill>
                </a:rPr>
                <a:t>0</a:t>
              </a:r>
              <a:endParaRPr lang="en-US" sz="3200" dirty="0">
                <a:solidFill>
                  <a:prstClr val="black"/>
                </a:solidFill>
              </a:endParaRPr>
            </a:p>
          </p:txBody>
        </p:sp>
        <p:sp>
          <p:nvSpPr>
            <p:cNvPr id="173" name="TextBox 172"/>
            <p:cNvSpPr txBox="1"/>
            <p:nvPr/>
          </p:nvSpPr>
          <p:spPr>
            <a:xfrm>
              <a:off x="5855188" y="5179643"/>
              <a:ext cx="511876" cy="673870"/>
            </a:xfrm>
            <a:prstGeom prst="rect">
              <a:avLst/>
            </a:prstGeom>
            <a:noFill/>
          </p:spPr>
          <p:txBody>
            <a:bodyPr wrap="none" rtlCol="0">
              <a:spAutoFit/>
            </a:bodyPr>
            <a:lstStyle/>
            <a:p>
              <a:r>
                <a:rPr lang="en-US" sz="3600" dirty="0" smtClean="0">
                  <a:solidFill>
                    <a:prstClr val="black"/>
                  </a:solidFill>
                </a:rPr>
                <a:t>G</a:t>
              </a:r>
              <a:endParaRPr lang="en-US" sz="3600" dirty="0">
                <a:solidFill>
                  <a:prstClr val="black"/>
                </a:solidFill>
              </a:endParaRPr>
            </a:p>
          </p:txBody>
        </p:sp>
      </p:grpSp>
      <p:sp>
        <p:nvSpPr>
          <p:cNvPr id="4" name="TextBox 3"/>
          <p:cNvSpPr txBox="1"/>
          <p:nvPr/>
        </p:nvSpPr>
        <p:spPr>
          <a:xfrm>
            <a:off x="456431" y="375759"/>
            <a:ext cx="242374" cy="369332"/>
          </a:xfrm>
          <a:prstGeom prst="rect">
            <a:avLst/>
          </a:prstGeom>
          <a:noFill/>
        </p:spPr>
        <p:txBody>
          <a:bodyPr wrap="none" rtlCol="0">
            <a:spAutoFit/>
          </a:bodyPr>
          <a:lstStyle/>
          <a:p>
            <a:r>
              <a:rPr lang="en-US" dirty="0" smtClean="0"/>
              <a:t>.</a:t>
            </a:r>
            <a:endParaRPr lang="en-US" dirty="0"/>
          </a:p>
        </p:txBody>
      </p:sp>
      <p:sp>
        <p:nvSpPr>
          <p:cNvPr id="5" name="TextBox 4"/>
          <p:cNvSpPr txBox="1"/>
          <p:nvPr/>
        </p:nvSpPr>
        <p:spPr>
          <a:xfrm>
            <a:off x="104386" y="1177030"/>
            <a:ext cx="2427709" cy="323165"/>
          </a:xfrm>
          <a:prstGeom prst="rect">
            <a:avLst/>
          </a:prstGeom>
          <a:noFill/>
        </p:spPr>
        <p:txBody>
          <a:bodyPr wrap="square" rtlCol="0">
            <a:spAutoFit/>
          </a:bodyPr>
          <a:lstStyle/>
          <a:p>
            <a:r>
              <a:rPr lang="en-US" sz="1500" b="1" dirty="0" smtClean="0">
                <a:solidFill>
                  <a:srgbClr val="C00000"/>
                </a:solidFill>
                <a:latin typeface="Times New Roman" panose="02020603050405020304" pitchFamily="18" charset="0"/>
                <a:cs typeface="Times New Roman" panose="02020603050405020304" pitchFamily="18" charset="0"/>
              </a:rPr>
              <a:t>Optimal </a:t>
            </a:r>
            <a:r>
              <a:rPr lang="en-US" sz="1500" b="1" dirty="0" err="1" smtClean="0">
                <a:solidFill>
                  <a:srgbClr val="C00000"/>
                </a:solidFill>
                <a:latin typeface="Times New Roman" panose="02020603050405020304" pitchFamily="18" charset="0"/>
                <a:cs typeface="Times New Roman" panose="02020603050405020304" pitchFamily="18" charset="0"/>
              </a:rPr>
              <a:t>subalignments</a:t>
            </a:r>
            <a:r>
              <a:rPr lang="en-US" sz="1500" b="1" dirty="0" smtClean="0">
                <a:solidFill>
                  <a:srgbClr val="C00000"/>
                </a:solidFill>
                <a:latin typeface="Times New Roman" panose="02020603050405020304" pitchFamily="18" charset="0"/>
                <a:cs typeface="Times New Roman" panose="02020603050405020304" pitchFamily="18" charset="0"/>
              </a:rPr>
              <a:t>:</a:t>
            </a:r>
          </a:p>
        </p:txBody>
      </p:sp>
      <p:cxnSp>
        <p:nvCxnSpPr>
          <p:cNvPr id="9" name="Straight Arrow Connector 8"/>
          <p:cNvCxnSpPr/>
          <p:nvPr/>
        </p:nvCxnSpPr>
        <p:spPr>
          <a:xfrm flipH="1" flipV="1">
            <a:off x="6982210" y="3284221"/>
            <a:ext cx="637790" cy="582785"/>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H="1" flipV="1">
            <a:off x="4218224" y="1386686"/>
            <a:ext cx="596855" cy="636118"/>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stCxn id="85" idx="1"/>
          </p:cNvCxnSpPr>
          <p:nvPr/>
        </p:nvCxnSpPr>
        <p:spPr>
          <a:xfrm flipH="1" flipV="1">
            <a:off x="5133685" y="2334506"/>
            <a:ext cx="615281" cy="620625"/>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flipH="1" flipV="1">
            <a:off x="6057949" y="2334506"/>
            <a:ext cx="581865" cy="610398"/>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84" idx="2"/>
            <a:endCxn id="102" idx="6"/>
          </p:cNvCxnSpPr>
          <p:nvPr/>
        </p:nvCxnSpPr>
        <p:spPr>
          <a:xfrm flipH="1">
            <a:off x="5199670" y="2152937"/>
            <a:ext cx="473685" cy="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a:stCxn id="61" idx="2"/>
            <a:endCxn id="85" idx="6"/>
          </p:cNvCxnSpPr>
          <p:nvPr/>
        </p:nvCxnSpPr>
        <p:spPr>
          <a:xfrm flipH="1">
            <a:off x="6133558" y="3100757"/>
            <a:ext cx="464059" cy="18917"/>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106245" y="1553353"/>
            <a:ext cx="838200" cy="646331"/>
          </a:xfrm>
          <a:prstGeom prst="rect">
            <a:avLst/>
          </a:prstGeom>
          <a:noFill/>
        </p:spPr>
        <p:txBody>
          <a:bodyPr wrap="square" rtlCol="0">
            <a:spAutoFit/>
          </a:bodyPr>
          <a:lstStyle/>
          <a:p>
            <a:r>
              <a:rPr lang="en-US" b="1" dirty="0" smtClean="0">
                <a:solidFill>
                  <a:srgbClr val="C00000"/>
                </a:solidFill>
                <a:latin typeface="Courier New" pitchFamily="49" charset="0"/>
                <a:cs typeface="Courier New" pitchFamily="49" charset="0"/>
              </a:rPr>
              <a:t>AC-G ATTG</a:t>
            </a:r>
            <a:endParaRPr lang="en-US" b="1" dirty="0">
              <a:solidFill>
                <a:srgbClr val="C00000"/>
              </a:solidFill>
              <a:latin typeface="Courier New" pitchFamily="49" charset="0"/>
              <a:cs typeface="Courier New" pitchFamily="49" charset="0"/>
            </a:endParaRPr>
          </a:p>
        </p:txBody>
      </p:sp>
      <p:sp>
        <p:nvSpPr>
          <p:cNvPr id="150" name="TextBox 149"/>
          <p:cNvSpPr txBox="1"/>
          <p:nvPr/>
        </p:nvSpPr>
        <p:spPr>
          <a:xfrm>
            <a:off x="1420220" y="1553352"/>
            <a:ext cx="775790" cy="646331"/>
          </a:xfrm>
          <a:prstGeom prst="rect">
            <a:avLst/>
          </a:prstGeom>
          <a:noFill/>
        </p:spPr>
        <p:txBody>
          <a:bodyPr wrap="square" rtlCol="0">
            <a:spAutoFit/>
          </a:bodyPr>
          <a:lstStyle/>
          <a:p>
            <a:r>
              <a:rPr lang="en-US" b="1" dirty="0" smtClean="0">
                <a:solidFill>
                  <a:srgbClr val="C00000"/>
                </a:solidFill>
                <a:latin typeface="Courier New" pitchFamily="49" charset="0"/>
                <a:cs typeface="Courier New" pitchFamily="49" charset="0"/>
              </a:rPr>
              <a:t>A-CG ATTG</a:t>
            </a:r>
            <a:endParaRPr lang="en-US" b="1" dirty="0">
              <a:solidFill>
                <a:srgbClr val="C00000"/>
              </a:solidFill>
              <a:latin typeface="Courier New" pitchFamily="49" charset="0"/>
              <a:cs typeface="Courier New" pitchFamily="49" charset="0"/>
            </a:endParaRPr>
          </a:p>
        </p:txBody>
      </p:sp>
      <p:sp>
        <p:nvSpPr>
          <p:cNvPr id="74" name="TextBox 73"/>
          <p:cNvSpPr txBox="1"/>
          <p:nvPr/>
        </p:nvSpPr>
        <p:spPr>
          <a:xfrm>
            <a:off x="849639" y="1691853"/>
            <a:ext cx="556563" cy="369332"/>
          </a:xfrm>
          <a:prstGeom prst="rect">
            <a:avLst/>
          </a:prstGeom>
          <a:noFill/>
        </p:spPr>
        <p:txBody>
          <a:bodyPr wrap="none" rtlCol="0">
            <a:spAutoFit/>
          </a:bodyPr>
          <a:lstStyle/>
          <a:p>
            <a:r>
              <a:rPr lang="en-US" b="1" dirty="0" smtClean="0">
                <a:solidFill>
                  <a:srgbClr val="C00000"/>
                </a:solidFill>
                <a:latin typeface="Times New Roman" panose="02020603050405020304" pitchFamily="18" charset="0"/>
                <a:cs typeface="Times New Roman" panose="02020603050405020304" pitchFamily="18" charset="0"/>
              </a:rPr>
              <a:t>and</a:t>
            </a:r>
            <a:endParaRPr lang="en-US" b="1" dirty="0">
              <a:solidFill>
                <a:srgbClr val="C00000"/>
              </a:solidFill>
              <a:latin typeface="Times New Roman" panose="02020603050405020304" pitchFamily="18" charset="0"/>
              <a:cs typeface="Times New Roman" panose="02020603050405020304" pitchFamily="18" charset="0"/>
            </a:endParaRPr>
          </a:p>
        </p:txBody>
      </p:sp>
      <p:cxnSp>
        <p:nvCxnSpPr>
          <p:cNvPr id="115" name="Straight Arrow Connector 114"/>
          <p:cNvCxnSpPr/>
          <p:nvPr/>
        </p:nvCxnSpPr>
        <p:spPr>
          <a:xfrm flipH="1" flipV="1">
            <a:off x="3262193" y="3256746"/>
            <a:ext cx="596855" cy="636118"/>
          </a:xfrm>
          <a:prstGeom prst="straightConnector1">
            <a:avLst/>
          </a:prstGeom>
          <a:ln w="5715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flipH="1" flipV="1">
            <a:off x="7915271" y="1373794"/>
            <a:ext cx="596855" cy="636118"/>
          </a:xfrm>
          <a:prstGeom prst="straightConnector1">
            <a:avLst/>
          </a:prstGeom>
          <a:ln w="57150">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104385" y="2385633"/>
            <a:ext cx="2427709" cy="553998"/>
          </a:xfrm>
          <a:prstGeom prst="rect">
            <a:avLst/>
          </a:prstGeom>
          <a:noFill/>
        </p:spPr>
        <p:txBody>
          <a:bodyPr wrap="square" rtlCol="0">
            <a:spAutoFit/>
          </a:bodyPr>
          <a:lstStyle/>
          <a:p>
            <a:r>
              <a:rPr lang="en-US" sz="1500" b="1" dirty="0" smtClean="0">
                <a:solidFill>
                  <a:srgbClr val="C00000"/>
                </a:solidFill>
                <a:latin typeface="Times New Roman" panose="02020603050405020304" pitchFamily="18" charset="0"/>
                <a:cs typeface="Times New Roman" panose="02020603050405020304" pitchFamily="18" charset="0"/>
              </a:rPr>
              <a:t>Additional, locally optimal</a:t>
            </a:r>
          </a:p>
          <a:p>
            <a:r>
              <a:rPr lang="en-US" sz="1500" b="1" dirty="0" err="1" smtClean="0">
                <a:solidFill>
                  <a:srgbClr val="C00000"/>
                </a:solidFill>
                <a:latin typeface="Times New Roman" panose="02020603050405020304" pitchFamily="18" charset="0"/>
                <a:cs typeface="Times New Roman" panose="02020603050405020304" pitchFamily="18" charset="0"/>
              </a:rPr>
              <a:t>subalignments</a:t>
            </a:r>
            <a:r>
              <a:rPr lang="en-US" sz="1500" b="1" dirty="0" smtClean="0">
                <a:solidFill>
                  <a:srgbClr val="C00000"/>
                </a:solidFill>
                <a:latin typeface="Times New Roman" panose="02020603050405020304" pitchFamily="18" charset="0"/>
                <a:cs typeface="Times New Roman" panose="02020603050405020304" pitchFamily="18" charset="0"/>
              </a:rPr>
              <a:t>:</a:t>
            </a:r>
          </a:p>
        </p:txBody>
      </p:sp>
      <p:sp>
        <p:nvSpPr>
          <p:cNvPr id="7" name="TextBox 6"/>
          <p:cNvSpPr txBox="1"/>
          <p:nvPr/>
        </p:nvSpPr>
        <p:spPr>
          <a:xfrm>
            <a:off x="334845" y="3084272"/>
            <a:ext cx="380999" cy="646331"/>
          </a:xfrm>
          <a:prstGeom prst="rect">
            <a:avLst/>
          </a:prstGeom>
          <a:noFill/>
        </p:spPr>
        <p:txBody>
          <a:bodyPr wrap="square" rtlCol="0">
            <a:spAutoFit/>
          </a:bodyPr>
          <a:lstStyle/>
          <a:p>
            <a:r>
              <a:rPr lang="en-US" b="1" dirty="0" smtClean="0">
                <a:solidFill>
                  <a:srgbClr val="C00000"/>
                </a:solidFill>
                <a:latin typeface="Courier New" pitchFamily="49" charset="0"/>
                <a:cs typeface="Courier New" pitchFamily="49" charset="0"/>
              </a:rPr>
              <a:t>G </a:t>
            </a:r>
            <a:r>
              <a:rPr lang="en-US" b="1" dirty="0" err="1" smtClean="0">
                <a:solidFill>
                  <a:srgbClr val="C00000"/>
                </a:solidFill>
                <a:latin typeface="Courier New" pitchFamily="49" charset="0"/>
                <a:cs typeface="Courier New" pitchFamily="49" charset="0"/>
              </a:rPr>
              <a:t>G</a:t>
            </a:r>
            <a:endParaRPr lang="en-US" b="1" dirty="0">
              <a:solidFill>
                <a:srgbClr val="C00000"/>
              </a:solidFill>
              <a:latin typeface="Courier New" pitchFamily="49" charset="0"/>
              <a:cs typeface="Courier New" pitchFamily="49" charset="0"/>
            </a:endParaRPr>
          </a:p>
        </p:txBody>
      </p:sp>
      <p:sp>
        <p:nvSpPr>
          <p:cNvPr id="127" name="TextBox 126"/>
          <p:cNvSpPr txBox="1"/>
          <p:nvPr/>
        </p:nvSpPr>
        <p:spPr>
          <a:xfrm>
            <a:off x="698805" y="3208040"/>
            <a:ext cx="556563" cy="369332"/>
          </a:xfrm>
          <a:prstGeom prst="rect">
            <a:avLst/>
          </a:prstGeom>
          <a:noFill/>
        </p:spPr>
        <p:txBody>
          <a:bodyPr wrap="none" rtlCol="0">
            <a:spAutoFit/>
          </a:bodyPr>
          <a:lstStyle/>
          <a:p>
            <a:r>
              <a:rPr lang="en-US" b="1" dirty="0" smtClean="0">
                <a:solidFill>
                  <a:srgbClr val="C00000"/>
                </a:solidFill>
                <a:latin typeface="Times New Roman" panose="02020603050405020304" pitchFamily="18" charset="0"/>
                <a:cs typeface="Times New Roman" panose="02020603050405020304" pitchFamily="18" charset="0"/>
              </a:rPr>
              <a:t>and</a:t>
            </a:r>
            <a:endParaRPr lang="en-US" b="1" dirty="0">
              <a:solidFill>
                <a:srgbClr val="C00000"/>
              </a:solidFill>
              <a:latin typeface="Times New Roman" panose="02020603050405020304" pitchFamily="18" charset="0"/>
              <a:cs typeface="Times New Roman" panose="02020603050405020304" pitchFamily="18" charset="0"/>
            </a:endParaRPr>
          </a:p>
        </p:txBody>
      </p:sp>
      <p:sp>
        <p:nvSpPr>
          <p:cNvPr id="128" name="TextBox 127"/>
          <p:cNvSpPr txBox="1"/>
          <p:nvPr/>
        </p:nvSpPr>
        <p:spPr>
          <a:xfrm>
            <a:off x="1318239" y="3084271"/>
            <a:ext cx="380999" cy="646331"/>
          </a:xfrm>
          <a:prstGeom prst="rect">
            <a:avLst/>
          </a:prstGeom>
          <a:noFill/>
        </p:spPr>
        <p:txBody>
          <a:bodyPr wrap="square" rtlCol="0">
            <a:spAutoFit/>
          </a:bodyPr>
          <a:lstStyle/>
          <a:p>
            <a:r>
              <a:rPr lang="en-US" b="1" dirty="0">
                <a:solidFill>
                  <a:srgbClr val="C00000"/>
                </a:solidFill>
                <a:latin typeface="Courier New" pitchFamily="49" charset="0"/>
                <a:cs typeface="Courier New" pitchFamily="49" charset="0"/>
              </a:rPr>
              <a:t>A</a:t>
            </a:r>
            <a:r>
              <a:rPr lang="en-US" b="1" dirty="0" smtClean="0">
                <a:solidFill>
                  <a:srgbClr val="C00000"/>
                </a:solidFill>
                <a:latin typeface="Courier New" pitchFamily="49" charset="0"/>
                <a:cs typeface="Courier New" pitchFamily="49" charset="0"/>
              </a:rPr>
              <a:t> </a:t>
            </a:r>
            <a:r>
              <a:rPr lang="en-US" b="1" dirty="0" err="1" smtClean="0">
                <a:solidFill>
                  <a:srgbClr val="C00000"/>
                </a:solidFill>
                <a:latin typeface="Courier New" pitchFamily="49" charset="0"/>
                <a:cs typeface="Courier New" pitchFamily="49" charset="0"/>
              </a:rPr>
              <a:t>A</a:t>
            </a:r>
            <a:endParaRPr lang="en-US" b="1" dirty="0">
              <a:solidFill>
                <a:srgbClr val="C00000"/>
              </a:solidFill>
              <a:latin typeface="Courier New" pitchFamily="49" charset="0"/>
              <a:cs typeface="Courier New" pitchFamily="49" charset="0"/>
            </a:endParaRPr>
          </a:p>
        </p:txBody>
      </p:sp>
    </p:spTree>
    <p:extLst>
      <p:ext uri="{BB962C8B-B14F-4D97-AF65-F5344CB8AC3E}">
        <p14:creationId xmlns:p14="http://schemas.microsoft.com/office/powerpoint/2010/main" val="3364252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fontScale="90000"/>
          </a:bodyPr>
          <a:lstStyle/>
          <a:p>
            <a:r>
              <a:rPr lang="en-US" sz="3200" dirty="0" smtClean="0">
                <a:solidFill>
                  <a:srgbClr val="002060"/>
                </a:solidFill>
                <a:latin typeface="Times New Roman" panose="02020603050405020304" pitchFamily="18" charset="0"/>
                <a:cs typeface="Times New Roman" panose="02020603050405020304" pitchFamily="18" charset="0"/>
              </a:rPr>
              <a:t>Semi-Global Alignment</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309471" y="761421"/>
            <a:ext cx="4571577" cy="1631216"/>
          </a:xfrm>
          <a:prstGeom prst="rect">
            <a:avLst/>
          </a:prstGeom>
          <a:noFill/>
        </p:spPr>
        <p:txBody>
          <a:bodyPr wrap="square" rtlCol="0">
            <a:spAutoFit/>
          </a:bodyPr>
          <a:lstStyle/>
          <a:p>
            <a:r>
              <a:rPr lang="en-US" sz="2000" u="sng" dirty="0" smtClean="0">
                <a:latin typeface="Times New Roman" panose="02020603050405020304" pitchFamily="18" charset="0"/>
                <a:cs typeface="Times New Roman" panose="02020603050405020304" pitchFamily="18" charset="0"/>
              </a:rPr>
              <a:t>Biological problem</a:t>
            </a:r>
            <a:r>
              <a:rPr lang="en-US" sz="2000" dirty="0" smtClean="0">
                <a:latin typeface="Times New Roman" panose="02020603050405020304" pitchFamily="18" charset="0"/>
                <a:cs typeface="Times New Roman" panose="02020603050405020304" pitchFamily="18" charset="0"/>
              </a:rPr>
              <a:t>:      Find approximate matches to a given pattern within a large sequence.  For example, seek promoters within a DNA sequence, or a copies of a domain within a protein sequence.</a:t>
            </a:r>
            <a:endParaRPr lang="en-US" sz="20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09471" y="2598880"/>
            <a:ext cx="4092498" cy="2246769"/>
          </a:xfrm>
          <a:prstGeom prst="rect">
            <a:avLst/>
          </a:prstGeom>
          <a:noFill/>
        </p:spPr>
        <p:txBody>
          <a:bodyPr wrap="square" rtlCol="0">
            <a:spAutoFit/>
          </a:bodyPr>
          <a:lstStyle/>
          <a:p>
            <a:r>
              <a:rPr lang="en-US" sz="2000" u="sng" dirty="0" smtClean="0">
                <a:latin typeface="Times New Roman" panose="02020603050405020304" pitchFamily="18" charset="0"/>
                <a:cs typeface="Times New Roman" panose="02020603050405020304" pitchFamily="18" charset="0"/>
              </a:rPr>
              <a:t>Solution</a:t>
            </a:r>
            <a:r>
              <a:rPr lang="en-US" sz="2000" dirty="0" smtClean="0">
                <a:latin typeface="Times New Roman" panose="02020603050405020304" pitchFamily="18" charset="0"/>
                <a:cs typeface="Times New Roman" panose="02020603050405020304" pitchFamily="18" charset="0"/>
              </a:rPr>
              <a:t>:    </a:t>
            </a:r>
            <a:r>
              <a:rPr lang="en-US" sz="2000" i="1" dirty="0" smtClean="0">
                <a:latin typeface="Times New Roman" panose="02020603050405020304" pitchFamily="18" charset="0"/>
                <a:cs typeface="Times New Roman" panose="02020603050405020304" pitchFamily="18" charset="0"/>
              </a:rPr>
              <a:t>Semi-global alignment</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Needleman-</a:t>
            </a:r>
            <a:r>
              <a:rPr lang="en-US" sz="2000" dirty="0" err="1" smtClean="0">
                <a:latin typeface="Times New Roman" panose="02020603050405020304" pitchFamily="18" charset="0"/>
                <a:cs typeface="Times New Roman" panose="02020603050405020304" pitchFamily="18" charset="0"/>
              </a:rPr>
              <a:t>Wunsch</a:t>
            </a:r>
            <a:r>
              <a:rPr lang="en-US" sz="2000" dirty="0" smtClean="0">
                <a:latin typeface="Times New Roman" panose="02020603050405020304" pitchFamily="18" charset="0"/>
                <a:cs typeface="Times New Roman" panose="02020603050405020304" pitchFamily="18" charset="0"/>
              </a:rPr>
              <a:t> algorithm with two modifications:  1) Penalize end gaps in the pattern, but not in the long sequence;  2) Trace back from the highest scoring node along the long edge of the path graph.</a:t>
            </a:r>
            <a:endParaRPr lang="en-US" sz="20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46818" y="5656128"/>
            <a:ext cx="7566206" cy="830997"/>
          </a:xfrm>
          <a:prstGeom prst="rect">
            <a:avLst/>
          </a:prstGeom>
          <a:noFill/>
        </p:spPr>
        <p:txBody>
          <a:bodyPr wrap="square" rtlCol="0">
            <a:spAutoFit/>
          </a:bodyPr>
          <a:lstStyle/>
          <a:p>
            <a:r>
              <a:rPr lang="en-US" sz="1600" dirty="0">
                <a:solidFill>
                  <a:srgbClr val="002060"/>
                </a:solidFill>
                <a:latin typeface="Times New Roman" panose="02020603050405020304" pitchFamily="18" charset="0"/>
                <a:cs typeface="Times New Roman" panose="02020603050405020304" pitchFamily="18" charset="0"/>
              </a:rPr>
              <a:t>Erickson, B.W</a:t>
            </a:r>
            <a:r>
              <a:rPr lang="en-US" sz="1600" dirty="0" smtClean="0">
                <a:solidFill>
                  <a:srgbClr val="002060"/>
                </a:solidFill>
                <a:latin typeface="Times New Roman" panose="02020603050405020304" pitchFamily="18" charset="0"/>
                <a:cs typeface="Times New Roman" panose="02020603050405020304" pitchFamily="18" charset="0"/>
              </a:rPr>
              <a:t>. &amp; </a:t>
            </a:r>
            <a:r>
              <a:rPr lang="en-US" sz="1600" dirty="0">
                <a:solidFill>
                  <a:srgbClr val="002060"/>
                </a:solidFill>
                <a:latin typeface="Times New Roman" panose="02020603050405020304" pitchFamily="18" charset="0"/>
                <a:cs typeface="Times New Roman" panose="02020603050405020304" pitchFamily="18" charset="0"/>
              </a:rPr>
              <a:t>Sellers, P.H. (</a:t>
            </a:r>
            <a:r>
              <a:rPr lang="en-US" sz="1600" dirty="0" smtClean="0">
                <a:solidFill>
                  <a:srgbClr val="002060"/>
                </a:solidFill>
                <a:latin typeface="Times New Roman" panose="02020603050405020304" pitchFamily="18" charset="0"/>
                <a:cs typeface="Times New Roman" panose="02020603050405020304" pitchFamily="18" charset="0"/>
              </a:rPr>
              <a:t>1983) “Recognition </a:t>
            </a:r>
            <a:r>
              <a:rPr lang="en-US" sz="1600" dirty="0">
                <a:solidFill>
                  <a:srgbClr val="002060"/>
                </a:solidFill>
                <a:latin typeface="Times New Roman" panose="02020603050405020304" pitchFamily="18" charset="0"/>
                <a:cs typeface="Times New Roman" panose="02020603050405020304" pitchFamily="18" charset="0"/>
              </a:rPr>
              <a:t>of patterns in genetic sequences</a:t>
            </a:r>
            <a:r>
              <a:rPr lang="en-US" sz="1600" dirty="0" smtClean="0">
                <a:solidFill>
                  <a:srgbClr val="002060"/>
                </a:solidFill>
                <a:latin typeface="Times New Roman" panose="02020603050405020304" pitchFamily="18" charset="0"/>
                <a:cs typeface="Times New Roman" panose="02020603050405020304" pitchFamily="18" charset="0"/>
              </a:rPr>
              <a:t>.”     In </a:t>
            </a:r>
            <a:r>
              <a:rPr lang="en-US" sz="1600" i="1" dirty="0" smtClean="0">
                <a:solidFill>
                  <a:srgbClr val="002060"/>
                </a:solidFill>
                <a:latin typeface="Times New Roman" panose="02020603050405020304" pitchFamily="18" charset="0"/>
                <a:cs typeface="Times New Roman" panose="02020603050405020304" pitchFamily="18" charset="0"/>
              </a:rPr>
              <a:t>Time </a:t>
            </a:r>
            <a:r>
              <a:rPr lang="en-US" sz="1600" i="1" dirty="0">
                <a:solidFill>
                  <a:srgbClr val="002060"/>
                </a:solidFill>
                <a:latin typeface="Times New Roman" panose="02020603050405020304" pitchFamily="18" charset="0"/>
                <a:cs typeface="Times New Roman" panose="02020603050405020304" pitchFamily="18" charset="0"/>
              </a:rPr>
              <a:t>Warps, String Edits and Macromolecules: The Theory and Practice </a:t>
            </a:r>
            <a:r>
              <a:rPr lang="en-US" sz="1600" i="1" dirty="0" smtClean="0">
                <a:solidFill>
                  <a:srgbClr val="002060"/>
                </a:solidFill>
                <a:latin typeface="Times New Roman" panose="02020603050405020304" pitchFamily="18" charset="0"/>
                <a:cs typeface="Times New Roman" panose="02020603050405020304" pitchFamily="18" charset="0"/>
              </a:rPr>
              <a:t>of Sequence Comparison</a:t>
            </a:r>
            <a:r>
              <a:rPr lang="en-US" sz="1600" dirty="0" smtClean="0">
                <a:solidFill>
                  <a:srgbClr val="002060"/>
                </a:solidFill>
                <a:latin typeface="Times New Roman" panose="02020603050405020304" pitchFamily="18" charset="0"/>
                <a:cs typeface="Times New Roman" panose="02020603050405020304" pitchFamily="18" charset="0"/>
              </a:rPr>
              <a:t>, D</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Sankoff</a:t>
            </a:r>
            <a:r>
              <a:rPr lang="en-US" sz="1600" dirty="0">
                <a:solidFill>
                  <a:srgbClr val="002060"/>
                </a:solidFill>
                <a:latin typeface="Times New Roman" panose="02020603050405020304" pitchFamily="18" charset="0"/>
                <a:cs typeface="Times New Roman" panose="02020603050405020304" pitchFamily="18" charset="0"/>
              </a:rPr>
              <a:t> &amp; J.B. </a:t>
            </a:r>
            <a:r>
              <a:rPr lang="en-US" sz="1600" dirty="0" err="1">
                <a:solidFill>
                  <a:srgbClr val="002060"/>
                </a:solidFill>
                <a:latin typeface="Times New Roman" panose="02020603050405020304" pitchFamily="18" charset="0"/>
                <a:cs typeface="Times New Roman" panose="02020603050405020304" pitchFamily="18" charset="0"/>
              </a:rPr>
              <a:t>Kruskal</a:t>
            </a:r>
            <a:r>
              <a:rPr lang="en-US" sz="1600" dirty="0">
                <a:solidFill>
                  <a:srgbClr val="002060"/>
                </a:solidFill>
                <a:latin typeface="Times New Roman" panose="02020603050405020304" pitchFamily="18" charset="0"/>
                <a:cs typeface="Times New Roman" panose="02020603050405020304" pitchFamily="18" charset="0"/>
              </a:rPr>
              <a:t> (eds.), pp. 55-91, Addison-Wesley, Reading, MA.</a:t>
            </a:r>
          </a:p>
        </p:txBody>
      </p:sp>
      <p:grpSp>
        <p:nvGrpSpPr>
          <p:cNvPr id="164" name="Group 163"/>
          <p:cNvGrpSpPr/>
          <p:nvPr/>
        </p:nvGrpSpPr>
        <p:grpSpPr>
          <a:xfrm>
            <a:off x="5176192" y="987811"/>
            <a:ext cx="3124200" cy="154259"/>
            <a:chOff x="5486400" y="1064941"/>
            <a:chExt cx="3124200" cy="154259"/>
          </a:xfrm>
        </p:grpSpPr>
        <p:cxnSp>
          <p:nvCxnSpPr>
            <p:cNvPr id="8" name="Straight Connector 7"/>
            <p:cNvCxnSpPr/>
            <p:nvPr/>
          </p:nvCxnSpPr>
          <p:spPr>
            <a:xfrm>
              <a:off x="5486400" y="1219200"/>
              <a:ext cx="3124200" cy="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715000" y="1064941"/>
              <a:ext cx="533400"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162800" y="1066800"/>
              <a:ext cx="533400"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924800" y="1064941"/>
              <a:ext cx="533400"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163" name="Group 162"/>
          <p:cNvGrpSpPr/>
          <p:nvPr/>
        </p:nvGrpSpPr>
        <p:grpSpPr>
          <a:xfrm>
            <a:off x="4881048" y="2598880"/>
            <a:ext cx="3575439" cy="2490623"/>
            <a:chOff x="5043180" y="2498541"/>
            <a:chExt cx="3575439" cy="2490623"/>
          </a:xfrm>
        </p:grpSpPr>
        <p:sp>
          <p:nvSpPr>
            <p:cNvPr id="16" name="Oval 15"/>
            <p:cNvSpPr/>
            <p:nvPr/>
          </p:nvSpPr>
          <p:spPr>
            <a:xfrm>
              <a:off x="8336793" y="2550763"/>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Oval 16"/>
            <p:cNvSpPr/>
            <p:nvPr/>
          </p:nvSpPr>
          <p:spPr>
            <a:xfrm>
              <a:off x="8336793" y="3080541"/>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Oval 17"/>
            <p:cNvSpPr/>
            <p:nvPr/>
          </p:nvSpPr>
          <p:spPr>
            <a:xfrm>
              <a:off x="8336793" y="3620011"/>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Oval 18"/>
            <p:cNvSpPr/>
            <p:nvPr/>
          </p:nvSpPr>
          <p:spPr>
            <a:xfrm>
              <a:off x="8336793" y="4149789"/>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Oval 19"/>
            <p:cNvSpPr/>
            <p:nvPr/>
          </p:nvSpPr>
          <p:spPr>
            <a:xfrm>
              <a:off x="8336793" y="4679567"/>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1" name="Straight Arrow Connector 20"/>
            <p:cNvCxnSpPr/>
            <p:nvPr/>
          </p:nvCxnSpPr>
          <p:spPr>
            <a:xfrm>
              <a:off x="8467776" y="4414678"/>
              <a:ext cx="0" cy="2648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8467776" y="3884900"/>
              <a:ext cx="0" cy="2648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7" idx="4"/>
            </p:cNvCxnSpPr>
            <p:nvPr/>
          </p:nvCxnSpPr>
          <p:spPr>
            <a:xfrm>
              <a:off x="8467776" y="3345430"/>
              <a:ext cx="0" cy="27458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8467776" y="2815652"/>
              <a:ext cx="0" cy="2648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8061392" y="2683208"/>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7930409" y="2815652"/>
              <a:ext cx="0" cy="2648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7799426" y="2550763"/>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8" name="Oval 27"/>
            <p:cNvSpPr/>
            <p:nvPr/>
          </p:nvSpPr>
          <p:spPr>
            <a:xfrm>
              <a:off x="7799426" y="3080541"/>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9" name="Straight Arrow Connector 28"/>
            <p:cNvCxnSpPr/>
            <p:nvPr/>
          </p:nvCxnSpPr>
          <p:spPr>
            <a:xfrm>
              <a:off x="8061392" y="3212986"/>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7" idx="5"/>
              <a:endCxn id="17" idx="1"/>
            </p:cNvCxnSpPr>
            <p:nvPr/>
          </p:nvCxnSpPr>
          <p:spPr>
            <a:xfrm>
              <a:off x="8023028" y="2776860"/>
              <a:ext cx="352128" cy="3424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7799426" y="3620011"/>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2" name="Oval 31"/>
            <p:cNvSpPr/>
            <p:nvPr/>
          </p:nvSpPr>
          <p:spPr>
            <a:xfrm>
              <a:off x="7799426" y="4149789"/>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Oval 32"/>
            <p:cNvSpPr/>
            <p:nvPr/>
          </p:nvSpPr>
          <p:spPr>
            <a:xfrm>
              <a:off x="7799426" y="4679567"/>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4" name="Straight Arrow Connector 33"/>
            <p:cNvCxnSpPr/>
            <p:nvPr/>
          </p:nvCxnSpPr>
          <p:spPr>
            <a:xfrm>
              <a:off x="8061392" y="3751379"/>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8056914" y="4279004"/>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8061392" y="4812012"/>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8023028" y="3316330"/>
              <a:ext cx="352128" cy="3424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8023028" y="3846108"/>
              <a:ext cx="352128" cy="3424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8023028" y="4375886"/>
              <a:ext cx="352128" cy="3424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7930409" y="3355122"/>
              <a:ext cx="0" cy="2648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7927050" y="3884900"/>
              <a:ext cx="0" cy="2648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7930409" y="4414678"/>
              <a:ext cx="0" cy="2648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7262059" y="3080541"/>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4" name="Oval 43"/>
            <p:cNvSpPr/>
            <p:nvPr/>
          </p:nvSpPr>
          <p:spPr>
            <a:xfrm>
              <a:off x="7262059" y="3620011"/>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5" name="Oval 44"/>
            <p:cNvSpPr/>
            <p:nvPr/>
          </p:nvSpPr>
          <p:spPr>
            <a:xfrm>
              <a:off x="7262059" y="4146559"/>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6" name="Oval 45"/>
            <p:cNvSpPr/>
            <p:nvPr/>
          </p:nvSpPr>
          <p:spPr>
            <a:xfrm>
              <a:off x="7262059" y="4679567"/>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Oval 46"/>
            <p:cNvSpPr/>
            <p:nvPr/>
          </p:nvSpPr>
          <p:spPr>
            <a:xfrm>
              <a:off x="7262059" y="2550763"/>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48" name="Straight Arrow Connector 47"/>
            <p:cNvCxnSpPr/>
            <p:nvPr/>
          </p:nvCxnSpPr>
          <p:spPr>
            <a:xfrm>
              <a:off x="7524025" y="2683208"/>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7524025" y="3212986"/>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7524025" y="3763223"/>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7524025" y="4282234"/>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7524025" y="4812012"/>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7381847" y="2815652"/>
              <a:ext cx="0" cy="2648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7393042" y="3355122"/>
              <a:ext cx="0" cy="2648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7397520" y="3881670"/>
              <a:ext cx="0" cy="2648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7393042" y="4414678"/>
              <a:ext cx="0" cy="2648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7485662" y="2776860"/>
              <a:ext cx="352128" cy="3424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7485662" y="3316330"/>
              <a:ext cx="352128" cy="3424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7485662" y="3842878"/>
              <a:ext cx="352128" cy="3424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7485662" y="4375886"/>
              <a:ext cx="352128" cy="3424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6986659" y="4812012"/>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6986659" y="4282234"/>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6986659" y="3763223"/>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endCxn id="43" idx="2"/>
            </p:cNvCxnSpPr>
            <p:nvPr/>
          </p:nvCxnSpPr>
          <p:spPr>
            <a:xfrm flipV="1">
              <a:off x="6992256" y="3212986"/>
              <a:ext cx="269803" cy="215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endCxn id="47" idx="2"/>
            </p:cNvCxnSpPr>
            <p:nvPr/>
          </p:nvCxnSpPr>
          <p:spPr>
            <a:xfrm>
              <a:off x="6992256" y="2683208"/>
              <a:ext cx="269803"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Oval 65"/>
            <p:cNvSpPr/>
            <p:nvPr/>
          </p:nvSpPr>
          <p:spPr>
            <a:xfrm>
              <a:off x="6724692" y="2550763"/>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Oval 66"/>
            <p:cNvSpPr/>
            <p:nvPr/>
          </p:nvSpPr>
          <p:spPr>
            <a:xfrm>
              <a:off x="6724692" y="3080541"/>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Oval 67"/>
            <p:cNvSpPr/>
            <p:nvPr/>
          </p:nvSpPr>
          <p:spPr>
            <a:xfrm>
              <a:off x="6730289" y="3630778"/>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Oval 68"/>
            <p:cNvSpPr/>
            <p:nvPr/>
          </p:nvSpPr>
          <p:spPr>
            <a:xfrm>
              <a:off x="6730289" y="4149789"/>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Oval 69"/>
            <p:cNvSpPr/>
            <p:nvPr/>
          </p:nvSpPr>
          <p:spPr>
            <a:xfrm>
              <a:off x="6730289" y="4681721"/>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71" name="Straight Arrow Connector 70"/>
            <p:cNvCxnSpPr/>
            <p:nvPr/>
          </p:nvCxnSpPr>
          <p:spPr>
            <a:xfrm>
              <a:off x="6861273" y="2815652"/>
              <a:ext cx="0" cy="2648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endCxn id="68" idx="0"/>
            </p:cNvCxnSpPr>
            <p:nvPr/>
          </p:nvCxnSpPr>
          <p:spPr>
            <a:xfrm>
              <a:off x="6861273" y="3345430"/>
              <a:ext cx="0" cy="28534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endCxn id="69" idx="0"/>
            </p:cNvCxnSpPr>
            <p:nvPr/>
          </p:nvCxnSpPr>
          <p:spPr>
            <a:xfrm>
              <a:off x="6861273" y="3895668"/>
              <a:ext cx="0" cy="25412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6855675" y="4411448"/>
              <a:ext cx="0" cy="2648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6948295" y="3856876"/>
              <a:ext cx="352128" cy="3424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67" idx="5"/>
            </p:cNvCxnSpPr>
            <p:nvPr/>
          </p:nvCxnSpPr>
          <p:spPr>
            <a:xfrm>
              <a:off x="6948294" y="3306639"/>
              <a:ext cx="357726" cy="35216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6953892" y="2776860"/>
              <a:ext cx="352128" cy="3424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6449292" y="4822780"/>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6449292" y="4282234"/>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6449292" y="3763223"/>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6449290" y="2683208"/>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6449292" y="3219447"/>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Oval 83"/>
            <p:cNvSpPr/>
            <p:nvPr/>
          </p:nvSpPr>
          <p:spPr>
            <a:xfrm>
              <a:off x="6187325" y="2550763"/>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Oval 84"/>
            <p:cNvSpPr/>
            <p:nvPr/>
          </p:nvSpPr>
          <p:spPr>
            <a:xfrm>
              <a:off x="6187325" y="3080541"/>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Oval 85"/>
            <p:cNvSpPr/>
            <p:nvPr/>
          </p:nvSpPr>
          <p:spPr>
            <a:xfrm>
              <a:off x="6187324" y="3630778"/>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7" name="Oval 86"/>
            <p:cNvSpPr/>
            <p:nvPr/>
          </p:nvSpPr>
          <p:spPr>
            <a:xfrm>
              <a:off x="6181726" y="4149790"/>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Oval 87"/>
            <p:cNvSpPr/>
            <p:nvPr/>
          </p:nvSpPr>
          <p:spPr>
            <a:xfrm>
              <a:off x="6187325" y="4681721"/>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89" name="Straight Arrow Connector 88"/>
            <p:cNvCxnSpPr/>
            <p:nvPr/>
          </p:nvCxnSpPr>
          <p:spPr>
            <a:xfrm>
              <a:off x="6312710" y="4411448"/>
              <a:ext cx="0" cy="2648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endCxn id="87" idx="0"/>
            </p:cNvCxnSpPr>
            <p:nvPr/>
          </p:nvCxnSpPr>
          <p:spPr>
            <a:xfrm flipH="1">
              <a:off x="6312710" y="3895668"/>
              <a:ext cx="2236" cy="25412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a:off x="6318309" y="2815652"/>
              <a:ext cx="0" cy="2648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6410926" y="2776860"/>
              <a:ext cx="352128" cy="3424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6410926" y="3316330"/>
              <a:ext cx="352128" cy="3424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endCxn id="70" idx="1"/>
            </p:cNvCxnSpPr>
            <p:nvPr/>
          </p:nvCxnSpPr>
          <p:spPr>
            <a:xfrm>
              <a:off x="6410928" y="4372656"/>
              <a:ext cx="357725" cy="3478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5906326" y="2683208"/>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5906326" y="3221601"/>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a:off x="5911925" y="3771838"/>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5906326" y="4279004"/>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a:off x="5906326" y="4822780"/>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5644360" y="2550763"/>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3" name="Oval 102"/>
            <p:cNvSpPr/>
            <p:nvPr/>
          </p:nvSpPr>
          <p:spPr>
            <a:xfrm>
              <a:off x="5644360" y="3082695"/>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4" name="Oval 103"/>
            <p:cNvSpPr/>
            <p:nvPr/>
          </p:nvSpPr>
          <p:spPr>
            <a:xfrm>
              <a:off x="5644360" y="3630778"/>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Oval 104"/>
            <p:cNvSpPr/>
            <p:nvPr/>
          </p:nvSpPr>
          <p:spPr>
            <a:xfrm>
              <a:off x="5644360" y="4149789"/>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Oval 105"/>
            <p:cNvSpPr/>
            <p:nvPr/>
          </p:nvSpPr>
          <p:spPr>
            <a:xfrm flipH="1">
              <a:off x="5630926" y="4676337"/>
              <a:ext cx="275400"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07" name="Straight Arrow Connector 106"/>
            <p:cNvCxnSpPr/>
            <p:nvPr/>
          </p:nvCxnSpPr>
          <p:spPr>
            <a:xfrm>
              <a:off x="5224542" y="2817806"/>
              <a:ext cx="0" cy="2648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5776463" y="2817806"/>
              <a:ext cx="0" cy="2648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a:off x="5775343" y="3355122"/>
              <a:ext cx="0" cy="2648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endCxn id="105" idx="0"/>
            </p:cNvCxnSpPr>
            <p:nvPr/>
          </p:nvCxnSpPr>
          <p:spPr>
            <a:xfrm>
              <a:off x="5775343" y="3895668"/>
              <a:ext cx="1" cy="25412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a:off x="5767507" y="4411448"/>
              <a:ext cx="0" cy="2648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5867962" y="3316330"/>
              <a:ext cx="352128" cy="3424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a:off x="5867962" y="3856876"/>
              <a:ext cx="352128" cy="3424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a:off x="5873561" y="4375886"/>
              <a:ext cx="352128" cy="3424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6" name="Oval 115"/>
            <p:cNvSpPr/>
            <p:nvPr/>
          </p:nvSpPr>
          <p:spPr>
            <a:xfrm>
              <a:off x="5082508" y="2565003"/>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Oval 116"/>
            <p:cNvSpPr/>
            <p:nvPr/>
          </p:nvSpPr>
          <p:spPr>
            <a:xfrm>
              <a:off x="5093559" y="3082695"/>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8" name="Oval 117"/>
            <p:cNvSpPr/>
            <p:nvPr/>
          </p:nvSpPr>
          <p:spPr>
            <a:xfrm>
              <a:off x="5093559" y="3630778"/>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9" name="Oval 118"/>
            <p:cNvSpPr/>
            <p:nvPr/>
          </p:nvSpPr>
          <p:spPr>
            <a:xfrm>
              <a:off x="5093559" y="4146559"/>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0" name="Oval 119"/>
            <p:cNvSpPr/>
            <p:nvPr/>
          </p:nvSpPr>
          <p:spPr>
            <a:xfrm>
              <a:off x="5093559" y="4679567"/>
              <a:ext cx="261966" cy="26488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121" name="Straight Arrow Connector 120"/>
            <p:cNvCxnSpPr/>
            <p:nvPr/>
          </p:nvCxnSpPr>
          <p:spPr>
            <a:xfrm>
              <a:off x="5348808" y="2690686"/>
              <a:ext cx="288834" cy="323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5355525" y="3212986"/>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a:stCxn id="118" idx="6"/>
            </p:cNvCxnSpPr>
            <p:nvPr/>
          </p:nvCxnSpPr>
          <p:spPr>
            <a:xfrm>
              <a:off x="5355525" y="3763223"/>
              <a:ext cx="288834" cy="861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endCxn id="105" idx="2"/>
            </p:cNvCxnSpPr>
            <p:nvPr/>
          </p:nvCxnSpPr>
          <p:spPr>
            <a:xfrm>
              <a:off x="5355525" y="4279004"/>
              <a:ext cx="288834" cy="323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a:off x="5355525" y="4817396"/>
              <a:ext cx="275400"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stCxn id="117" idx="4"/>
            </p:cNvCxnSpPr>
            <p:nvPr/>
          </p:nvCxnSpPr>
          <p:spPr>
            <a:xfrm flipH="1">
              <a:off x="5224542" y="3347585"/>
              <a:ext cx="1" cy="2831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a:endCxn id="119" idx="0"/>
            </p:cNvCxnSpPr>
            <p:nvPr/>
          </p:nvCxnSpPr>
          <p:spPr>
            <a:xfrm>
              <a:off x="5224542" y="3895668"/>
              <a:ext cx="1" cy="25089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a:off x="5224542" y="4411448"/>
              <a:ext cx="0" cy="26488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a:stCxn id="116" idx="5"/>
            </p:cNvCxnSpPr>
            <p:nvPr/>
          </p:nvCxnSpPr>
          <p:spPr>
            <a:xfrm>
              <a:off x="5306110" y="2791100"/>
              <a:ext cx="365563" cy="3424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a:endCxn id="104" idx="1"/>
            </p:cNvCxnSpPr>
            <p:nvPr/>
          </p:nvCxnSpPr>
          <p:spPr>
            <a:xfrm>
              <a:off x="5317162" y="3316330"/>
              <a:ext cx="365563" cy="35324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a:off x="5330595" y="3842878"/>
              <a:ext cx="352128" cy="3424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a:off x="5317162" y="4372656"/>
              <a:ext cx="352128" cy="3424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5043180" y="3024037"/>
              <a:ext cx="372218" cy="369332"/>
            </a:xfrm>
            <a:prstGeom prst="rect">
              <a:avLst/>
            </a:prstGeom>
            <a:noFill/>
          </p:spPr>
          <p:txBody>
            <a:bodyPr wrap="none" rtlCol="0">
              <a:spAutoFit/>
            </a:bodyPr>
            <a:lstStyle/>
            <a:p>
              <a:r>
                <a:rPr lang="en-US" dirty="0" smtClean="0"/>
                <a:t>-2</a:t>
              </a:r>
              <a:endParaRPr lang="en-US" dirty="0"/>
            </a:p>
          </p:txBody>
        </p:sp>
        <p:sp>
          <p:nvSpPr>
            <p:cNvPr id="141" name="TextBox 140"/>
            <p:cNvSpPr txBox="1"/>
            <p:nvPr/>
          </p:nvSpPr>
          <p:spPr>
            <a:xfrm>
              <a:off x="5052385" y="3574274"/>
              <a:ext cx="372218" cy="369332"/>
            </a:xfrm>
            <a:prstGeom prst="rect">
              <a:avLst/>
            </a:prstGeom>
            <a:noFill/>
          </p:spPr>
          <p:txBody>
            <a:bodyPr wrap="none" rtlCol="0">
              <a:spAutoFit/>
            </a:bodyPr>
            <a:lstStyle/>
            <a:p>
              <a:r>
                <a:rPr lang="en-US" dirty="0" smtClean="0"/>
                <a:t>-4</a:t>
              </a:r>
              <a:endParaRPr lang="en-US" dirty="0"/>
            </a:p>
          </p:txBody>
        </p:sp>
        <p:sp>
          <p:nvSpPr>
            <p:cNvPr id="142" name="TextBox 141"/>
            <p:cNvSpPr txBox="1"/>
            <p:nvPr/>
          </p:nvSpPr>
          <p:spPr>
            <a:xfrm>
              <a:off x="5043180" y="4081439"/>
              <a:ext cx="372218" cy="369332"/>
            </a:xfrm>
            <a:prstGeom prst="rect">
              <a:avLst/>
            </a:prstGeom>
            <a:noFill/>
          </p:spPr>
          <p:txBody>
            <a:bodyPr wrap="none" rtlCol="0">
              <a:spAutoFit/>
            </a:bodyPr>
            <a:lstStyle/>
            <a:p>
              <a:r>
                <a:rPr lang="en-US" dirty="0" smtClean="0"/>
                <a:t>-6</a:t>
              </a:r>
              <a:endParaRPr lang="en-US" dirty="0"/>
            </a:p>
          </p:txBody>
        </p:sp>
        <p:sp>
          <p:nvSpPr>
            <p:cNvPr id="143" name="TextBox 142"/>
            <p:cNvSpPr txBox="1"/>
            <p:nvPr/>
          </p:nvSpPr>
          <p:spPr>
            <a:xfrm>
              <a:off x="5052385" y="4619832"/>
              <a:ext cx="372218" cy="369332"/>
            </a:xfrm>
            <a:prstGeom prst="rect">
              <a:avLst/>
            </a:prstGeom>
            <a:noFill/>
          </p:spPr>
          <p:txBody>
            <a:bodyPr wrap="none" rtlCol="0">
              <a:spAutoFit/>
            </a:bodyPr>
            <a:lstStyle/>
            <a:p>
              <a:r>
                <a:rPr lang="en-US" dirty="0" smtClean="0"/>
                <a:t>-8</a:t>
              </a:r>
              <a:endParaRPr lang="en-US" dirty="0"/>
            </a:p>
          </p:txBody>
        </p:sp>
        <p:cxnSp>
          <p:nvCxnSpPr>
            <p:cNvPr id="145" name="Straight Arrow Connector 144"/>
            <p:cNvCxnSpPr>
              <a:stCxn id="46" idx="1"/>
              <a:endCxn id="69" idx="5"/>
            </p:cNvCxnSpPr>
            <p:nvPr/>
          </p:nvCxnSpPr>
          <p:spPr>
            <a:xfrm flipH="1" flipV="1">
              <a:off x="6953891" y="4375886"/>
              <a:ext cx="346532" cy="34247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a:stCxn id="86" idx="0"/>
            </p:cNvCxnSpPr>
            <p:nvPr/>
          </p:nvCxnSpPr>
          <p:spPr>
            <a:xfrm flipH="1" flipV="1">
              <a:off x="6312710" y="3348068"/>
              <a:ext cx="5597" cy="28271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p:nvPr/>
          </p:nvCxnSpPr>
          <p:spPr>
            <a:xfrm flipH="1" flipV="1">
              <a:off x="6410928" y="3856876"/>
              <a:ext cx="346532" cy="34247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p:nvPr/>
          </p:nvCxnSpPr>
          <p:spPr>
            <a:xfrm flipH="1" flipV="1">
              <a:off x="5858713" y="2772048"/>
              <a:ext cx="346532" cy="342473"/>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56" name="TextBox 155"/>
            <p:cNvSpPr txBox="1"/>
            <p:nvPr/>
          </p:nvSpPr>
          <p:spPr>
            <a:xfrm>
              <a:off x="5073700" y="2512781"/>
              <a:ext cx="301686" cy="369332"/>
            </a:xfrm>
            <a:prstGeom prst="rect">
              <a:avLst/>
            </a:prstGeom>
            <a:noFill/>
          </p:spPr>
          <p:txBody>
            <a:bodyPr wrap="none" rtlCol="0">
              <a:spAutoFit/>
            </a:bodyPr>
            <a:lstStyle/>
            <a:p>
              <a:r>
                <a:rPr lang="en-US" dirty="0"/>
                <a:t>0</a:t>
              </a:r>
            </a:p>
          </p:txBody>
        </p:sp>
        <p:sp>
          <p:nvSpPr>
            <p:cNvPr id="157" name="TextBox 156"/>
            <p:cNvSpPr txBox="1"/>
            <p:nvPr/>
          </p:nvSpPr>
          <p:spPr>
            <a:xfrm>
              <a:off x="6161866" y="2507505"/>
              <a:ext cx="301686" cy="369332"/>
            </a:xfrm>
            <a:prstGeom prst="rect">
              <a:avLst/>
            </a:prstGeom>
            <a:noFill/>
          </p:spPr>
          <p:txBody>
            <a:bodyPr wrap="none" rtlCol="0">
              <a:spAutoFit/>
            </a:bodyPr>
            <a:lstStyle/>
            <a:p>
              <a:r>
                <a:rPr lang="en-US" dirty="0"/>
                <a:t>0</a:t>
              </a:r>
            </a:p>
          </p:txBody>
        </p:sp>
        <p:sp>
          <p:nvSpPr>
            <p:cNvPr id="158" name="TextBox 157"/>
            <p:cNvSpPr txBox="1"/>
            <p:nvPr/>
          </p:nvSpPr>
          <p:spPr>
            <a:xfrm>
              <a:off x="6710430" y="2498541"/>
              <a:ext cx="301686" cy="369332"/>
            </a:xfrm>
            <a:prstGeom prst="rect">
              <a:avLst/>
            </a:prstGeom>
            <a:noFill/>
          </p:spPr>
          <p:txBody>
            <a:bodyPr wrap="none" rtlCol="0">
              <a:spAutoFit/>
            </a:bodyPr>
            <a:lstStyle/>
            <a:p>
              <a:r>
                <a:rPr lang="en-US" dirty="0"/>
                <a:t>0</a:t>
              </a:r>
            </a:p>
          </p:txBody>
        </p:sp>
        <p:sp>
          <p:nvSpPr>
            <p:cNvPr id="159" name="TextBox 158"/>
            <p:cNvSpPr txBox="1"/>
            <p:nvPr/>
          </p:nvSpPr>
          <p:spPr>
            <a:xfrm>
              <a:off x="5625620" y="2498541"/>
              <a:ext cx="301686" cy="369332"/>
            </a:xfrm>
            <a:prstGeom prst="rect">
              <a:avLst/>
            </a:prstGeom>
            <a:noFill/>
          </p:spPr>
          <p:txBody>
            <a:bodyPr wrap="none" rtlCol="0">
              <a:spAutoFit/>
            </a:bodyPr>
            <a:lstStyle/>
            <a:p>
              <a:r>
                <a:rPr lang="en-US" dirty="0"/>
                <a:t>0</a:t>
              </a:r>
            </a:p>
          </p:txBody>
        </p:sp>
        <p:sp>
          <p:nvSpPr>
            <p:cNvPr id="160" name="TextBox 159"/>
            <p:cNvSpPr txBox="1"/>
            <p:nvPr/>
          </p:nvSpPr>
          <p:spPr>
            <a:xfrm>
              <a:off x="8316933" y="2512781"/>
              <a:ext cx="301686" cy="369332"/>
            </a:xfrm>
            <a:prstGeom prst="rect">
              <a:avLst/>
            </a:prstGeom>
            <a:noFill/>
          </p:spPr>
          <p:txBody>
            <a:bodyPr wrap="none" rtlCol="0">
              <a:spAutoFit/>
            </a:bodyPr>
            <a:lstStyle/>
            <a:p>
              <a:r>
                <a:rPr lang="en-US" dirty="0"/>
                <a:t>0</a:t>
              </a:r>
            </a:p>
          </p:txBody>
        </p:sp>
        <p:sp>
          <p:nvSpPr>
            <p:cNvPr id="161" name="TextBox 160"/>
            <p:cNvSpPr txBox="1"/>
            <p:nvPr/>
          </p:nvSpPr>
          <p:spPr>
            <a:xfrm>
              <a:off x="7779566" y="2498541"/>
              <a:ext cx="301686" cy="369332"/>
            </a:xfrm>
            <a:prstGeom prst="rect">
              <a:avLst/>
            </a:prstGeom>
            <a:noFill/>
          </p:spPr>
          <p:txBody>
            <a:bodyPr wrap="none" rtlCol="0">
              <a:spAutoFit/>
            </a:bodyPr>
            <a:lstStyle/>
            <a:p>
              <a:r>
                <a:rPr lang="en-US" dirty="0"/>
                <a:t>0</a:t>
              </a:r>
            </a:p>
          </p:txBody>
        </p:sp>
        <p:sp>
          <p:nvSpPr>
            <p:cNvPr id="162" name="TextBox 161"/>
            <p:cNvSpPr txBox="1"/>
            <p:nvPr/>
          </p:nvSpPr>
          <p:spPr>
            <a:xfrm>
              <a:off x="7242199" y="2512781"/>
              <a:ext cx="301686" cy="369332"/>
            </a:xfrm>
            <a:prstGeom prst="rect">
              <a:avLst/>
            </a:prstGeom>
            <a:noFill/>
          </p:spPr>
          <p:txBody>
            <a:bodyPr wrap="none" rtlCol="0">
              <a:spAutoFit/>
            </a:bodyPr>
            <a:lstStyle/>
            <a:p>
              <a:r>
                <a:rPr lang="en-US" dirty="0"/>
                <a:t>0</a:t>
              </a:r>
            </a:p>
          </p:txBody>
        </p:sp>
      </p:grpSp>
      <p:sp>
        <p:nvSpPr>
          <p:cNvPr id="165" name="TextBox 164"/>
          <p:cNvSpPr txBox="1"/>
          <p:nvPr/>
        </p:nvSpPr>
        <p:spPr>
          <a:xfrm>
            <a:off x="7073458" y="4674004"/>
            <a:ext cx="338554" cy="461665"/>
          </a:xfrm>
          <a:prstGeom prst="rect">
            <a:avLst/>
          </a:prstGeom>
          <a:noFill/>
        </p:spPr>
        <p:txBody>
          <a:bodyPr wrap="none" rtlCol="0">
            <a:spAutoFit/>
          </a:bodyPr>
          <a:lstStyle/>
          <a:p>
            <a:r>
              <a:rPr lang="en-US" sz="2400" b="1" dirty="0" smtClean="0">
                <a:solidFill>
                  <a:srgbClr val="C00000"/>
                </a:solidFill>
              </a:rPr>
              <a:t>×</a:t>
            </a:r>
            <a:endParaRPr lang="en-US" sz="2400" b="1" dirty="0">
              <a:solidFill>
                <a:srgbClr val="C00000"/>
              </a:solidFill>
            </a:endParaRPr>
          </a:p>
        </p:txBody>
      </p:sp>
    </p:spTree>
    <p:extLst>
      <p:ext uri="{BB962C8B-B14F-4D97-AF65-F5344CB8AC3E}">
        <p14:creationId xmlns:p14="http://schemas.microsoft.com/office/powerpoint/2010/main" val="1374191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12471</TotalTime>
  <Words>1072</Words>
  <Application>Microsoft Office PowerPoint</Application>
  <PresentationFormat>On-screen Show (4:3)</PresentationFormat>
  <Paragraphs>230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Cambria Math</vt:lpstr>
      <vt:lpstr>Courier New</vt:lpstr>
      <vt:lpstr>Times New Roman</vt:lpstr>
      <vt:lpstr>Office Theme</vt:lpstr>
      <vt:lpstr>Local Sequence Alignment</vt:lpstr>
      <vt:lpstr>Local Alignment:  Motivation</vt:lpstr>
      <vt:lpstr>Local Alignment: Definition</vt:lpstr>
      <vt:lpstr>The Smith-Waterman Algorithm </vt:lpstr>
      <vt:lpstr>Pseudocode for Finding Local Sequence Similarity</vt:lpstr>
      <vt:lpstr>The Smith-Waterman Algorithm:  Traceback </vt:lpstr>
      <vt:lpstr>Local optimality: Definitions and Algorithms</vt:lpstr>
      <vt:lpstr>Locally Optimal Subalignments</vt:lpstr>
      <vt:lpstr>Semi-Global Alignment</vt:lpstr>
    </vt:vector>
  </TitlesOfParts>
  <Company>NCBI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Sequence Alignment</dc:title>
  <dc:creator>altschul</dc:creator>
  <cp:lastModifiedBy>Altschul, Stephen (NIH/NLM/NCBI) [E]</cp:lastModifiedBy>
  <cp:revision>197</cp:revision>
  <dcterms:created xsi:type="dcterms:W3CDTF">2011-07-19T15:22:17Z</dcterms:created>
  <dcterms:modified xsi:type="dcterms:W3CDTF">2015-07-28T20:49:41Z</dcterms:modified>
</cp:coreProperties>
</file>