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326" r:id="rId4"/>
    <p:sldId id="323" r:id="rId5"/>
    <p:sldId id="299" r:id="rId6"/>
    <p:sldId id="324" r:id="rId7"/>
    <p:sldId id="327" r:id="rId8"/>
    <p:sldId id="300" r:id="rId9"/>
    <p:sldId id="301" r:id="rId10"/>
    <p:sldId id="302" r:id="rId11"/>
    <p:sldId id="303" r:id="rId12"/>
    <p:sldId id="328" r:id="rId13"/>
    <p:sldId id="329" r:id="rId14"/>
    <p:sldId id="304" r:id="rId15"/>
    <p:sldId id="266" r:id="rId16"/>
    <p:sldId id="306" r:id="rId17"/>
    <p:sldId id="307" r:id="rId18"/>
    <p:sldId id="309" r:id="rId19"/>
    <p:sldId id="308" r:id="rId20"/>
    <p:sldId id="310" r:id="rId21"/>
    <p:sldId id="312" r:id="rId22"/>
    <p:sldId id="313" r:id="rId23"/>
    <p:sldId id="314" r:id="rId24"/>
    <p:sldId id="315" r:id="rId25"/>
    <p:sldId id="316" r:id="rId26"/>
    <p:sldId id="330" r:id="rId27"/>
    <p:sldId id="331" r:id="rId28"/>
    <p:sldId id="272" r:id="rId29"/>
    <p:sldId id="332" r:id="rId30"/>
    <p:sldId id="333" r:id="rId31"/>
    <p:sldId id="334" r:id="rId32"/>
    <p:sldId id="318" r:id="rId33"/>
    <p:sldId id="319"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7" d="100"/>
          <a:sy n="127" d="100"/>
        </p:scale>
        <p:origin x="1170"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43152C-E25A-4415-8E38-3F6A6393565C}"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BC628-E458-40CA-9AF4-65E4463DE7EE}" type="slidenum">
              <a:rPr lang="en-US" smtClean="0"/>
              <a:t>‹#›</a:t>
            </a:fld>
            <a:endParaRPr lang="en-US"/>
          </a:p>
        </p:txBody>
      </p:sp>
    </p:spTree>
    <p:extLst>
      <p:ext uri="{BB962C8B-B14F-4D97-AF65-F5344CB8AC3E}">
        <p14:creationId xmlns:p14="http://schemas.microsoft.com/office/powerpoint/2010/main" val="72488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3152C-E25A-4415-8E38-3F6A6393565C}"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BC628-E458-40CA-9AF4-65E4463DE7EE}" type="slidenum">
              <a:rPr lang="en-US" smtClean="0"/>
              <a:t>‹#›</a:t>
            </a:fld>
            <a:endParaRPr lang="en-US"/>
          </a:p>
        </p:txBody>
      </p:sp>
    </p:spTree>
    <p:extLst>
      <p:ext uri="{BB962C8B-B14F-4D97-AF65-F5344CB8AC3E}">
        <p14:creationId xmlns:p14="http://schemas.microsoft.com/office/powerpoint/2010/main" val="378236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3152C-E25A-4415-8E38-3F6A6393565C}"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BC628-E458-40CA-9AF4-65E4463DE7EE}" type="slidenum">
              <a:rPr lang="en-US" smtClean="0"/>
              <a:t>‹#›</a:t>
            </a:fld>
            <a:endParaRPr lang="en-US"/>
          </a:p>
        </p:txBody>
      </p:sp>
    </p:spTree>
    <p:extLst>
      <p:ext uri="{BB962C8B-B14F-4D97-AF65-F5344CB8AC3E}">
        <p14:creationId xmlns:p14="http://schemas.microsoft.com/office/powerpoint/2010/main" val="1156166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3152C-E25A-4415-8E38-3F6A6393565C}"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BC628-E458-40CA-9AF4-65E4463DE7EE}" type="slidenum">
              <a:rPr lang="en-US" smtClean="0"/>
              <a:t>‹#›</a:t>
            </a:fld>
            <a:endParaRPr lang="en-US"/>
          </a:p>
        </p:txBody>
      </p:sp>
    </p:spTree>
    <p:extLst>
      <p:ext uri="{BB962C8B-B14F-4D97-AF65-F5344CB8AC3E}">
        <p14:creationId xmlns:p14="http://schemas.microsoft.com/office/powerpoint/2010/main" val="2715679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43152C-E25A-4415-8E38-3F6A6393565C}"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BC628-E458-40CA-9AF4-65E4463DE7EE}" type="slidenum">
              <a:rPr lang="en-US" smtClean="0"/>
              <a:t>‹#›</a:t>
            </a:fld>
            <a:endParaRPr lang="en-US"/>
          </a:p>
        </p:txBody>
      </p:sp>
    </p:spTree>
    <p:extLst>
      <p:ext uri="{BB962C8B-B14F-4D97-AF65-F5344CB8AC3E}">
        <p14:creationId xmlns:p14="http://schemas.microsoft.com/office/powerpoint/2010/main" val="141606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43152C-E25A-4415-8E38-3F6A6393565C}" type="datetimeFigureOut">
              <a:rPr lang="en-US" smtClean="0"/>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BC628-E458-40CA-9AF4-65E4463DE7EE}" type="slidenum">
              <a:rPr lang="en-US" smtClean="0"/>
              <a:t>‹#›</a:t>
            </a:fld>
            <a:endParaRPr lang="en-US"/>
          </a:p>
        </p:txBody>
      </p:sp>
    </p:spTree>
    <p:extLst>
      <p:ext uri="{BB962C8B-B14F-4D97-AF65-F5344CB8AC3E}">
        <p14:creationId xmlns:p14="http://schemas.microsoft.com/office/powerpoint/2010/main" val="79056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43152C-E25A-4415-8E38-3F6A6393565C}" type="datetimeFigureOut">
              <a:rPr lang="en-US" smtClean="0"/>
              <a:t>7/28/2015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CBC628-E458-40CA-9AF4-65E4463DE7EE}" type="slidenum">
              <a:rPr lang="en-US" smtClean="0"/>
              <a:t>‹#›</a:t>
            </a:fld>
            <a:endParaRPr lang="en-US"/>
          </a:p>
        </p:txBody>
      </p:sp>
    </p:spTree>
    <p:extLst>
      <p:ext uri="{BB962C8B-B14F-4D97-AF65-F5344CB8AC3E}">
        <p14:creationId xmlns:p14="http://schemas.microsoft.com/office/powerpoint/2010/main" val="3816365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43152C-E25A-4415-8E38-3F6A6393565C}" type="datetimeFigureOut">
              <a:rPr lang="en-US" smtClean="0"/>
              <a:t>7/28/2015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CBC628-E458-40CA-9AF4-65E4463DE7EE}" type="slidenum">
              <a:rPr lang="en-US" smtClean="0"/>
              <a:t>‹#›</a:t>
            </a:fld>
            <a:endParaRPr lang="en-US"/>
          </a:p>
        </p:txBody>
      </p:sp>
    </p:spTree>
    <p:extLst>
      <p:ext uri="{BB962C8B-B14F-4D97-AF65-F5344CB8AC3E}">
        <p14:creationId xmlns:p14="http://schemas.microsoft.com/office/powerpoint/2010/main" val="108652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3152C-E25A-4415-8E38-3F6A6393565C}" type="datetimeFigureOut">
              <a:rPr lang="en-US" smtClean="0"/>
              <a:t>7/28/2015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CBC628-E458-40CA-9AF4-65E4463DE7EE}" type="slidenum">
              <a:rPr lang="en-US" smtClean="0"/>
              <a:t>‹#›</a:t>
            </a:fld>
            <a:endParaRPr lang="en-US"/>
          </a:p>
        </p:txBody>
      </p:sp>
    </p:spTree>
    <p:extLst>
      <p:ext uri="{BB962C8B-B14F-4D97-AF65-F5344CB8AC3E}">
        <p14:creationId xmlns:p14="http://schemas.microsoft.com/office/powerpoint/2010/main" val="487179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43152C-E25A-4415-8E38-3F6A6393565C}" type="datetimeFigureOut">
              <a:rPr lang="en-US" smtClean="0"/>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BC628-E458-40CA-9AF4-65E4463DE7EE}" type="slidenum">
              <a:rPr lang="en-US" smtClean="0"/>
              <a:t>‹#›</a:t>
            </a:fld>
            <a:endParaRPr lang="en-US"/>
          </a:p>
        </p:txBody>
      </p:sp>
    </p:spTree>
    <p:extLst>
      <p:ext uri="{BB962C8B-B14F-4D97-AF65-F5344CB8AC3E}">
        <p14:creationId xmlns:p14="http://schemas.microsoft.com/office/powerpoint/2010/main" val="4270186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43152C-E25A-4415-8E38-3F6A6393565C}" type="datetimeFigureOut">
              <a:rPr lang="en-US" smtClean="0"/>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BC628-E458-40CA-9AF4-65E4463DE7EE}" type="slidenum">
              <a:rPr lang="en-US" smtClean="0"/>
              <a:t>‹#›</a:t>
            </a:fld>
            <a:endParaRPr lang="en-US"/>
          </a:p>
        </p:txBody>
      </p:sp>
    </p:spTree>
    <p:extLst>
      <p:ext uri="{BB962C8B-B14F-4D97-AF65-F5344CB8AC3E}">
        <p14:creationId xmlns:p14="http://schemas.microsoft.com/office/powerpoint/2010/main" val="1453612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3152C-E25A-4415-8E38-3F6A6393565C}" type="datetimeFigureOut">
              <a:rPr lang="en-US" smtClean="0"/>
              <a:t>7/28/2015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BC628-E458-40CA-9AF4-65E4463DE7EE}" type="slidenum">
              <a:rPr lang="en-US" smtClean="0"/>
              <a:t>‹#›</a:t>
            </a:fld>
            <a:endParaRPr lang="en-US"/>
          </a:p>
        </p:txBody>
      </p:sp>
    </p:spTree>
    <p:extLst>
      <p:ext uri="{BB962C8B-B14F-4D97-AF65-F5344CB8AC3E}">
        <p14:creationId xmlns:p14="http://schemas.microsoft.com/office/powerpoint/2010/main" val="691310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0.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0.png"/><Relationship Id="rId4" Type="http://schemas.openxmlformats.org/officeDocument/2006/relationships/image" Target="../media/image60.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8077200" cy="685799"/>
          </a:xfrm>
        </p:spPr>
        <p:txBody>
          <a:bodyPr>
            <a:normAutofit fontScale="90000"/>
          </a:bodyPr>
          <a:lstStyle/>
          <a:p>
            <a:r>
              <a:rPr lang="en-US" dirty="0" smtClean="0">
                <a:solidFill>
                  <a:srgbClr val="002060"/>
                </a:solidFill>
                <a:latin typeface="Times New Roman" panose="02020603050405020304" pitchFamily="18" charset="0"/>
                <a:cs typeface="Times New Roman" panose="02020603050405020304" pitchFamily="18" charset="0"/>
              </a:rPr>
              <a:t>Global Sequence Alignment</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56884" y="1371600"/>
            <a:ext cx="6400800" cy="533400"/>
          </a:xfrm>
        </p:spPr>
        <p:txBody>
          <a:bodyPr>
            <a:normAutofit/>
          </a:bodyPr>
          <a:lstStyle/>
          <a:p>
            <a:r>
              <a:rPr lang="en-US" sz="2800" dirty="0" smtClean="0">
                <a:solidFill>
                  <a:schemeClr val="tx1"/>
                </a:solidFill>
                <a:latin typeface="Times New Roman" panose="02020603050405020304" pitchFamily="18" charset="0"/>
                <a:cs typeface="Times New Roman" panose="02020603050405020304" pitchFamily="18" charset="0"/>
              </a:rPr>
              <a:t>Stephen Altschul</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568133" y="2133600"/>
            <a:ext cx="5978303" cy="1200329"/>
          </a:xfrm>
          <a:prstGeom prst="rect">
            <a:avLst/>
          </a:prstGeom>
          <a:noFill/>
        </p:spPr>
        <p:txBody>
          <a:bodyPr wrap="none" rtlCol="0">
            <a:spAutoFit/>
          </a:bodyPr>
          <a:lstStyle/>
          <a:p>
            <a:pPr algn="ctr"/>
            <a:r>
              <a:rPr lang="en-US" sz="2400" dirty="0" smtClean="0">
                <a:latin typeface="Times New Roman" panose="02020603050405020304" pitchFamily="18" charset="0"/>
                <a:cs typeface="Times New Roman" panose="02020603050405020304" pitchFamily="18" charset="0"/>
              </a:rPr>
              <a:t>National Center for Biotechnology Information</a:t>
            </a:r>
          </a:p>
          <a:p>
            <a:pPr algn="ctr"/>
            <a:r>
              <a:rPr lang="en-US" sz="2400" dirty="0" smtClean="0">
                <a:latin typeface="Times New Roman" panose="02020603050405020304" pitchFamily="18" charset="0"/>
                <a:cs typeface="Times New Roman" panose="02020603050405020304" pitchFamily="18" charset="0"/>
              </a:rPr>
              <a:t>National Library of Medicine</a:t>
            </a:r>
          </a:p>
          <a:p>
            <a:pPr algn="ctr"/>
            <a:r>
              <a:rPr lang="en-US" sz="2400" dirty="0" smtClean="0">
                <a:latin typeface="Times New Roman" panose="02020603050405020304" pitchFamily="18" charset="0"/>
                <a:cs typeface="Times New Roman" panose="02020603050405020304" pitchFamily="18" charset="0"/>
              </a:rPr>
              <a:t>National Institutes of Health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1298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91869"/>
            <a:ext cx="6263446" cy="646331"/>
          </a:xfrm>
          <a:prstGeom prst="rect">
            <a:avLst/>
          </a:prstGeom>
          <a:noFill/>
        </p:spPr>
        <p:txBody>
          <a:bodyPr wrap="none" rtlCol="0">
            <a:spAutoFit/>
          </a:bodyPr>
          <a:lstStyle/>
          <a:p>
            <a:r>
              <a:rPr lang="en-US" sz="3600" dirty="0" smtClean="0">
                <a:solidFill>
                  <a:srgbClr val="002060"/>
                </a:solidFill>
                <a:latin typeface="Times New Roman" panose="02020603050405020304" pitchFamily="18" charset="0"/>
                <a:cs typeface="Times New Roman" panose="02020603050405020304" pitchFamily="18" charset="0"/>
              </a:rPr>
              <a:t>What Makes a Good Alignment?</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09600" y="990600"/>
            <a:ext cx="3116109"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Lots of matching letters</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09600" y="1452265"/>
            <a:ext cx="3206327"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Few mismatching letters</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09600" y="1913930"/>
            <a:ext cx="3507692"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Few insertions or deletions</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09599" y="2514600"/>
            <a:ext cx="901209" cy="523220"/>
          </a:xfrm>
          <a:prstGeom prst="rect">
            <a:avLst/>
          </a:prstGeom>
          <a:noFill/>
        </p:spPr>
        <p:txBody>
          <a:bodyPr wrap="none" rtlCol="0">
            <a:spAutoFit/>
          </a:bodyPr>
          <a:lstStyle/>
          <a:p>
            <a:r>
              <a:rPr lang="en-US" sz="2800" u="sng" dirty="0" smtClean="0">
                <a:latin typeface="Times New Roman" panose="02020603050405020304" pitchFamily="18" charset="0"/>
                <a:cs typeface="Times New Roman" panose="02020603050405020304" pitchFamily="18" charset="0"/>
              </a:rPr>
              <a:t>Idea</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1143000" y="3037820"/>
                <a:ext cx="3713774"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Each </a:t>
                </a:r>
                <a:r>
                  <a:rPr lang="en-US" sz="2000" i="1" dirty="0" smtClean="0">
                    <a:latin typeface="Times New Roman" panose="02020603050405020304" pitchFamily="18" charset="0"/>
                    <a:cs typeface="Times New Roman" panose="02020603050405020304" pitchFamily="18" charset="0"/>
                  </a:rPr>
                  <a:t>match</a:t>
                </a:r>
                <a:r>
                  <a:rPr lang="en-US" sz="2000" dirty="0" smtClean="0">
                    <a:latin typeface="Times New Roman" panose="02020603050405020304" pitchFamily="18" charset="0"/>
                    <a:cs typeface="Times New Roman" panose="02020603050405020304" pitchFamily="18" charset="0"/>
                  </a:rPr>
                  <a:t> gets a score:          </a:t>
                </a:r>
                <a14:m>
                  <m:oMath xmlns:m="http://schemas.openxmlformats.org/officeDocument/2006/math">
                    <m:r>
                      <a:rPr lang="en-US" sz="2000" b="0" i="1" smtClean="0">
                        <a:solidFill>
                          <a:srgbClr val="0070C0"/>
                        </a:solidFill>
                        <a:latin typeface="Cambria Math"/>
                      </a:rPr>
                      <m:t>+</m:t>
                    </m:r>
                    <m:r>
                      <a:rPr lang="en-US" sz="2000" b="0" i="1" smtClean="0">
                        <a:solidFill>
                          <a:srgbClr val="0070C0"/>
                        </a:solidFill>
                        <a:latin typeface="Cambria Math"/>
                      </a:rPr>
                      <m:t>𝐴</m:t>
                    </m:r>
                  </m:oMath>
                </a14:m>
                <a:endParaRPr lang="en-US" sz="2000"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143000" y="3037820"/>
                <a:ext cx="3713774" cy="400110"/>
              </a:xfrm>
              <a:prstGeom prst="rect">
                <a:avLst/>
              </a:prstGeom>
              <a:blipFill rotWithShape="1">
                <a:blip r:embed="rId2"/>
                <a:stretch>
                  <a:fillRect l="-1806" t="-9091"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143000" y="3437930"/>
                <a:ext cx="3708516"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Each </a:t>
                </a:r>
                <a:r>
                  <a:rPr lang="en-US" sz="2000" i="1" dirty="0" smtClean="0">
                    <a:latin typeface="Times New Roman" panose="02020603050405020304" pitchFamily="18" charset="0"/>
                    <a:cs typeface="Times New Roman" panose="02020603050405020304" pitchFamily="18" charset="0"/>
                  </a:rPr>
                  <a:t>mismatch</a:t>
                </a:r>
                <a:r>
                  <a:rPr lang="en-US" sz="2000" dirty="0" smtClean="0">
                    <a:latin typeface="Times New Roman" panose="02020603050405020304" pitchFamily="18" charset="0"/>
                    <a:cs typeface="Times New Roman" panose="02020603050405020304" pitchFamily="18" charset="0"/>
                  </a:rPr>
                  <a:t> gets a score:    </a:t>
                </a:r>
                <a14:m>
                  <m:oMath xmlns:m="http://schemas.openxmlformats.org/officeDocument/2006/math">
                    <m:r>
                      <a:rPr lang="en-US" sz="2000" b="0" i="1" smtClean="0">
                        <a:solidFill>
                          <a:srgbClr val="0070C0"/>
                        </a:solidFill>
                        <a:latin typeface="Cambria Math"/>
                      </a:rPr>
                      <m:t>−</m:t>
                    </m:r>
                    <m:r>
                      <a:rPr lang="en-US" sz="2000" b="0" i="1" smtClean="0">
                        <a:solidFill>
                          <a:srgbClr val="0070C0"/>
                        </a:solidFill>
                        <a:latin typeface="Cambria Math"/>
                      </a:rPr>
                      <m:t>𝐵</m:t>
                    </m:r>
                  </m:oMath>
                </a14:m>
                <a:endParaRPr lang="en-US" sz="2000" dirty="0">
                  <a:solidFill>
                    <a:srgbClr val="0070C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143000" y="3437930"/>
                <a:ext cx="3708516" cy="400110"/>
              </a:xfrm>
              <a:prstGeom prst="rect">
                <a:avLst/>
              </a:prstGeom>
              <a:blipFill rotWithShape="1">
                <a:blip r:embed="rId3"/>
                <a:stretch>
                  <a:fillRect l="-1809" t="-9091"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142999" y="3838040"/>
                <a:ext cx="3676071"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Each </a:t>
                </a:r>
                <a:r>
                  <a:rPr lang="en-US" sz="2000" i="1" dirty="0" err="1" smtClean="0">
                    <a:latin typeface="Times New Roman" panose="02020603050405020304" pitchFamily="18" charset="0"/>
                    <a:cs typeface="Times New Roman" panose="02020603050405020304" pitchFamily="18" charset="0"/>
                  </a:rPr>
                  <a:t>indel</a:t>
                </a:r>
                <a:r>
                  <a:rPr lang="en-US" sz="2000" i="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gets a score: </a:t>
                </a:r>
                <a:r>
                  <a:rPr lang="en-US" sz="2000" dirty="0" smtClean="0">
                    <a:solidFill>
                      <a:schemeClr val="bg1"/>
                    </a:solidFill>
                    <a:latin typeface="Times New Roman" panose="02020603050405020304" pitchFamily="18" charset="0"/>
                    <a:cs typeface="Times New Roman" panose="02020603050405020304" pitchFamily="18" charset="0"/>
                  </a:rPr>
                  <a:t>ii    </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b="0" i="1" smtClean="0">
                        <a:solidFill>
                          <a:srgbClr val="0070C0"/>
                        </a:solidFill>
                        <a:latin typeface="Cambria Math"/>
                      </a:rPr>
                      <m:t>−</m:t>
                    </m:r>
                    <m:r>
                      <a:rPr lang="en-US" sz="2000" b="0" i="1" smtClean="0">
                        <a:solidFill>
                          <a:srgbClr val="0070C0"/>
                        </a:solidFill>
                        <a:latin typeface="Cambria Math"/>
                      </a:rPr>
                      <m:t>𝐶</m:t>
                    </m:r>
                  </m:oMath>
                </a14:m>
                <a:endParaRPr lang="en-US" sz="2000" dirty="0">
                  <a:solidFill>
                    <a:srgbClr val="0070C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142999" y="3838040"/>
                <a:ext cx="3676071" cy="400110"/>
              </a:xfrm>
              <a:prstGeom prst="rect">
                <a:avLst/>
              </a:prstGeom>
              <a:blipFill rotWithShape="1">
                <a:blip r:embed="rId4"/>
                <a:stretch>
                  <a:fillRect l="-1656" t="-9231" b="-26154"/>
                </a:stretch>
              </a:blipFill>
            </p:spPr>
            <p:txBody>
              <a:bodyPr/>
              <a:lstStyle/>
              <a:p>
                <a:r>
                  <a:rPr lang="en-US">
                    <a:noFill/>
                  </a:rPr>
                  <a:t> </a:t>
                </a:r>
              </a:p>
            </p:txBody>
          </p:sp>
        </mc:Fallback>
      </mc:AlternateContent>
      <p:sp>
        <p:nvSpPr>
          <p:cNvPr id="10" name="TextBox 9"/>
          <p:cNvSpPr txBox="1"/>
          <p:nvPr/>
        </p:nvSpPr>
        <p:spPr>
          <a:xfrm>
            <a:off x="609599" y="4495800"/>
            <a:ext cx="7543800"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Define the score of an alignment to be the sum of its match, mismatch and </a:t>
            </a:r>
            <a:r>
              <a:rPr lang="en-US" sz="2000" dirty="0" err="1" smtClean="0">
                <a:latin typeface="Times New Roman" panose="02020603050405020304" pitchFamily="18" charset="0"/>
                <a:cs typeface="Times New Roman" panose="02020603050405020304" pitchFamily="18" charset="0"/>
              </a:rPr>
              <a:t>indel</a:t>
            </a:r>
            <a:r>
              <a:rPr lang="en-US" sz="2000" dirty="0" smtClean="0">
                <a:latin typeface="Times New Roman" panose="02020603050405020304" pitchFamily="18" charset="0"/>
                <a:cs typeface="Times New Roman" panose="02020603050405020304" pitchFamily="18" charset="0"/>
              </a:rPr>
              <a:t> scores.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2641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91869"/>
            <a:ext cx="6263446" cy="646331"/>
          </a:xfrm>
          <a:prstGeom prst="rect">
            <a:avLst/>
          </a:prstGeom>
          <a:noFill/>
        </p:spPr>
        <p:txBody>
          <a:bodyPr wrap="none" rtlCol="0">
            <a:spAutoFit/>
          </a:bodyPr>
          <a:lstStyle/>
          <a:p>
            <a:r>
              <a:rPr lang="en-US" sz="3600" dirty="0" smtClean="0">
                <a:solidFill>
                  <a:srgbClr val="002060"/>
                </a:solidFill>
                <a:latin typeface="Times New Roman" panose="02020603050405020304" pitchFamily="18" charset="0"/>
                <a:cs typeface="Times New Roman" panose="02020603050405020304" pitchFamily="18" charset="0"/>
              </a:rPr>
              <a:t>What Makes a Good Alignment?</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09600" y="990600"/>
            <a:ext cx="3116109"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Lots of matching letters</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09600" y="1452265"/>
            <a:ext cx="3206327"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Few mismatching letters</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09600" y="1913930"/>
            <a:ext cx="3507692"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Few insertions or deletions</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09599" y="2514600"/>
            <a:ext cx="901209" cy="523220"/>
          </a:xfrm>
          <a:prstGeom prst="rect">
            <a:avLst/>
          </a:prstGeom>
          <a:noFill/>
        </p:spPr>
        <p:txBody>
          <a:bodyPr wrap="none" rtlCol="0">
            <a:spAutoFit/>
          </a:bodyPr>
          <a:lstStyle/>
          <a:p>
            <a:r>
              <a:rPr lang="en-US" sz="2800" u="sng" dirty="0" smtClean="0">
                <a:latin typeface="Times New Roman" panose="02020603050405020304" pitchFamily="18" charset="0"/>
                <a:cs typeface="Times New Roman" panose="02020603050405020304" pitchFamily="18" charset="0"/>
              </a:rPr>
              <a:t>Idea</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1143000" y="3037820"/>
                <a:ext cx="3713774"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Each </a:t>
                </a:r>
                <a:r>
                  <a:rPr lang="en-US" sz="2000" i="1" dirty="0" smtClean="0">
                    <a:latin typeface="Times New Roman" panose="02020603050405020304" pitchFamily="18" charset="0"/>
                    <a:cs typeface="Times New Roman" panose="02020603050405020304" pitchFamily="18" charset="0"/>
                  </a:rPr>
                  <a:t>match</a:t>
                </a:r>
                <a:r>
                  <a:rPr lang="en-US" sz="2000" dirty="0" smtClean="0">
                    <a:latin typeface="Times New Roman" panose="02020603050405020304" pitchFamily="18" charset="0"/>
                    <a:cs typeface="Times New Roman" panose="02020603050405020304" pitchFamily="18" charset="0"/>
                  </a:rPr>
                  <a:t> gets a score:          </a:t>
                </a:r>
                <a14:m>
                  <m:oMath xmlns:m="http://schemas.openxmlformats.org/officeDocument/2006/math">
                    <m:r>
                      <a:rPr lang="en-US" sz="2000" b="0" i="1" smtClean="0">
                        <a:solidFill>
                          <a:srgbClr val="0070C0"/>
                        </a:solidFill>
                        <a:latin typeface="Cambria Math"/>
                      </a:rPr>
                      <m:t>+</m:t>
                    </m:r>
                    <m:r>
                      <a:rPr lang="en-US" sz="2000" b="0" i="1" smtClean="0">
                        <a:solidFill>
                          <a:srgbClr val="0070C0"/>
                        </a:solidFill>
                        <a:latin typeface="Cambria Math"/>
                      </a:rPr>
                      <m:t>𝐴</m:t>
                    </m:r>
                  </m:oMath>
                </a14:m>
                <a:endParaRPr lang="en-US" sz="2000"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143000" y="3037820"/>
                <a:ext cx="3713774" cy="400110"/>
              </a:xfrm>
              <a:prstGeom prst="rect">
                <a:avLst/>
              </a:prstGeom>
              <a:blipFill rotWithShape="1">
                <a:blip r:embed="rId2"/>
                <a:stretch>
                  <a:fillRect l="-1806" t="-9091"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143000" y="3437930"/>
                <a:ext cx="3708516"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Each </a:t>
                </a:r>
                <a:r>
                  <a:rPr lang="en-US" sz="2000" i="1" dirty="0" smtClean="0">
                    <a:latin typeface="Times New Roman" panose="02020603050405020304" pitchFamily="18" charset="0"/>
                    <a:cs typeface="Times New Roman" panose="02020603050405020304" pitchFamily="18" charset="0"/>
                  </a:rPr>
                  <a:t>mismatch</a:t>
                </a:r>
                <a:r>
                  <a:rPr lang="en-US" sz="2000" dirty="0" smtClean="0">
                    <a:latin typeface="Times New Roman" panose="02020603050405020304" pitchFamily="18" charset="0"/>
                    <a:cs typeface="Times New Roman" panose="02020603050405020304" pitchFamily="18" charset="0"/>
                  </a:rPr>
                  <a:t> gets a score:    </a:t>
                </a:r>
                <a14:m>
                  <m:oMath xmlns:m="http://schemas.openxmlformats.org/officeDocument/2006/math">
                    <m:r>
                      <a:rPr lang="en-US" sz="2000" b="0" i="1" smtClean="0">
                        <a:solidFill>
                          <a:srgbClr val="0070C0"/>
                        </a:solidFill>
                        <a:latin typeface="Cambria Math"/>
                      </a:rPr>
                      <m:t>−</m:t>
                    </m:r>
                    <m:r>
                      <a:rPr lang="en-US" sz="2000" b="0" i="1" smtClean="0">
                        <a:solidFill>
                          <a:srgbClr val="0070C0"/>
                        </a:solidFill>
                        <a:latin typeface="Cambria Math"/>
                      </a:rPr>
                      <m:t>𝐵</m:t>
                    </m:r>
                  </m:oMath>
                </a14:m>
                <a:endParaRPr lang="en-US" sz="2000" dirty="0">
                  <a:solidFill>
                    <a:srgbClr val="0070C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143000" y="3437930"/>
                <a:ext cx="3708516" cy="400110"/>
              </a:xfrm>
              <a:prstGeom prst="rect">
                <a:avLst/>
              </a:prstGeom>
              <a:blipFill rotWithShape="1">
                <a:blip r:embed="rId3"/>
                <a:stretch>
                  <a:fillRect l="-1809" t="-9091"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142999" y="3838040"/>
                <a:ext cx="3676071"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Each </a:t>
                </a:r>
                <a:r>
                  <a:rPr lang="en-US" sz="2000" i="1" dirty="0" err="1" smtClean="0">
                    <a:latin typeface="Times New Roman" panose="02020603050405020304" pitchFamily="18" charset="0"/>
                    <a:cs typeface="Times New Roman" panose="02020603050405020304" pitchFamily="18" charset="0"/>
                  </a:rPr>
                  <a:t>indel</a:t>
                </a:r>
                <a:r>
                  <a:rPr lang="en-US" sz="2000" i="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gets a score: </a:t>
                </a:r>
                <a:r>
                  <a:rPr lang="en-US" sz="2000" dirty="0" smtClean="0">
                    <a:solidFill>
                      <a:schemeClr val="bg1"/>
                    </a:solidFill>
                    <a:latin typeface="Times New Roman" panose="02020603050405020304" pitchFamily="18" charset="0"/>
                    <a:cs typeface="Times New Roman" panose="02020603050405020304" pitchFamily="18" charset="0"/>
                  </a:rPr>
                  <a:t>ii    </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b="0" i="1" smtClean="0">
                        <a:solidFill>
                          <a:srgbClr val="0070C0"/>
                        </a:solidFill>
                        <a:latin typeface="Cambria Math"/>
                      </a:rPr>
                      <m:t>−</m:t>
                    </m:r>
                    <m:r>
                      <a:rPr lang="en-US" sz="2000" b="0" i="1" smtClean="0">
                        <a:solidFill>
                          <a:srgbClr val="0070C0"/>
                        </a:solidFill>
                        <a:latin typeface="Cambria Math"/>
                      </a:rPr>
                      <m:t>𝐶</m:t>
                    </m:r>
                  </m:oMath>
                </a14:m>
                <a:endParaRPr lang="en-US" sz="2000" dirty="0">
                  <a:solidFill>
                    <a:srgbClr val="0070C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142999" y="3838040"/>
                <a:ext cx="3676071" cy="400110"/>
              </a:xfrm>
              <a:prstGeom prst="rect">
                <a:avLst/>
              </a:prstGeom>
              <a:blipFill rotWithShape="1">
                <a:blip r:embed="rId4"/>
                <a:stretch>
                  <a:fillRect l="-1656" t="-9231" b="-26154"/>
                </a:stretch>
              </a:blipFill>
            </p:spPr>
            <p:txBody>
              <a:bodyPr/>
              <a:lstStyle/>
              <a:p>
                <a:r>
                  <a:rPr lang="en-US">
                    <a:noFill/>
                  </a:rPr>
                  <a:t> </a:t>
                </a:r>
              </a:p>
            </p:txBody>
          </p:sp>
        </mc:Fallback>
      </mc:AlternateContent>
      <p:sp>
        <p:nvSpPr>
          <p:cNvPr id="10" name="TextBox 9"/>
          <p:cNvSpPr txBox="1"/>
          <p:nvPr/>
        </p:nvSpPr>
        <p:spPr>
          <a:xfrm>
            <a:off x="609599" y="4495800"/>
            <a:ext cx="7543800"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Define the score of an alignment to be the sum of its match, mismatch and </a:t>
            </a:r>
            <a:r>
              <a:rPr lang="en-US" sz="2000" dirty="0" err="1" smtClean="0">
                <a:latin typeface="Times New Roman" panose="02020603050405020304" pitchFamily="18" charset="0"/>
                <a:cs typeface="Times New Roman" panose="02020603050405020304" pitchFamily="18" charset="0"/>
              </a:rPr>
              <a:t>indel</a:t>
            </a:r>
            <a:r>
              <a:rPr lang="en-US" sz="2000" dirty="0" smtClean="0">
                <a:latin typeface="Times New Roman" panose="02020603050405020304" pitchFamily="18" charset="0"/>
                <a:cs typeface="Times New Roman" panose="02020603050405020304" pitchFamily="18" charset="0"/>
              </a:rPr>
              <a:t> scores.</a:t>
            </a:r>
            <a:endParaRPr lang="en-US" sz="2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09599" y="5257800"/>
            <a:ext cx="8116324"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Define the </a:t>
            </a:r>
            <a:r>
              <a:rPr lang="en-US" sz="2000" i="1" dirty="0" smtClean="0">
                <a:latin typeface="Times New Roman" panose="02020603050405020304" pitchFamily="18" charset="0"/>
                <a:cs typeface="Times New Roman" panose="02020603050405020304" pitchFamily="18" charset="0"/>
              </a:rPr>
              <a:t>similarity</a:t>
            </a:r>
            <a:r>
              <a:rPr lang="en-US" sz="2000" dirty="0" smtClean="0">
                <a:latin typeface="Times New Roman" panose="02020603050405020304" pitchFamily="18" charset="0"/>
                <a:cs typeface="Times New Roman" panose="02020603050405020304" pitchFamily="18" charset="0"/>
              </a:rPr>
              <a:t> of two sequences to be the score of their </a:t>
            </a:r>
            <a:r>
              <a:rPr lang="en-US" sz="2000" i="1" dirty="0" smtClean="0">
                <a:solidFill>
                  <a:srgbClr val="C00000"/>
                </a:solidFill>
                <a:latin typeface="Times New Roman" panose="02020603050405020304" pitchFamily="18" charset="0"/>
                <a:cs typeface="Times New Roman" panose="02020603050405020304" pitchFamily="18" charset="0"/>
              </a:rPr>
              <a:t>best</a:t>
            </a:r>
            <a:r>
              <a:rPr lang="en-US" sz="2000" dirty="0" smtClean="0">
                <a:latin typeface="Times New Roman" panose="02020603050405020304" pitchFamily="18" charset="0"/>
                <a:cs typeface="Times New Roman" panose="02020603050405020304" pitchFamily="18" charset="0"/>
              </a:rPr>
              <a:t> alignment.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2641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sz="3200" dirty="0" smtClean="0">
                <a:solidFill>
                  <a:srgbClr val="002060"/>
                </a:solidFill>
                <a:latin typeface="Times New Roman" panose="02020603050405020304" pitchFamily="18" charset="0"/>
                <a:cs typeface="Times New Roman" panose="02020603050405020304" pitchFamily="18" charset="0"/>
              </a:rPr>
              <a:t>Formal Elements of Global Sequence Alignment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609600"/>
            <a:ext cx="8077200" cy="6172200"/>
          </a:xfrm>
        </p:spPr>
        <p:txBody>
          <a:bodyPr>
            <a:normAutofit fontScale="92500" lnSpcReduction="20000"/>
          </a:bodyPr>
          <a:lstStyle/>
          <a:p>
            <a:pPr marL="0" indent="0">
              <a:buNone/>
            </a:pPr>
            <a:r>
              <a:rPr lang="en-US" sz="2400" u="sng" dirty="0" smtClean="0">
                <a:latin typeface="Times New Roman" panose="02020603050405020304" pitchFamily="18" charset="0"/>
                <a:cs typeface="Times New Roman" panose="02020603050405020304" pitchFamily="18" charset="0"/>
              </a:rPr>
              <a:t>No crossings allowed</a:t>
            </a:r>
            <a:r>
              <a:rPr lang="en-US"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For algorithmic reasons, it is fortunate that, although there         are natural mechanisms (mutations) that lead to amino acid or nucleotide substitutions, insertions and deletions, there are none that yield transpositions, unlike with keyboard-produced text.  In contrast, when analyzing RNA folding, one may choose for algorithmic reasons to exclude “</a:t>
            </a:r>
            <a:r>
              <a:rPr lang="en-US" sz="1800" dirty="0" err="1" smtClean="0">
                <a:latin typeface="Times New Roman" panose="02020603050405020304" pitchFamily="18" charset="0"/>
                <a:cs typeface="Times New Roman" panose="02020603050405020304" pitchFamily="18" charset="0"/>
              </a:rPr>
              <a:t>pseudoknots</a:t>
            </a:r>
            <a:r>
              <a:rPr lang="en-US" sz="1800" dirty="0" smtClean="0">
                <a:latin typeface="Times New Roman" panose="02020603050405020304" pitchFamily="18" charset="0"/>
                <a:cs typeface="Times New Roman" panose="02020603050405020304" pitchFamily="18" charset="0"/>
              </a:rPr>
              <a:t>”, which do in fact occur naturally.</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2400" u="sng" dirty="0" smtClean="0">
                <a:latin typeface="Times New Roman" panose="02020603050405020304" pitchFamily="18" charset="0"/>
                <a:cs typeface="Times New Roman" panose="02020603050405020304" pitchFamily="18" charset="0"/>
              </a:rPr>
              <a:t>Gaps</a:t>
            </a:r>
            <a:r>
              <a:rPr lang="en-US" sz="1800" dirty="0" smtClean="0">
                <a:latin typeface="Times New Roman" panose="02020603050405020304" pitchFamily="18" charset="0"/>
                <a:cs typeface="Times New Roman" panose="02020603050405020304" pitchFamily="18" charset="0"/>
              </a:rPr>
              <a:t>.   An arbitrary number of </a:t>
            </a:r>
            <a:r>
              <a:rPr lang="en-US" sz="1800" i="1" dirty="0">
                <a:solidFill>
                  <a:srgbClr val="C00000"/>
                </a:solidFill>
                <a:latin typeface="Times New Roman" panose="02020603050405020304" pitchFamily="18" charset="0"/>
                <a:cs typeface="Times New Roman" panose="02020603050405020304" pitchFamily="18" charset="0"/>
              </a:rPr>
              <a:t>n</a:t>
            </a:r>
            <a:r>
              <a:rPr lang="en-US" sz="1800" i="1" dirty="0" smtClean="0">
                <a:solidFill>
                  <a:srgbClr val="C00000"/>
                </a:solidFill>
                <a:latin typeface="Times New Roman" panose="02020603050405020304" pitchFamily="18" charset="0"/>
                <a:cs typeface="Times New Roman" panose="02020603050405020304" pitchFamily="18" charset="0"/>
              </a:rPr>
              <a:t>ull</a:t>
            </a:r>
            <a:r>
              <a:rPr lang="en-US" sz="1800" dirty="0" smtClean="0">
                <a:latin typeface="Times New Roman" panose="02020603050405020304" pitchFamily="18" charset="0"/>
                <a:cs typeface="Times New Roman" panose="02020603050405020304" pitchFamily="18" charset="0"/>
              </a:rPr>
              <a:t> characters (represented by dashes) may be placed    into either sequence, and aligned with letters in the other sequence.  Two nulls may not be aligned.  Depending upon one’s perspective, the alignment of a letter with a null may be understood as the </a:t>
            </a:r>
            <a:r>
              <a:rPr lang="en-US" sz="1800" i="1" dirty="0" smtClean="0">
                <a:solidFill>
                  <a:srgbClr val="C00000"/>
                </a:solidFill>
                <a:latin typeface="Times New Roman" panose="02020603050405020304" pitchFamily="18" charset="0"/>
                <a:cs typeface="Times New Roman" panose="02020603050405020304" pitchFamily="18" charset="0"/>
              </a:rPr>
              <a:t>insertion</a:t>
            </a:r>
            <a:r>
              <a:rPr lang="en-US" sz="1800" dirty="0" smtClean="0">
                <a:solidFill>
                  <a:srgbClr val="C00000"/>
                </a:solidFill>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of a letter into one sequence, or the </a:t>
            </a:r>
            <a:r>
              <a:rPr lang="en-US" sz="1800" i="1" dirty="0" smtClean="0">
                <a:solidFill>
                  <a:srgbClr val="C00000"/>
                </a:solidFill>
                <a:latin typeface="Times New Roman" panose="02020603050405020304" pitchFamily="18" charset="0"/>
                <a:cs typeface="Times New Roman" panose="02020603050405020304" pitchFamily="18" charset="0"/>
              </a:rPr>
              <a:t>deletion</a:t>
            </a:r>
            <a:r>
              <a:rPr lang="en-US" sz="1800" dirty="0" smtClean="0">
                <a:latin typeface="Times New Roman" panose="02020603050405020304" pitchFamily="18" charset="0"/>
                <a:cs typeface="Times New Roman" panose="02020603050405020304" pitchFamily="18" charset="0"/>
              </a:rPr>
              <a:t> of a letter from the other.  Therefore, a letter aligned with a null is sometimes called an </a:t>
            </a:r>
            <a:r>
              <a:rPr lang="en-US" sz="1800" i="1" dirty="0" err="1" smtClean="0">
                <a:solidFill>
                  <a:srgbClr val="C00000"/>
                </a:solidFill>
                <a:latin typeface="Times New Roman" panose="02020603050405020304" pitchFamily="18" charset="0"/>
                <a:cs typeface="Times New Roman" panose="02020603050405020304" pitchFamily="18" charset="0"/>
              </a:rPr>
              <a:t>indel</a:t>
            </a:r>
            <a:r>
              <a:rPr lang="en-US" sz="1800" dirty="0" smtClean="0">
                <a:latin typeface="Times New Roman" panose="02020603050405020304" pitchFamily="18" charset="0"/>
                <a:cs typeface="Times New Roman" panose="02020603050405020304" pitchFamily="18" charset="0"/>
              </a:rPr>
              <a:t>.</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2400" u="sng" dirty="0" smtClean="0">
                <a:latin typeface="Times New Roman" panose="02020603050405020304" pitchFamily="18" charset="0"/>
                <a:cs typeface="Times New Roman" panose="02020603050405020304" pitchFamily="18" charset="0"/>
              </a:rPr>
              <a:t>Alignment scores</a:t>
            </a:r>
            <a:r>
              <a:rPr lang="en-US" sz="1800" dirty="0" smtClean="0">
                <a:latin typeface="Times New Roman" panose="02020603050405020304" pitchFamily="18" charset="0"/>
                <a:cs typeface="Times New Roman" panose="02020603050405020304" pitchFamily="18" charset="0"/>
              </a:rPr>
              <a:t>.   The score for an alignment is taken to be the sum of scores for aligned pairs of letters, and scores for letters aligned with nulls.  Each such pairing is called an </a:t>
            </a:r>
            <a:r>
              <a:rPr lang="en-US" sz="1800" i="1" dirty="0" smtClean="0">
                <a:solidFill>
                  <a:srgbClr val="C00000"/>
                </a:solidFill>
                <a:latin typeface="Times New Roman" panose="02020603050405020304" pitchFamily="18" charset="0"/>
                <a:cs typeface="Times New Roman" panose="02020603050405020304" pitchFamily="18" charset="0"/>
              </a:rPr>
              <a:t>alignment column</a:t>
            </a:r>
            <a:r>
              <a:rPr lang="en-US" sz="1800" dirty="0" smtClean="0">
                <a:latin typeface="Times New Roman" panose="02020603050405020304" pitchFamily="18" charset="0"/>
                <a:cs typeface="Times New Roman" panose="02020603050405020304" pitchFamily="18" charset="0"/>
              </a:rPr>
              <a:t>.</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2400" u="sng" dirty="0" smtClean="0">
                <a:latin typeface="Times New Roman" panose="02020603050405020304" pitchFamily="18" charset="0"/>
                <a:cs typeface="Times New Roman" panose="02020603050405020304" pitchFamily="18" charset="0"/>
              </a:rPr>
              <a:t>Substitution scores</a:t>
            </a:r>
            <a:r>
              <a:rPr lang="en-US" sz="1800" dirty="0" smtClean="0">
                <a:latin typeface="Times New Roman" panose="02020603050405020304" pitchFamily="18" charset="0"/>
                <a:cs typeface="Times New Roman" panose="02020603050405020304" pitchFamily="18" charset="0"/>
              </a:rPr>
              <a:t>.   Scores for aligned pairs of letters are called </a:t>
            </a:r>
            <a:r>
              <a:rPr lang="en-US" sz="1800" i="1" dirty="0" smtClean="0">
                <a:solidFill>
                  <a:srgbClr val="C00000"/>
                </a:solidFill>
                <a:latin typeface="Times New Roman" panose="02020603050405020304" pitchFamily="18" charset="0"/>
                <a:cs typeface="Times New Roman" panose="02020603050405020304" pitchFamily="18" charset="0"/>
              </a:rPr>
              <a:t>substitution scores</a:t>
            </a:r>
            <a:r>
              <a:rPr lang="en-US" sz="1800" dirty="0" smtClean="0">
                <a:latin typeface="Times New Roman" panose="02020603050405020304" pitchFamily="18" charset="0"/>
                <a:cs typeface="Times New Roman" panose="02020603050405020304" pitchFamily="18" charset="0"/>
              </a:rPr>
              <a:t>, whether the letter aligned are identical or not.  Most simply, substitution scores may take the form of </a:t>
            </a:r>
            <a:r>
              <a:rPr lang="en-US" sz="1800" i="1" dirty="0" smtClean="0">
                <a:solidFill>
                  <a:srgbClr val="C00000"/>
                </a:solidFill>
                <a:latin typeface="Times New Roman" panose="02020603050405020304" pitchFamily="18" charset="0"/>
                <a:cs typeface="Times New Roman" panose="02020603050405020304" pitchFamily="18" charset="0"/>
              </a:rPr>
              <a:t>match</a:t>
            </a:r>
            <a:r>
              <a:rPr lang="en-US" sz="1800" dirty="0" smtClean="0">
                <a:latin typeface="Times New Roman" panose="02020603050405020304" pitchFamily="18" charset="0"/>
                <a:cs typeface="Times New Roman" panose="02020603050405020304" pitchFamily="18" charset="0"/>
              </a:rPr>
              <a:t> scores and </a:t>
            </a:r>
            <a:r>
              <a:rPr lang="en-US" sz="1800" i="1" dirty="0" smtClean="0">
                <a:solidFill>
                  <a:srgbClr val="C00000"/>
                </a:solidFill>
                <a:latin typeface="Times New Roman" panose="02020603050405020304" pitchFamily="18" charset="0"/>
                <a:cs typeface="Times New Roman" panose="02020603050405020304" pitchFamily="18" charset="0"/>
              </a:rPr>
              <a:t>mismatch</a:t>
            </a:r>
            <a:r>
              <a:rPr lang="en-US" sz="1800" dirty="0" smtClean="0">
                <a:latin typeface="Times New Roman" panose="02020603050405020304" pitchFamily="18" charset="0"/>
                <a:cs typeface="Times New Roman" panose="02020603050405020304" pitchFamily="18" charset="0"/>
              </a:rPr>
              <a:t> scores.</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2400" u="sng" dirty="0" smtClean="0">
                <a:latin typeface="Times New Roman" panose="02020603050405020304" pitchFamily="18" charset="0"/>
                <a:cs typeface="Times New Roman" panose="02020603050405020304" pitchFamily="18" charset="0"/>
              </a:rPr>
              <a:t>Gap scores</a:t>
            </a:r>
            <a:r>
              <a:rPr lang="en-US" sz="1800" dirty="0" smtClean="0">
                <a:latin typeface="Times New Roman" panose="02020603050405020304" pitchFamily="18" charset="0"/>
                <a:cs typeface="Times New Roman" panose="02020603050405020304" pitchFamily="18" charset="0"/>
              </a:rPr>
              <a:t>.   The score for a letter aligned with a null is called a </a:t>
            </a:r>
            <a:r>
              <a:rPr lang="en-US" sz="1800" i="1" dirty="0" smtClean="0">
                <a:solidFill>
                  <a:srgbClr val="C00000"/>
                </a:solidFill>
                <a:latin typeface="Times New Roman" panose="02020603050405020304" pitchFamily="18" charset="0"/>
                <a:cs typeface="Times New Roman" panose="02020603050405020304" pitchFamily="18" charset="0"/>
              </a:rPr>
              <a:t>gap score</a:t>
            </a:r>
            <a:r>
              <a:rPr lang="en-US" sz="1800" dirty="0" smtClean="0">
                <a:latin typeface="Times New Roman" panose="02020603050405020304" pitchFamily="18" charset="0"/>
                <a:cs typeface="Times New Roman" panose="02020603050405020304" pitchFamily="18" charset="0"/>
              </a:rPr>
              <a:t>.  Usually gap scores are letter-independent. </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2400" u="sng" dirty="0" smtClean="0">
                <a:latin typeface="Times New Roman" panose="02020603050405020304" pitchFamily="18" charset="0"/>
                <a:cs typeface="Times New Roman" panose="02020603050405020304" pitchFamily="18" charset="0"/>
              </a:rPr>
              <a:t>Global alignment</a:t>
            </a:r>
            <a:r>
              <a:rPr lang="en-US" sz="1800" dirty="0" smtClean="0">
                <a:latin typeface="Times New Roman" panose="02020603050405020304" pitchFamily="18" charset="0"/>
                <a:cs typeface="Times New Roman" panose="02020603050405020304" pitchFamily="18" charset="0"/>
              </a:rPr>
              <a:t>.   All letters and nulls in each sequence must </a:t>
            </a:r>
            <a:r>
              <a:rPr lang="en-US" sz="1800" dirty="0">
                <a:latin typeface="Times New Roman" panose="02020603050405020304" pitchFamily="18" charset="0"/>
                <a:cs typeface="Times New Roman" panose="02020603050405020304" pitchFamily="18" charset="0"/>
              </a:rPr>
              <a:t>b</a:t>
            </a:r>
            <a:r>
              <a:rPr lang="en-US" sz="1800" dirty="0" smtClean="0">
                <a:latin typeface="Times New Roman" panose="02020603050405020304" pitchFamily="18" charset="0"/>
                <a:cs typeface="Times New Roman" panose="02020603050405020304" pitchFamily="18" charset="0"/>
              </a:rPr>
              <a:t>e aligned.</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546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a:bodyPr>
          <a:lstStyle/>
          <a:p>
            <a:r>
              <a:rPr lang="en-US" sz="3600" dirty="0" smtClean="0">
                <a:latin typeface="Times New Roman" panose="02020603050405020304" pitchFamily="18" charset="0"/>
                <a:cs typeface="Times New Roman" panose="02020603050405020304" pitchFamily="18" charset="0"/>
              </a:rPr>
              <a:t>Sequence Similarity</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066800"/>
            <a:ext cx="8001000" cy="5135563"/>
          </a:xfrm>
        </p:spPr>
        <p:txBody>
          <a:bodyPr>
            <a:normAutofit fontScale="85000" lnSpcReduction="10000"/>
          </a:bodyPr>
          <a:lstStyle/>
          <a:p>
            <a:pPr marL="0" indent="0">
              <a:buNone/>
            </a:pPr>
            <a:r>
              <a:rPr lang="en-US" dirty="0" smtClean="0">
                <a:latin typeface="Times New Roman" panose="02020603050405020304" pitchFamily="18" charset="0"/>
                <a:cs typeface="Times New Roman" panose="02020603050405020304" pitchFamily="18" charset="0"/>
              </a:rPr>
              <a:t>Define the </a:t>
            </a:r>
            <a:r>
              <a:rPr lang="en-US" i="1" dirty="0" smtClean="0">
                <a:solidFill>
                  <a:srgbClr val="C00000"/>
                </a:solidFill>
                <a:latin typeface="Times New Roman" panose="02020603050405020304" pitchFamily="18" charset="0"/>
                <a:cs typeface="Times New Roman" panose="02020603050405020304" pitchFamily="18" charset="0"/>
              </a:rPr>
              <a:t>similarity</a:t>
            </a:r>
            <a:r>
              <a:rPr lang="en-US" dirty="0" smtClean="0">
                <a:latin typeface="Times New Roman" panose="02020603050405020304" pitchFamily="18" charset="0"/>
                <a:cs typeface="Times New Roman" panose="02020603050405020304" pitchFamily="18" charset="0"/>
              </a:rPr>
              <a:t> of two sequences as the score of their highest-scoring (optimal) alignment.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How do we find the an optimal alignment of two sequence, and its score?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Brute force enumeration is impractical, because the number of possible alignments becomes astronomically large for even fairly short sequences.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Fortunately, the problem is soluble efficiently using a technique called </a:t>
            </a:r>
            <a:r>
              <a:rPr lang="en-US" i="1" dirty="0" smtClean="0">
                <a:solidFill>
                  <a:srgbClr val="C00000"/>
                </a:solidFill>
                <a:latin typeface="Times New Roman" panose="02020603050405020304" pitchFamily="18" charset="0"/>
                <a:cs typeface="Times New Roman" panose="02020603050405020304" pitchFamily="18" charset="0"/>
              </a:rPr>
              <a:t>dynamic programming</a:t>
            </a:r>
            <a:r>
              <a:rPr lang="en-US"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95693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91869"/>
            <a:ext cx="6263446" cy="646331"/>
          </a:xfrm>
          <a:prstGeom prst="rect">
            <a:avLst/>
          </a:prstGeom>
          <a:noFill/>
        </p:spPr>
        <p:txBody>
          <a:bodyPr wrap="none" rtlCol="0">
            <a:spAutoFit/>
          </a:bodyPr>
          <a:lstStyle/>
          <a:p>
            <a:r>
              <a:rPr lang="en-US" sz="3600" dirty="0" smtClean="0">
                <a:latin typeface="Times New Roman" panose="02020603050405020304" pitchFamily="18" charset="0"/>
                <a:cs typeface="Times New Roman" panose="02020603050405020304" pitchFamily="18" charset="0"/>
              </a:rPr>
              <a:t>What Makes a Good Alignment?</a:t>
            </a:r>
            <a:endParaRPr lang="en-US" sz="3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09600" y="990600"/>
            <a:ext cx="3116109"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Lots of matching letters</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09600" y="1452265"/>
            <a:ext cx="3206327"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Few mismatching letters</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09600" y="1913930"/>
            <a:ext cx="3507692"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Few insertions or deletions</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09599" y="2514600"/>
            <a:ext cx="901209" cy="523220"/>
          </a:xfrm>
          <a:prstGeom prst="rect">
            <a:avLst/>
          </a:prstGeom>
          <a:noFill/>
        </p:spPr>
        <p:txBody>
          <a:bodyPr wrap="none" rtlCol="0">
            <a:spAutoFit/>
          </a:bodyPr>
          <a:lstStyle/>
          <a:p>
            <a:r>
              <a:rPr lang="en-US" sz="2800" u="sng" dirty="0" smtClean="0">
                <a:latin typeface="Times New Roman" panose="02020603050405020304" pitchFamily="18" charset="0"/>
                <a:cs typeface="Times New Roman" panose="02020603050405020304" pitchFamily="18" charset="0"/>
              </a:rPr>
              <a:t>Idea</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1143000" y="3037820"/>
                <a:ext cx="3713774"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Each </a:t>
                </a:r>
                <a:r>
                  <a:rPr lang="en-US" sz="2000" i="1" dirty="0" smtClean="0">
                    <a:latin typeface="Times New Roman" panose="02020603050405020304" pitchFamily="18" charset="0"/>
                    <a:cs typeface="Times New Roman" panose="02020603050405020304" pitchFamily="18" charset="0"/>
                  </a:rPr>
                  <a:t>match</a:t>
                </a:r>
                <a:r>
                  <a:rPr lang="en-US" sz="2000" dirty="0" smtClean="0">
                    <a:latin typeface="Times New Roman" panose="02020603050405020304" pitchFamily="18" charset="0"/>
                    <a:cs typeface="Times New Roman" panose="02020603050405020304" pitchFamily="18" charset="0"/>
                  </a:rPr>
                  <a:t> gets a score:          </a:t>
                </a:r>
                <a14:m>
                  <m:oMath xmlns:m="http://schemas.openxmlformats.org/officeDocument/2006/math">
                    <m:r>
                      <a:rPr lang="en-US" sz="2000" b="0" i="1" smtClean="0">
                        <a:solidFill>
                          <a:srgbClr val="0070C0"/>
                        </a:solidFill>
                        <a:latin typeface="Cambria Math"/>
                      </a:rPr>
                      <m:t>+</m:t>
                    </m:r>
                    <m:r>
                      <a:rPr lang="en-US" sz="2000" b="0" i="1" smtClean="0">
                        <a:solidFill>
                          <a:srgbClr val="0070C0"/>
                        </a:solidFill>
                        <a:latin typeface="Cambria Math"/>
                      </a:rPr>
                      <m:t>𝐴</m:t>
                    </m:r>
                  </m:oMath>
                </a14:m>
                <a:endParaRPr lang="en-US" sz="2000"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143000" y="3037820"/>
                <a:ext cx="3713774" cy="400110"/>
              </a:xfrm>
              <a:prstGeom prst="rect">
                <a:avLst/>
              </a:prstGeom>
              <a:blipFill rotWithShape="1">
                <a:blip r:embed="rId2"/>
                <a:stretch>
                  <a:fillRect l="-1806" t="-9091"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143000" y="3437930"/>
                <a:ext cx="3708516"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Each </a:t>
                </a:r>
                <a:r>
                  <a:rPr lang="en-US" sz="2000" i="1" dirty="0" smtClean="0">
                    <a:latin typeface="Times New Roman" panose="02020603050405020304" pitchFamily="18" charset="0"/>
                    <a:cs typeface="Times New Roman" panose="02020603050405020304" pitchFamily="18" charset="0"/>
                  </a:rPr>
                  <a:t>mismatch</a:t>
                </a:r>
                <a:r>
                  <a:rPr lang="en-US" sz="2000" dirty="0" smtClean="0">
                    <a:latin typeface="Times New Roman" panose="02020603050405020304" pitchFamily="18" charset="0"/>
                    <a:cs typeface="Times New Roman" panose="02020603050405020304" pitchFamily="18" charset="0"/>
                  </a:rPr>
                  <a:t> gets a score:    </a:t>
                </a:r>
                <a14:m>
                  <m:oMath xmlns:m="http://schemas.openxmlformats.org/officeDocument/2006/math">
                    <m:r>
                      <a:rPr lang="en-US" sz="2000" b="0" i="1" smtClean="0">
                        <a:solidFill>
                          <a:srgbClr val="0070C0"/>
                        </a:solidFill>
                        <a:latin typeface="Cambria Math"/>
                      </a:rPr>
                      <m:t>−</m:t>
                    </m:r>
                    <m:r>
                      <a:rPr lang="en-US" sz="2000" b="0" i="1" smtClean="0">
                        <a:solidFill>
                          <a:srgbClr val="0070C0"/>
                        </a:solidFill>
                        <a:latin typeface="Cambria Math"/>
                      </a:rPr>
                      <m:t>𝐵</m:t>
                    </m:r>
                  </m:oMath>
                </a14:m>
                <a:endParaRPr lang="en-US" sz="2000" dirty="0">
                  <a:solidFill>
                    <a:srgbClr val="0070C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143000" y="3437930"/>
                <a:ext cx="3708516" cy="400110"/>
              </a:xfrm>
              <a:prstGeom prst="rect">
                <a:avLst/>
              </a:prstGeom>
              <a:blipFill rotWithShape="1">
                <a:blip r:embed="rId3"/>
                <a:stretch>
                  <a:fillRect l="-1809" t="-9091"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142999" y="3838040"/>
                <a:ext cx="3676071"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Each </a:t>
                </a:r>
                <a:r>
                  <a:rPr lang="en-US" sz="2000" i="1" dirty="0" err="1" smtClean="0">
                    <a:latin typeface="Times New Roman" panose="02020603050405020304" pitchFamily="18" charset="0"/>
                    <a:cs typeface="Times New Roman" panose="02020603050405020304" pitchFamily="18" charset="0"/>
                  </a:rPr>
                  <a:t>indel</a:t>
                </a:r>
                <a:r>
                  <a:rPr lang="en-US" sz="2000" i="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gets a score: </a:t>
                </a:r>
                <a:r>
                  <a:rPr lang="en-US" sz="2000" dirty="0" smtClean="0">
                    <a:solidFill>
                      <a:schemeClr val="bg1"/>
                    </a:solidFill>
                    <a:latin typeface="Times New Roman" panose="02020603050405020304" pitchFamily="18" charset="0"/>
                    <a:cs typeface="Times New Roman" panose="02020603050405020304" pitchFamily="18" charset="0"/>
                  </a:rPr>
                  <a:t>ii    </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b="0" i="1" smtClean="0">
                        <a:solidFill>
                          <a:srgbClr val="0070C0"/>
                        </a:solidFill>
                        <a:latin typeface="Cambria Math"/>
                      </a:rPr>
                      <m:t>−</m:t>
                    </m:r>
                    <m:r>
                      <a:rPr lang="en-US" sz="2000" b="0" i="1" smtClean="0">
                        <a:solidFill>
                          <a:srgbClr val="0070C0"/>
                        </a:solidFill>
                        <a:latin typeface="Cambria Math"/>
                      </a:rPr>
                      <m:t>𝐶</m:t>
                    </m:r>
                  </m:oMath>
                </a14:m>
                <a:endParaRPr lang="en-US" sz="2000" dirty="0">
                  <a:solidFill>
                    <a:srgbClr val="0070C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142999" y="3838040"/>
                <a:ext cx="3676071" cy="400110"/>
              </a:xfrm>
              <a:prstGeom prst="rect">
                <a:avLst/>
              </a:prstGeom>
              <a:blipFill rotWithShape="1">
                <a:blip r:embed="rId4"/>
                <a:stretch>
                  <a:fillRect l="-1656" t="-9231" b="-26154"/>
                </a:stretch>
              </a:blipFill>
            </p:spPr>
            <p:txBody>
              <a:bodyPr/>
              <a:lstStyle/>
              <a:p>
                <a:r>
                  <a:rPr lang="en-US">
                    <a:noFill/>
                  </a:rPr>
                  <a:t> </a:t>
                </a:r>
              </a:p>
            </p:txBody>
          </p:sp>
        </mc:Fallback>
      </mc:AlternateContent>
      <p:sp>
        <p:nvSpPr>
          <p:cNvPr id="10" name="TextBox 9"/>
          <p:cNvSpPr txBox="1"/>
          <p:nvPr/>
        </p:nvSpPr>
        <p:spPr>
          <a:xfrm>
            <a:off x="609599" y="4495800"/>
            <a:ext cx="7543800"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Define the score of an alignment to be the sum of its match, mismatch and </a:t>
            </a:r>
            <a:r>
              <a:rPr lang="en-US" sz="2000" dirty="0" err="1" smtClean="0">
                <a:latin typeface="Times New Roman" panose="02020603050405020304" pitchFamily="18" charset="0"/>
                <a:cs typeface="Times New Roman" panose="02020603050405020304" pitchFamily="18" charset="0"/>
              </a:rPr>
              <a:t>indel</a:t>
            </a:r>
            <a:r>
              <a:rPr lang="en-US" sz="2000" dirty="0" smtClean="0">
                <a:latin typeface="Times New Roman" panose="02020603050405020304" pitchFamily="18" charset="0"/>
                <a:cs typeface="Times New Roman" panose="02020603050405020304" pitchFamily="18" charset="0"/>
              </a:rPr>
              <a:t> scores.</a:t>
            </a:r>
            <a:endParaRPr lang="en-US" sz="2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09599" y="5257800"/>
            <a:ext cx="8116324"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Define the </a:t>
            </a:r>
            <a:r>
              <a:rPr lang="en-US" sz="2000" i="1" dirty="0" smtClean="0">
                <a:latin typeface="Times New Roman" panose="02020603050405020304" pitchFamily="18" charset="0"/>
                <a:cs typeface="Times New Roman" panose="02020603050405020304" pitchFamily="18" charset="0"/>
              </a:rPr>
              <a:t>similarity</a:t>
            </a:r>
            <a:r>
              <a:rPr lang="en-US" sz="2000" dirty="0" smtClean="0">
                <a:latin typeface="Times New Roman" panose="02020603050405020304" pitchFamily="18" charset="0"/>
                <a:cs typeface="Times New Roman" panose="02020603050405020304" pitchFamily="18" charset="0"/>
              </a:rPr>
              <a:t> of two sequences to be the score of their </a:t>
            </a:r>
            <a:r>
              <a:rPr lang="en-US" sz="2000" i="1" dirty="0" smtClean="0">
                <a:latin typeface="Times New Roman" panose="02020603050405020304" pitchFamily="18" charset="0"/>
                <a:cs typeface="Times New Roman" panose="02020603050405020304" pitchFamily="18" charset="0"/>
              </a:rPr>
              <a:t>best</a:t>
            </a:r>
            <a:r>
              <a:rPr lang="en-US" sz="2000" dirty="0" smtClean="0">
                <a:latin typeface="Times New Roman" panose="02020603050405020304" pitchFamily="18" charset="0"/>
                <a:cs typeface="Times New Roman" panose="02020603050405020304" pitchFamily="18" charset="0"/>
              </a:rPr>
              <a:t> alignment.</a:t>
            </a:r>
            <a:endParaRPr lang="en-US" sz="2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09599" y="5941367"/>
            <a:ext cx="6569427" cy="461665"/>
          </a:xfrm>
          <a:prstGeom prst="rect">
            <a:avLst/>
          </a:prstGeom>
          <a:noFill/>
        </p:spPr>
        <p:txBody>
          <a:bodyPr wrap="none" rtlCol="0">
            <a:spAutoFit/>
          </a:bodyPr>
          <a:lstStyle/>
          <a:p>
            <a:r>
              <a:rPr lang="en-US" sz="2400" u="sng" dirty="0" smtClean="0">
                <a:solidFill>
                  <a:srgbClr val="C00000"/>
                </a:solidFill>
                <a:latin typeface="Times New Roman" panose="02020603050405020304" pitchFamily="18" charset="0"/>
                <a:cs typeface="Times New Roman" panose="02020603050405020304" pitchFamily="18" charset="0"/>
              </a:rPr>
              <a:t>Problem</a:t>
            </a:r>
            <a:r>
              <a:rPr lang="en-US" sz="2400" dirty="0" smtClean="0">
                <a:solidFill>
                  <a:srgbClr val="C00000"/>
                </a:solidFill>
                <a:latin typeface="Times New Roman" panose="02020603050405020304" pitchFamily="18" charset="0"/>
                <a:cs typeface="Times New Roman" panose="02020603050405020304" pitchFamily="18" charset="0"/>
              </a:rPr>
              <a:t>:  How can one find the optimal alignment?</a:t>
            </a:r>
            <a:endParaRPr lang="en-US"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2641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774" y="76200"/>
            <a:ext cx="8229600" cy="457200"/>
          </a:xfrm>
        </p:spPr>
        <p:txBody>
          <a:bodyPr>
            <a:noAutofit/>
          </a:bodyPr>
          <a:lstStyle/>
          <a:p>
            <a:r>
              <a:rPr lang="en-US" sz="3600" dirty="0" smtClean="0">
                <a:solidFill>
                  <a:srgbClr val="002060"/>
                </a:solidFill>
                <a:latin typeface="Times New Roman" panose="02020603050405020304" pitchFamily="18" charset="0"/>
                <a:cs typeface="Times New Roman" panose="02020603050405020304" pitchFamily="18" charset="0"/>
              </a:rPr>
              <a:t>Path graphs</a:t>
            </a:r>
            <a:endParaRPr lang="en-US" sz="3600" dirty="0">
              <a:solidFill>
                <a:srgbClr val="00206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976682" y="2495901"/>
            <a:ext cx="5109918" cy="3606738"/>
            <a:chOff x="1931015" y="1564888"/>
            <a:chExt cx="5819083" cy="4135244"/>
          </a:xfrm>
        </p:grpSpPr>
        <p:sp>
          <p:nvSpPr>
            <p:cNvPr id="6" name="Oval 5"/>
            <p:cNvSpPr/>
            <p:nvPr/>
          </p:nvSpPr>
          <p:spPr>
            <a:xfrm>
              <a:off x="7315200" y="1564888"/>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p:nvSpPr>
          <p:spPr>
            <a:xfrm>
              <a:off x="7315200" y="2479288"/>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7315200" y="341041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Oval 22"/>
            <p:cNvSpPr/>
            <p:nvPr/>
          </p:nvSpPr>
          <p:spPr>
            <a:xfrm>
              <a:off x="7315200" y="432481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p:cNvSpPr/>
            <p:nvPr/>
          </p:nvSpPr>
          <p:spPr>
            <a:xfrm>
              <a:off x="7315200" y="523921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 name="Straight Arrow Connector 24"/>
            <p:cNvCxnSpPr/>
            <p:nvPr/>
          </p:nvCxnSpPr>
          <p:spPr>
            <a:xfrm>
              <a:off x="7532649" y="4782015"/>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32649" y="3867615"/>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1" idx="4"/>
            </p:cNvCxnSpPr>
            <p:nvPr/>
          </p:nvCxnSpPr>
          <p:spPr>
            <a:xfrm>
              <a:off x="7532649" y="2936488"/>
              <a:ext cx="0" cy="4739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532649" y="2022088"/>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858000" y="1793488"/>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640551" y="2022088"/>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423102" y="1564888"/>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Oval 38"/>
            <p:cNvSpPr/>
            <p:nvPr/>
          </p:nvSpPr>
          <p:spPr>
            <a:xfrm>
              <a:off x="6423102" y="2479288"/>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0" name="Straight Arrow Connector 39"/>
            <p:cNvCxnSpPr/>
            <p:nvPr/>
          </p:nvCxnSpPr>
          <p:spPr>
            <a:xfrm>
              <a:off x="6858000" y="2707888"/>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8" idx="5"/>
              <a:endCxn id="21" idx="1"/>
            </p:cNvCxnSpPr>
            <p:nvPr/>
          </p:nvCxnSpPr>
          <p:spPr>
            <a:xfrm>
              <a:off x="6794311" y="1955133"/>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6423102" y="341041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Oval 48"/>
            <p:cNvSpPr/>
            <p:nvPr/>
          </p:nvSpPr>
          <p:spPr>
            <a:xfrm>
              <a:off x="6423102" y="432481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Oval 49"/>
            <p:cNvSpPr/>
            <p:nvPr/>
          </p:nvSpPr>
          <p:spPr>
            <a:xfrm>
              <a:off x="6423102" y="523921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1" name="Straight Arrow Connector 50"/>
            <p:cNvCxnSpPr/>
            <p:nvPr/>
          </p:nvCxnSpPr>
          <p:spPr>
            <a:xfrm>
              <a:off x="6858000" y="3637157"/>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850566" y="4547840"/>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858000" y="5467815"/>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794311" y="2886260"/>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794311" y="3800660"/>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794311" y="4715060"/>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640551" y="2953215"/>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634975" y="3867615"/>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640551" y="4782015"/>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5531004" y="2479288"/>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Oval 60"/>
            <p:cNvSpPr/>
            <p:nvPr/>
          </p:nvSpPr>
          <p:spPr>
            <a:xfrm>
              <a:off x="5531004" y="341041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Oval 61"/>
            <p:cNvSpPr/>
            <p:nvPr/>
          </p:nvSpPr>
          <p:spPr>
            <a:xfrm>
              <a:off x="5531004" y="4319240"/>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Oval 62"/>
            <p:cNvSpPr/>
            <p:nvPr/>
          </p:nvSpPr>
          <p:spPr>
            <a:xfrm>
              <a:off x="5531004" y="523921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Oval 63"/>
            <p:cNvSpPr/>
            <p:nvPr/>
          </p:nvSpPr>
          <p:spPr>
            <a:xfrm>
              <a:off x="5531004" y="1564888"/>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5" name="Straight Arrow Connector 64"/>
            <p:cNvCxnSpPr/>
            <p:nvPr/>
          </p:nvCxnSpPr>
          <p:spPr>
            <a:xfrm>
              <a:off x="5965902" y="1793488"/>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965902" y="2707888"/>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965902" y="3657600"/>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965902" y="4553415"/>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965902" y="5467815"/>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729868" y="2022088"/>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748453" y="2953215"/>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755886" y="3862040"/>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748453" y="4782015"/>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902213" y="1955133"/>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902213" y="2886260"/>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902213" y="3795085"/>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902213" y="4715060"/>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5073804" y="5467815"/>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5073804" y="4553415"/>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073804" y="3657600"/>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endCxn id="60" idx="2"/>
            </p:cNvCxnSpPr>
            <p:nvPr/>
          </p:nvCxnSpPr>
          <p:spPr>
            <a:xfrm flipV="1">
              <a:off x="5083096" y="2707888"/>
              <a:ext cx="447908" cy="37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64" idx="2"/>
            </p:cNvCxnSpPr>
            <p:nvPr/>
          </p:nvCxnSpPr>
          <p:spPr>
            <a:xfrm>
              <a:off x="5083096" y="1793488"/>
              <a:ext cx="44790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4638906" y="1564888"/>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4" name="Oval 83"/>
            <p:cNvSpPr/>
            <p:nvPr/>
          </p:nvSpPr>
          <p:spPr>
            <a:xfrm>
              <a:off x="4638906" y="2479288"/>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Oval 84"/>
            <p:cNvSpPr/>
            <p:nvPr/>
          </p:nvSpPr>
          <p:spPr>
            <a:xfrm>
              <a:off x="4648198" y="3429000"/>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Oval 85"/>
            <p:cNvSpPr/>
            <p:nvPr/>
          </p:nvSpPr>
          <p:spPr>
            <a:xfrm>
              <a:off x="4648198" y="432481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Oval 86"/>
            <p:cNvSpPr/>
            <p:nvPr/>
          </p:nvSpPr>
          <p:spPr>
            <a:xfrm>
              <a:off x="4648198" y="5242932"/>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8" name="Straight Arrow Connector 87"/>
            <p:cNvCxnSpPr/>
            <p:nvPr/>
          </p:nvCxnSpPr>
          <p:spPr>
            <a:xfrm>
              <a:off x="4865647" y="2022088"/>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85" idx="0"/>
            </p:cNvCxnSpPr>
            <p:nvPr/>
          </p:nvCxnSpPr>
          <p:spPr>
            <a:xfrm>
              <a:off x="4865647" y="2936488"/>
              <a:ext cx="0" cy="4925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endCxn id="86" idx="0"/>
            </p:cNvCxnSpPr>
            <p:nvPr/>
          </p:nvCxnSpPr>
          <p:spPr>
            <a:xfrm>
              <a:off x="4865647" y="3886200"/>
              <a:ext cx="0" cy="4386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4856355" y="4776440"/>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010115" y="4715060"/>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5010115" y="3819245"/>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4" idx="5"/>
            </p:cNvCxnSpPr>
            <p:nvPr/>
          </p:nvCxnSpPr>
          <p:spPr>
            <a:xfrm>
              <a:off x="5010114" y="2869533"/>
              <a:ext cx="593871" cy="6078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5019407" y="1955133"/>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4181706" y="5486400"/>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4181706" y="4553415"/>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4181706" y="3657600"/>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4181703" y="1793488"/>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4181706" y="2719040"/>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746808" y="1564888"/>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Oval 101"/>
            <p:cNvSpPr/>
            <p:nvPr/>
          </p:nvSpPr>
          <p:spPr>
            <a:xfrm>
              <a:off x="3746808" y="2479288"/>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3" name="Oval 102"/>
            <p:cNvSpPr/>
            <p:nvPr/>
          </p:nvSpPr>
          <p:spPr>
            <a:xfrm>
              <a:off x="3746805" y="3429000"/>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4" name="Oval 103"/>
            <p:cNvSpPr/>
            <p:nvPr/>
          </p:nvSpPr>
          <p:spPr>
            <a:xfrm>
              <a:off x="3737513" y="4324816"/>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Oval 104"/>
            <p:cNvSpPr/>
            <p:nvPr/>
          </p:nvSpPr>
          <p:spPr>
            <a:xfrm>
              <a:off x="3746808" y="5242932"/>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6" name="Straight Arrow Connector 105"/>
            <p:cNvCxnSpPr/>
            <p:nvPr/>
          </p:nvCxnSpPr>
          <p:spPr>
            <a:xfrm>
              <a:off x="3954962" y="4776440"/>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104" idx="0"/>
            </p:cNvCxnSpPr>
            <p:nvPr/>
          </p:nvCxnSpPr>
          <p:spPr>
            <a:xfrm flipH="1">
              <a:off x="3954963" y="3886200"/>
              <a:ext cx="3712" cy="4386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3954962" y="2953215"/>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3964257" y="2022088"/>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4118014" y="1955133"/>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4118014" y="2886260"/>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4118017" y="3800660"/>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87" idx="1"/>
            </p:cNvCxnSpPr>
            <p:nvPr/>
          </p:nvCxnSpPr>
          <p:spPr>
            <a:xfrm>
              <a:off x="4118017" y="4709485"/>
              <a:ext cx="593870" cy="6004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3280313" y="1793488"/>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3280313" y="2722757"/>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3289608" y="3672469"/>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3280313" y="4547840"/>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3280313" y="5486400"/>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2845415" y="1564888"/>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1" name="Oval 120"/>
            <p:cNvSpPr/>
            <p:nvPr/>
          </p:nvSpPr>
          <p:spPr>
            <a:xfrm>
              <a:off x="2845415" y="248300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2" name="Oval 121"/>
            <p:cNvSpPr/>
            <p:nvPr/>
          </p:nvSpPr>
          <p:spPr>
            <a:xfrm>
              <a:off x="2845415" y="3429000"/>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3" name="Oval 122"/>
            <p:cNvSpPr/>
            <p:nvPr/>
          </p:nvSpPr>
          <p:spPr>
            <a:xfrm>
              <a:off x="2845415" y="432481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4" name="Oval 123"/>
            <p:cNvSpPr/>
            <p:nvPr/>
          </p:nvSpPr>
          <p:spPr>
            <a:xfrm flipH="1">
              <a:off x="2823113" y="523364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5" name="Straight Arrow Connector 124"/>
            <p:cNvCxnSpPr/>
            <p:nvPr/>
          </p:nvCxnSpPr>
          <p:spPr>
            <a:xfrm>
              <a:off x="2148464" y="2025805"/>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3064723" y="2025805"/>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3062864" y="2953215"/>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endCxn id="123" idx="0"/>
            </p:cNvCxnSpPr>
            <p:nvPr/>
          </p:nvCxnSpPr>
          <p:spPr>
            <a:xfrm>
              <a:off x="3062864" y="3886200"/>
              <a:ext cx="1" cy="4386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3049855" y="4776440"/>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3216624" y="1955133"/>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3216624" y="2886260"/>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3216624" y="3819245"/>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3225919" y="4715060"/>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1931015" y="1564888"/>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5" name="Oval 134"/>
            <p:cNvSpPr/>
            <p:nvPr/>
          </p:nvSpPr>
          <p:spPr>
            <a:xfrm>
              <a:off x="1931015" y="248300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6" name="Oval 135"/>
            <p:cNvSpPr/>
            <p:nvPr/>
          </p:nvSpPr>
          <p:spPr>
            <a:xfrm>
              <a:off x="1931015" y="3429000"/>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7" name="Oval 136"/>
            <p:cNvSpPr/>
            <p:nvPr/>
          </p:nvSpPr>
          <p:spPr>
            <a:xfrm>
              <a:off x="1931015" y="4319240"/>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8" name="Oval 137"/>
            <p:cNvSpPr/>
            <p:nvPr/>
          </p:nvSpPr>
          <p:spPr>
            <a:xfrm>
              <a:off x="1931015" y="5239215"/>
              <a:ext cx="434898"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9" name="Straight Arrow Connector 138"/>
            <p:cNvCxnSpPr>
              <a:stCxn id="134" idx="6"/>
            </p:cNvCxnSpPr>
            <p:nvPr/>
          </p:nvCxnSpPr>
          <p:spPr>
            <a:xfrm>
              <a:off x="2365913" y="1793488"/>
              <a:ext cx="479501" cy="55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a:off x="2365913" y="2707888"/>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36" idx="6"/>
            </p:cNvCxnSpPr>
            <p:nvPr/>
          </p:nvCxnSpPr>
          <p:spPr>
            <a:xfrm>
              <a:off x="2365913" y="3657600"/>
              <a:ext cx="479501" cy="148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endCxn id="123" idx="2"/>
            </p:cNvCxnSpPr>
            <p:nvPr/>
          </p:nvCxnSpPr>
          <p:spPr>
            <a:xfrm>
              <a:off x="2365913" y="4547840"/>
              <a:ext cx="479502" cy="55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2365913" y="5477108"/>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35" idx="4"/>
            </p:cNvCxnSpPr>
            <p:nvPr/>
          </p:nvCxnSpPr>
          <p:spPr>
            <a:xfrm flipH="1">
              <a:off x="2148464" y="2940206"/>
              <a:ext cx="1" cy="4887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endCxn id="137" idx="0"/>
            </p:cNvCxnSpPr>
            <p:nvPr/>
          </p:nvCxnSpPr>
          <p:spPr>
            <a:xfrm>
              <a:off x="2148464" y="3886200"/>
              <a:ext cx="1" cy="433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2148464" y="4776440"/>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34" idx="5"/>
            </p:cNvCxnSpPr>
            <p:nvPr/>
          </p:nvCxnSpPr>
          <p:spPr>
            <a:xfrm>
              <a:off x="2302223" y="1955133"/>
              <a:ext cx="606881"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endCxn id="122" idx="1"/>
            </p:cNvCxnSpPr>
            <p:nvPr/>
          </p:nvCxnSpPr>
          <p:spPr>
            <a:xfrm>
              <a:off x="2302224" y="2886260"/>
              <a:ext cx="606881" cy="609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2324526" y="3795085"/>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2302224" y="4709485"/>
              <a:ext cx="584578" cy="591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516800" y="665356"/>
            <a:ext cx="8057426" cy="1477328"/>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 global alignment may be viewed as a path through a directed </a:t>
            </a:r>
            <a:r>
              <a:rPr lang="en-US" i="1" dirty="0" smtClean="0">
                <a:solidFill>
                  <a:srgbClr val="C00000"/>
                </a:solidFill>
                <a:latin typeface="Times New Roman" panose="02020603050405020304" pitchFamily="18" charset="0"/>
                <a:cs typeface="Times New Roman" panose="02020603050405020304" pitchFamily="18" charset="0"/>
              </a:rPr>
              <a:t>path graph</a:t>
            </a:r>
            <a:r>
              <a:rPr lang="en-US" dirty="0" smtClean="0">
                <a:solidFill>
                  <a:srgbClr val="C00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which begins at the upper left corner and ends at the lower right.  Diagonal steps correspond to substitutions, while horizontal or vertical steps correspond to </a:t>
            </a:r>
            <a:r>
              <a:rPr lang="en-US" dirty="0" err="1" smtClean="0">
                <a:latin typeface="Times New Roman" panose="02020603050405020304" pitchFamily="18" charset="0"/>
                <a:cs typeface="Times New Roman" panose="02020603050405020304" pitchFamily="18" charset="0"/>
              </a:rPr>
              <a:t>indels</a:t>
            </a:r>
            <a:r>
              <a:rPr lang="en-US" dirty="0" smtClean="0">
                <a:latin typeface="Times New Roman" panose="02020603050405020304" pitchFamily="18" charset="0"/>
                <a:cs typeface="Times New Roman" panose="02020603050405020304" pitchFamily="18" charset="0"/>
              </a:rPr>
              <a:t>.  Scores are associated with each edge, and the score of an alignment is the sum of the scores of the edges it traverses.  Each alignment corresponds to a unique path, and vice versa.</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1358566" y="2832441"/>
                <a:ext cx="61254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𝑥</m:t>
                          </m:r>
                        </m:e>
                        <m:sub>
                          <m:r>
                            <a:rPr lang="en-US" sz="2800" b="0" i="1" smtClean="0">
                              <a:latin typeface="Cambria Math"/>
                            </a:rPr>
                            <m:t>1</m:t>
                          </m:r>
                        </m:sub>
                      </m:sSub>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1358566" y="2832441"/>
                <a:ext cx="612540" cy="52322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358566" y="3640738"/>
                <a:ext cx="62081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𝑥</m:t>
                          </m:r>
                        </m:e>
                        <m:sub>
                          <m:r>
                            <a:rPr lang="en-US" sz="2800" b="0" i="1" smtClean="0">
                              <a:latin typeface="Cambria Math"/>
                            </a:rPr>
                            <m:t>2</m:t>
                          </m:r>
                        </m:sub>
                      </m:sSub>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1358566" y="3640738"/>
                <a:ext cx="620811" cy="5232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475521" y="4450206"/>
                <a:ext cx="37863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m:t>
                      </m:r>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1475521" y="4450206"/>
                <a:ext cx="378630"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305699" y="5238602"/>
                <a:ext cx="71827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𝑥</m:t>
                          </m:r>
                        </m:e>
                        <m:sub>
                          <m:r>
                            <a:rPr lang="en-US" sz="2800" b="0" i="1" smtClean="0">
                              <a:latin typeface="Cambria Math"/>
                            </a:rPr>
                            <m:t>𝑚</m:t>
                          </m:r>
                        </m:sub>
                      </m:sSub>
                    </m:oMath>
                  </m:oMathPara>
                </a14:m>
                <a:endParaRPr lang="en-US"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305699" y="5238602"/>
                <a:ext cx="718274"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271512" y="6013337"/>
                <a:ext cx="61478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𝑦</m:t>
                          </m:r>
                        </m:e>
                        <m:sub>
                          <m:r>
                            <a:rPr lang="en-US" sz="2800" b="0" i="1" smtClean="0">
                              <a:latin typeface="Cambria Math"/>
                            </a:rPr>
                            <m:t>1</m:t>
                          </m:r>
                        </m:sub>
                      </m:sSub>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271512" y="6013337"/>
                <a:ext cx="614784" cy="52322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058918" y="6019800"/>
                <a:ext cx="62305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𝑦</m:t>
                          </m:r>
                        </m:e>
                        <m:sub>
                          <m:r>
                            <a:rPr lang="en-US" sz="2800" b="0" i="1" smtClean="0">
                              <a:latin typeface="Cambria Math"/>
                            </a:rPr>
                            <m:t>2</m:t>
                          </m:r>
                        </m:sub>
                      </m:sSub>
                    </m:oMath>
                  </m:oMathPara>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058918" y="6019800"/>
                <a:ext cx="623056" cy="52322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658265" y="6019800"/>
                <a:ext cx="57419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658265" y="6019800"/>
                <a:ext cx="574196" cy="52322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185169" y="6019800"/>
                <a:ext cx="62453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𝑦</m:t>
                          </m:r>
                        </m:e>
                        <m:sub>
                          <m:r>
                            <a:rPr lang="en-US" sz="2800" b="0" i="1" smtClean="0">
                              <a:latin typeface="Cambria Math"/>
                            </a:rPr>
                            <m:t>𝑛</m:t>
                          </m:r>
                        </m:sub>
                      </m:sSub>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185169" y="6019800"/>
                <a:ext cx="624530" cy="523220"/>
              </a:xfrm>
              <a:prstGeom prst="rect">
                <a:avLst/>
              </a:prstGeom>
              <a:blipFill rotWithShape="1">
                <a:blip r:embed="rId9"/>
                <a:stretch>
                  <a:fillRect/>
                </a:stretch>
              </a:blipFill>
            </p:spPr>
            <p:txBody>
              <a:bodyPr/>
              <a:lstStyle/>
              <a:p>
                <a:r>
                  <a:rPr lang="en-US">
                    <a:noFill/>
                  </a:rPr>
                  <a:t> </a:t>
                </a:r>
              </a:p>
            </p:txBody>
          </p:sp>
        </mc:Fallback>
      </mc:AlternateContent>
      <p:sp>
        <p:nvSpPr>
          <p:cNvPr id="16" name="TextBox 15"/>
          <p:cNvSpPr txBox="1"/>
          <p:nvPr/>
        </p:nvSpPr>
        <p:spPr>
          <a:xfrm>
            <a:off x="593284" y="2265068"/>
            <a:ext cx="782009" cy="461665"/>
          </a:xfrm>
          <a:prstGeom prst="rect">
            <a:avLst/>
          </a:prstGeom>
          <a:noFill/>
        </p:spPr>
        <p:txBody>
          <a:bodyPr wrap="none" rtlCol="0">
            <a:spAutoFit/>
          </a:bodyPr>
          <a:lstStyle/>
          <a:p>
            <a:r>
              <a:rPr lang="en-US" sz="2400" dirty="0" smtClean="0">
                <a:solidFill>
                  <a:srgbClr val="C00000"/>
                </a:solidFill>
                <a:latin typeface="Times New Roman" panose="02020603050405020304" pitchFamily="18" charset="0"/>
                <a:cs typeface="Times New Roman" panose="02020603050405020304" pitchFamily="18" charset="0"/>
              </a:rPr>
              <a:t>Start</a:t>
            </a:r>
            <a:endParaRPr lang="en-US" sz="2400" dirty="0">
              <a:solidFill>
                <a:srgbClr val="C00000"/>
              </a:solidFill>
              <a:latin typeface="Times New Roman" panose="02020603050405020304" pitchFamily="18" charset="0"/>
              <a:cs typeface="Times New Roman" panose="02020603050405020304" pitchFamily="18" charset="0"/>
            </a:endParaRPr>
          </a:p>
        </p:txBody>
      </p:sp>
      <p:cxnSp>
        <p:nvCxnSpPr>
          <p:cNvPr id="18" name="Straight Arrow Connector 17"/>
          <p:cNvCxnSpPr>
            <a:stCxn id="16" idx="3"/>
          </p:cNvCxnSpPr>
          <p:nvPr/>
        </p:nvCxnSpPr>
        <p:spPr>
          <a:xfrm>
            <a:off x="1375293" y="2495901"/>
            <a:ext cx="792339" cy="20181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696200" y="5301863"/>
            <a:ext cx="679994" cy="461665"/>
          </a:xfrm>
          <a:prstGeom prst="rect">
            <a:avLst/>
          </a:prstGeom>
          <a:noFill/>
        </p:spPr>
        <p:txBody>
          <a:bodyPr wrap="none" rtlCol="0">
            <a:spAutoFit/>
          </a:bodyPr>
          <a:lstStyle/>
          <a:p>
            <a:r>
              <a:rPr lang="en-US" sz="2400" dirty="0" smtClean="0">
                <a:solidFill>
                  <a:srgbClr val="C00000"/>
                </a:solidFill>
                <a:latin typeface="Times New Roman" panose="02020603050405020304" pitchFamily="18" charset="0"/>
                <a:cs typeface="Times New Roman" panose="02020603050405020304" pitchFamily="18" charset="0"/>
              </a:rPr>
              <a:t>End</a:t>
            </a:r>
            <a:endParaRPr lang="en-US" sz="2400" dirty="0">
              <a:solidFill>
                <a:srgbClr val="C00000"/>
              </a:solidFill>
              <a:latin typeface="Times New Roman" panose="02020603050405020304" pitchFamily="18" charset="0"/>
              <a:cs typeface="Times New Roman" panose="02020603050405020304" pitchFamily="18" charset="0"/>
            </a:endParaRPr>
          </a:p>
        </p:txBody>
      </p:sp>
      <p:cxnSp>
        <p:nvCxnSpPr>
          <p:cNvPr id="29" name="Straight Arrow Connector 28"/>
          <p:cNvCxnSpPr>
            <a:stCxn id="27" idx="1"/>
          </p:cNvCxnSpPr>
          <p:nvPr/>
        </p:nvCxnSpPr>
        <p:spPr>
          <a:xfrm flipH="1">
            <a:off x="6895652" y="5532696"/>
            <a:ext cx="800548" cy="38352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178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288" y="152400"/>
            <a:ext cx="8229600" cy="609600"/>
          </a:xfrm>
        </p:spPr>
        <p:txBody>
          <a:bodyPr>
            <a:noAutofit/>
          </a:bodyPr>
          <a:lstStyle/>
          <a:p>
            <a:r>
              <a:rPr lang="en-US" sz="3200" dirty="0" smtClean="0">
                <a:solidFill>
                  <a:srgbClr val="002060"/>
                </a:solidFill>
                <a:latin typeface="Times New Roman" panose="02020603050405020304" pitchFamily="18" charset="0"/>
                <a:cs typeface="Times New Roman" panose="02020603050405020304" pitchFamily="18" charset="0"/>
              </a:rPr>
              <a:t>What alignment is this?   What is its score? </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361762" y="5943600"/>
            <a:ext cx="8016938" cy="646331"/>
          </a:xfrm>
          <a:prstGeom prst="rect">
            <a:avLst/>
          </a:prstGeom>
          <a:noFill/>
        </p:spPr>
        <p:txBody>
          <a:bodyPr wrap="none" rtlCol="0">
            <a:spAutoFit/>
          </a:bodyPr>
          <a:lstStyle/>
          <a:p>
            <a:r>
              <a:rPr lang="en-US" sz="3600" u="sng" dirty="0" smtClean="0">
                <a:latin typeface="Times New Roman" panose="02020603050405020304" pitchFamily="18" charset="0"/>
                <a:cs typeface="Times New Roman" panose="02020603050405020304" pitchFamily="18" charset="0"/>
              </a:rPr>
              <a:t>Scores</a:t>
            </a:r>
            <a:r>
              <a:rPr lang="en-US" sz="3600" dirty="0" smtClean="0">
                <a:latin typeface="Times New Roman" panose="02020603050405020304" pitchFamily="18" charset="0"/>
                <a:cs typeface="Times New Roman" panose="02020603050405020304" pitchFamily="18" charset="0"/>
              </a:rPr>
              <a:t>:</a:t>
            </a:r>
            <a:r>
              <a:rPr lang="en-US" sz="3600" dirty="0" smtClean="0"/>
              <a:t>   </a:t>
            </a:r>
            <a:r>
              <a:rPr lang="en-US" sz="3200" dirty="0" smtClean="0">
                <a:solidFill>
                  <a:srgbClr val="0070C0"/>
                </a:solidFill>
                <a:latin typeface="Times New Roman" panose="02020603050405020304" pitchFamily="18" charset="0"/>
                <a:cs typeface="Times New Roman" panose="02020603050405020304" pitchFamily="18" charset="0"/>
              </a:rPr>
              <a:t>Match  +1     Mismatch  0     </a:t>
            </a:r>
            <a:r>
              <a:rPr lang="en-US" sz="3200" dirty="0" err="1" smtClean="0">
                <a:solidFill>
                  <a:srgbClr val="0070C0"/>
                </a:solidFill>
                <a:latin typeface="Times New Roman" panose="02020603050405020304" pitchFamily="18" charset="0"/>
                <a:cs typeface="Times New Roman" panose="02020603050405020304" pitchFamily="18" charset="0"/>
              </a:rPr>
              <a:t>Indel</a:t>
            </a:r>
            <a:r>
              <a:rPr lang="en-US" sz="3200" dirty="0" smtClean="0">
                <a:solidFill>
                  <a:srgbClr val="0070C0"/>
                </a:solidFill>
                <a:latin typeface="Times New Roman" panose="02020603050405020304" pitchFamily="18" charset="0"/>
                <a:cs typeface="Times New Roman" panose="02020603050405020304" pitchFamily="18" charset="0"/>
              </a:rPr>
              <a:t>  -1</a:t>
            </a:r>
            <a:endParaRPr lang="en-US" sz="3200" dirty="0">
              <a:solidFill>
                <a:srgbClr val="0070C0"/>
              </a:solidFill>
              <a:latin typeface="Times New Roman" panose="02020603050405020304" pitchFamily="18" charset="0"/>
              <a:cs typeface="Times New Roman" panose="02020603050405020304" pitchFamily="18" charset="0"/>
            </a:endParaRPr>
          </a:p>
        </p:txBody>
      </p:sp>
      <p:grpSp>
        <p:nvGrpSpPr>
          <p:cNvPr id="197" name="Group 196"/>
          <p:cNvGrpSpPr/>
          <p:nvPr/>
        </p:nvGrpSpPr>
        <p:grpSpPr>
          <a:xfrm>
            <a:off x="1205843" y="969832"/>
            <a:ext cx="6661001" cy="4877661"/>
            <a:chOff x="1205843" y="969832"/>
            <a:chExt cx="6661001" cy="4877661"/>
          </a:xfrm>
        </p:grpSpPr>
        <p:sp>
          <p:nvSpPr>
            <p:cNvPr id="35" name="TextBox 34"/>
            <p:cNvSpPr txBox="1"/>
            <p:nvPr/>
          </p:nvSpPr>
          <p:spPr>
            <a:xfrm>
              <a:off x="2162202" y="5201162"/>
              <a:ext cx="476412" cy="646331"/>
            </a:xfrm>
            <a:prstGeom prst="rect">
              <a:avLst/>
            </a:prstGeom>
            <a:noFill/>
          </p:spPr>
          <p:txBody>
            <a:bodyPr wrap="none" rtlCol="0">
              <a:spAutoFit/>
            </a:bodyPr>
            <a:lstStyle/>
            <a:p>
              <a:r>
                <a:rPr lang="en-US" sz="3600" dirty="0" smtClean="0"/>
                <a:t>G</a:t>
              </a:r>
              <a:endParaRPr lang="en-US" sz="3600" dirty="0"/>
            </a:p>
          </p:txBody>
        </p:sp>
        <p:sp>
          <p:nvSpPr>
            <p:cNvPr id="37" name="TextBox 36"/>
            <p:cNvSpPr txBox="1"/>
            <p:nvPr/>
          </p:nvSpPr>
          <p:spPr>
            <a:xfrm>
              <a:off x="3134215" y="5201162"/>
              <a:ext cx="452368" cy="646331"/>
            </a:xfrm>
            <a:prstGeom prst="rect">
              <a:avLst/>
            </a:prstGeom>
            <a:noFill/>
          </p:spPr>
          <p:txBody>
            <a:bodyPr wrap="none" rtlCol="0">
              <a:spAutoFit/>
            </a:bodyPr>
            <a:lstStyle/>
            <a:p>
              <a:r>
                <a:rPr lang="en-US" sz="3600" dirty="0" smtClean="0"/>
                <a:t>A</a:t>
              </a:r>
              <a:endParaRPr lang="en-US" sz="3600" dirty="0"/>
            </a:p>
          </p:txBody>
        </p:sp>
        <p:sp>
          <p:nvSpPr>
            <p:cNvPr id="42" name="TextBox 41"/>
            <p:cNvSpPr txBox="1"/>
            <p:nvPr/>
          </p:nvSpPr>
          <p:spPr>
            <a:xfrm>
              <a:off x="4099557" y="5201161"/>
              <a:ext cx="431528" cy="646331"/>
            </a:xfrm>
            <a:prstGeom prst="rect">
              <a:avLst/>
            </a:prstGeom>
            <a:noFill/>
          </p:spPr>
          <p:txBody>
            <a:bodyPr wrap="none" rtlCol="0">
              <a:spAutoFit/>
            </a:bodyPr>
            <a:lstStyle/>
            <a:p>
              <a:r>
                <a:rPr lang="en-US" sz="3600" dirty="0" smtClean="0"/>
                <a:t>C</a:t>
              </a:r>
              <a:endParaRPr lang="en-US" sz="3600" dirty="0"/>
            </a:p>
          </p:txBody>
        </p:sp>
        <p:sp>
          <p:nvSpPr>
            <p:cNvPr id="43" name="TextBox 42"/>
            <p:cNvSpPr txBox="1"/>
            <p:nvPr/>
          </p:nvSpPr>
          <p:spPr>
            <a:xfrm>
              <a:off x="5055807" y="5201160"/>
              <a:ext cx="409086" cy="646331"/>
            </a:xfrm>
            <a:prstGeom prst="rect">
              <a:avLst/>
            </a:prstGeom>
            <a:noFill/>
          </p:spPr>
          <p:txBody>
            <a:bodyPr wrap="none" rtlCol="0">
              <a:spAutoFit/>
            </a:bodyPr>
            <a:lstStyle/>
            <a:p>
              <a:r>
                <a:rPr lang="en-US" sz="3600" dirty="0" smtClean="0"/>
                <a:t>T</a:t>
              </a:r>
              <a:endParaRPr lang="en-US" sz="3600" dirty="0"/>
            </a:p>
          </p:txBody>
        </p:sp>
        <p:sp>
          <p:nvSpPr>
            <p:cNvPr id="44" name="TextBox 43"/>
            <p:cNvSpPr txBox="1"/>
            <p:nvPr/>
          </p:nvSpPr>
          <p:spPr>
            <a:xfrm>
              <a:off x="5984141" y="5201159"/>
              <a:ext cx="452368" cy="646331"/>
            </a:xfrm>
            <a:prstGeom prst="rect">
              <a:avLst/>
            </a:prstGeom>
            <a:noFill/>
          </p:spPr>
          <p:txBody>
            <a:bodyPr wrap="none" rtlCol="0">
              <a:spAutoFit/>
            </a:bodyPr>
            <a:lstStyle/>
            <a:p>
              <a:r>
                <a:rPr lang="en-US" sz="3600" dirty="0" smtClean="0"/>
                <a:t>A</a:t>
              </a:r>
              <a:endParaRPr lang="en-US" sz="3600" dirty="0"/>
            </a:p>
          </p:txBody>
        </p:sp>
        <p:sp>
          <p:nvSpPr>
            <p:cNvPr id="45" name="TextBox 44"/>
            <p:cNvSpPr txBox="1"/>
            <p:nvPr/>
          </p:nvSpPr>
          <p:spPr>
            <a:xfrm>
              <a:off x="6936620" y="5201158"/>
              <a:ext cx="431528" cy="646331"/>
            </a:xfrm>
            <a:prstGeom prst="rect">
              <a:avLst/>
            </a:prstGeom>
            <a:noFill/>
          </p:spPr>
          <p:txBody>
            <a:bodyPr wrap="none" rtlCol="0">
              <a:spAutoFit/>
            </a:bodyPr>
            <a:lstStyle/>
            <a:p>
              <a:r>
                <a:rPr lang="en-US" sz="3600" dirty="0" smtClean="0"/>
                <a:t>C</a:t>
              </a:r>
              <a:endParaRPr lang="en-US" sz="3600" dirty="0"/>
            </a:p>
          </p:txBody>
        </p:sp>
        <p:sp>
          <p:nvSpPr>
            <p:cNvPr id="6" name="Oval 5"/>
            <p:cNvSpPr/>
            <p:nvPr/>
          </p:nvSpPr>
          <p:spPr>
            <a:xfrm>
              <a:off x="7403731"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403731"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03731" y="2934564"/>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403731"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03731"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7635287" y="4353167"/>
              <a:ext cx="0" cy="47286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635287" y="340743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1" idx="4"/>
            </p:cNvCxnSpPr>
            <p:nvPr/>
          </p:nvCxnSpPr>
          <p:spPr>
            <a:xfrm>
              <a:off x="7635287" y="2444395"/>
              <a:ext cx="0" cy="4901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35287"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916869"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685312"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453756"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453756"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a:off x="6916869" y="2207962"/>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8" idx="5"/>
              <a:endCxn id="21" idx="1"/>
            </p:cNvCxnSpPr>
            <p:nvPr/>
          </p:nvCxnSpPr>
          <p:spPr>
            <a:xfrm>
              <a:off x="6849048"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6453756" y="2934564"/>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453756"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453756"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a:off x="6916869" y="316907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908953" y="4110967"/>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916869" y="506246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849048"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849048" y="3338182"/>
              <a:ext cx="622504" cy="61136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849048"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685312"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679375" y="340743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685312" y="4353167"/>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5503781"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503781" y="2934564"/>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503781" y="3874533"/>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3781"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503781"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p:nvPr/>
          </p:nvCxnSpPr>
          <p:spPr>
            <a:xfrm>
              <a:off x="5966894"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966894" y="2207962"/>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966894" y="319021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966894" y="411673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966894" y="506246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715546"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735337"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743252" y="3401665"/>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735337" y="4353167"/>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899073"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899073" y="2392446"/>
              <a:ext cx="622504" cy="61136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899073" y="333241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899073"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5016919" y="506246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5016919" y="411673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016919" y="319021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endCxn id="60" idx="2"/>
            </p:cNvCxnSpPr>
            <p:nvPr/>
          </p:nvCxnSpPr>
          <p:spPr>
            <a:xfrm flipV="1">
              <a:off x="5026813" y="2207962"/>
              <a:ext cx="476967" cy="384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64" idx="2"/>
            </p:cNvCxnSpPr>
            <p:nvPr/>
          </p:nvCxnSpPr>
          <p:spPr>
            <a:xfrm>
              <a:off x="5026813" y="1262226"/>
              <a:ext cx="47696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4553805"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553805"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563700"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563700"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563700" y="482987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Arrow Connector 87"/>
            <p:cNvCxnSpPr/>
            <p:nvPr/>
          </p:nvCxnSpPr>
          <p:spPr>
            <a:xfrm>
              <a:off x="4795257"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85" idx="0"/>
            </p:cNvCxnSpPr>
            <p:nvPr/>
          </p:nvCxnSpPr>
          <p:spPr>
            <a:xfrm>
              <a:off x="4795257" y="2444395"/>
              <a:ext cx="0" cy="5093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endCxn id="86" idx="0"/>
            </p:cNvCxnSpPr>
            <p:nvPr/>
          </p:nvCxnSpPr>
          <p:spPr>
            <a:xfrm>
              <a:off x="4795257" y="3426653"/>
              <a:ext cx="0" cy="4536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4785362"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4949098"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949098" y="3357404"/>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4" idx="5"/>
            </p:cNvCxnSpPr>
            <p:nvPr/>
          </p:nvCxnSpPr>
          <p:spPr>
            <a:xfrm>
              <a:off x="4949096" y="2375146"/>
              <a:ext cx="632400" cy="6286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958992"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4066943" y="5081691"/>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4066943" y="411673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4066943" y="319021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4066940"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4066943" y="2219496"/>
              <a:ext cx="486862"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603830"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603830"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603827"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593932" y="3880300"/>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603830" y="482987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Arrow Connector 105"/>
            <p:cNvCxnSpPr/>
            <p:nvPr/>
          </p:nvCxnSpPr>
          <p:spPr>
            <a:xfrm>
              <a:off x="3825489"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104" idx="0"/>
            </p:cNvCxnSpPr>
            <p:nvPr/>
          </p:nvCxnSpPr>
          <p:spPr>
            <a:xfrm flipH="1">
              <a:off x="3825490" y="3426653"/>
              <a:ext cx="3953" cy="4536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3825489"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3835387"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3999119"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3999119"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3999122" y="3338182"/>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87" idx="1"/>
            </p:cNvCxnSpPr>
            <p:nvPr/>
          </p:nvCxnSpPr>
          <p:spPr>
            <a:xfrm>
              <a:off x="3999122" y="4278151"/>
              <a:ext cx="632399" cy="6209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3107070"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3107070" y="2223340"/>
              <a:ext cx="486862"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3116968" y="3205598"/>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3107070" y="4110967"/>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3107070" y="5081691"/>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2643957"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43957" y="197537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643957"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643957"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flipH="1">
              <a:off x="2620208" y="4820269"/>
              <a:ext cx="486862"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Arrow Connector 124"/>
            <p:cNvCxnSpPr/>
            <p:nvPr/>
          </p:nvCxnSpPr>
          <p:spPr>
            <a:xfrm>
              <a:off x="1901790" y="1502504"/>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2877493" y="1502504"/>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2875514"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endCxn id="123" idx="0"/>
            </p:cNvCxnSpPr>
            <p:nvPr/>
          </p:nvCxnSpPr>
          <p:spPr>
            <a:xfrm>
              <a:off x="2875514" y="3426653"/>
              <a:ext cx="1" cy="4536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2861661"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3039249"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3039249"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3039249" y="3357404"/>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3049147"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1670233"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670233" y="197537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670233"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670233" y="3874533"/>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670233"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Arrow Connector 138"/>
            <p:cNvCxnSpPr>
              <a:stCxn id="134" idx="6"/>
            </p:cNvCxnSpPr>
            <p:nvPr/>
          </p:nvCxnSpPr>
          <p:spPr>
            <a:xfrm>
              <a:off x="2133346" y="1262226"/>
              <a:ext cx="510610" cy="57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a:off x="2133346" y="2207962"/>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36" idx="6"/>
            </p:cNvCxnSpPr>
            <p:nvPr/>
          </p:nvCxnSpPr>
          <p:spPr>
            <a:xfrm>
              <a:off x="2133346" y="3190219"/>
              <a:ext cx="510610" cy="153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endCxn id="123" idx="2"/>
            </p:cNvCxnSpPr>
            <p:nvPr/>
          </p:nvCxnSpPr>
          <p:spPr>
            <a:xfrm>
              <a:off x="2133346" y="4110967"/>
              <a:ext cx="510611" cy="57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2133346" y="5072080"/>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35" idx="4"/>
            </p:cNvCxnSpPr>
            <p:nvPr/>
          </p:nvCxnSpPr>
          <p:spPr>
            <a:xfrm flipH="1">
              <a:off x="1901790" y="2448241"/>
              <a:ext cx="1" cy="5055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endCxn id="137" idx="0"/>
            </p:cNvCxnSpPr>
            <p:nvPr/>
          </p:nvCxnSpPr>
          <p:spPr>
            <a:xfrm>
              <a:off x="1901790" y="3426653"/>
              <a:ext cx="1" cy="4478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1901790"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34" idx="5"/>
            </p:cNvCxnSpPr>
            <p:nvPr/>
          </p:nvCxnSpPr>
          <p:spPr>
            <a:xfrm>
              <a:off x="2065524" y="1429410"/>
              <a:ext cx="646254" cy="61136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endCxn id="122" idx="1"/>
            </p:cNvCxnSpPr>
            <p:nvPr/>
          </p:nvCxnSpPr>
          <p:spPr>
            <a:xfrm>
              <a:off x="2065525" y="2392446"/>
              <a:ext cx="646254" cy="6305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2089274" y="333241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2065525" y="4278151"/>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217865" y="1429410"/>
              <a:ext cx="452368" cy="646331"/>
            </a:xfrm>
            <a:prstGeom prst="rect">
              <a:avLst/>
            </a:prstGeom>
            <a:noFill/>
          </p:spPr>
          <p:txBody>
            <a:bodyPr wrap="none" rtlCol="0">
              <a:spAutoFit/>
            </a:bodyPr>
            <a:lstStyle/>
            <a:p>
              <a:r>
                <a:rPr lang="en-US" sz="3600" dirty="0"/>
                <a:t>A</a:t>
              </a:r>
            </a:p>
          </p:txBody>
        </p:sp>
        <p:sp>
          <p:nvSpPr>
            <p:cNvPr id="28" name="TextBox 27"/>
            <p:cNvSpPr txBox="1"/>
            <p:nvPr/>
          </p:nvSpPr>
          <p:spPr>
            <a:xfrm>
              <a:off x="1228285" y="2366313"/>
              <a:ext cx="431528" cy="646331"/>
            </a:xfrm>
            <a:prstGeom prst="rect">
              <a:avLst/>
            </a:prstGeom>
            <a:noFill/>
          </p:spPr>
          <p:txBody>
            <a:bodyPr wrap="none" rtlCol="0">
              <a:spAutoFit/>
            </a:bodyPr>
            <a:lstStyle/>
            <a:p>
              <a:r>
                <a:rPr lang="en-US" sz="3600" dirty="0" smtClean="0"/>
                <a:t>C</a:t>
              </a:r>
              <a:endParaRPr lang="en-US" sz="3600" dirty="0"/>
            </a:p>
          </p:txBody>
        </p:sp>
        <p:sp>
          <p:nvSpPr>
            <p:cNvPr id="29" name="TextBox 28"/>
            <p:cNvSpPr txBox="1"/>
            <p:nvPr/>
          </p:nvSpPr>
          <p:spPr>
            <a:xfrm>
              <a:off x="1228285" y="4260668"/>
              <a:ext cx="431528" cy="646331"/>
            </a:xfrm>
            <a:prstGeom prst="rect">
              <a:avLst/>
            </a:prstGeom>
            <a:noFill/>
          </p:spPr>
          <p:txBody>
            <a:bodyPr wrap="none" rtlCol="0">
              <a:spAutoFit/>
            </a:bodyPr>
            <a:lstStyle/>
            <a:p>
              <a:r>
                <a:rPr lang="en-US" sz="3600" dirty="0" smtClean="0"/>
                <a:t>C</a:t>
              </a:r>
              <a:endParaRPr lang="en-US" sz="3600" dirty="0"/>
            </a:p>
          </p:txBody>
        </p:sp>
        <p:sp>
          <p:nvSpPr>
            <p:cNvPr id="34" name="TextBox 33"/>
            <p:cNvSpPr txBox="1"/>
            <p:nvPr/>
          </p:nvSpPr>
          <p:spPr>
            <a:xfrm>
              <a:off x="1205843" y="3330310"/>
              <a:ext cx="476412" cy="646331"/>
            </a:xfrm>
            <a:prstGeom prst="rect">
              <a:avLst/>
            </a:prstGeom>
            <a:noFill/>
          </p:spPr>
          <p:txBody>
            <a:bodyPr wrap="none" rtlCol="0">
              <a:spAutoFit/>
            </a:bodyPr>
            <a:lstStyle/>
            <a:p>
              <a:r>
                <a:rPr lang="en-US" sz="3600" dirty="0"/>
                <a:t>G</a:t>
              </a:r>
            </a:p>
          </p:txBody>
        </p:sp>
        <p:sp>
          <p:nvSpPr>
            <p:cNvPr id="46" name="TextBox 45"/>
            <p:cNvSpPr txBox="1"/>
            <p:nvPr/>
          </p:nvSpPr>
          <p:spPr>
            <a:xfrm>
              <a:off x="1705261" y="969838"/>
              <a:ext cx="184731" cy="584775"/>
            </a:xfrm>
            <a:prstGeom prst="rect">
              <a:avLst/>
            </a:prstGeom>
            <a:noFill/>
          </p:spPr>
          <p:txBody>
            <a:bodyPr wrap="none" rtlCol="0">
              <a:spAutoFit/>
            </a:bodyPr>
            <a:lstStyle/>
            <a:p>
              <a:endParaRPr lang="en-US" sz="3200" dirty="0"/>
            </a:p>
          </p:txBody>
        </p:sp>
        <p:sp>
          <p:nvSpPr>
            <p:cNvPr id="47" name="TextBox 46"/>
            <p:cNvSpPr txBox="1"/>
            <p:nvPr/>
          </p:nvSpPr>
          <p:spPr>
            <a:xfrm>
              <a:off x="1642743" y="1915574"/>
              <a:ext cx="184731" cy="584775"/>
            </a:xfrm>
            <a:prstGeom prst="rect">
              <a:avLst/>
            </a:prstGeom>
            <a:noFill/>
          </p:spPr>
          <p:txBody>
            <a:bodyPr wrap="none" rtlCol="0">
              <a:spAutoFit/>
            </a:bodyPr>
            <a:lstStyle/>
            <a:p>
              <a:endParaRPr lang="en-US" sz="3200" dirty="0"/>
            </a:p>
          </p:txBody>
        </p:sp>
        <p:sp>
          <p:nvSpPr>
            <p:cNvPr id="151" name="TextBox 150"/>
            <p:cNvSpPr txBox="1"/>
            <p:nvPr/>
          </p:nvSpPr>
          <p:spPr>
            <a:xfrm>
              <a:off x="2616124" y="969837"/>
              <a:ext cx="184731" cy="584775"/>
            </a:xfrm>
            <a:prstGeom prst="rect">
              <a:avLst/>
            </a:prstGeom>
            <a:noFill/>
          </p:spPr>
          <p:txBody>
            <a:bodyPr wrap="none" rtlCol="0">
              <a:spAutoFit/>
            </a:bodyPr>
            <a:lstStyle/>
            <a:p>
              <a:endParaRPr lang="en-US" sz="3200" dirty="0"/>
            </a:p>
          </p:txBody>
        </p:sp>
        <p:sp>
          <p:nvSpPr>
            <p:cNvPr id="110" name="TextBox 109"/>
            <p:cNvSpPr txBox="1"/>
            <p:nvPr/>
          </p:nvSpPr>
          <p:spPr>
            <a:xfrm>
              <a:off x="3566442" y="969835"/>
              <a:ext cx="184731" cy="584775"/>
            </a:xfrm>
            <a:prstGeom prst="rect">
              <a:avLst/>
            </a:prstGeom>
            <a:noFill/>
          </p:spPr>
          <p:txBody>
            <a:bodyPr wrap="none" rtlCol="0">
              <a:spAutoFit/>
            </a:bodyPr>
            <a:lstStyle/>
            <a:p>
              <a:endParaRPr lang="en-US" sz="3200" dirty="0"/>
            </a:p>
          </p:txBody>
        </p:sp>
        <p:sp>
          <p:nvSpPr>
            <p:cNvPr id="152" name="TextBox 151"/>
            <p:cNvSpPr txBox="1"/>
            <p:nvPr/>
          </p:nvSpPr>
          <p:spPr>
            <a:xfrm>
              <a:off x="1642742" y="2897831"/>
              <a:ext cx="184731" cy="584775"/>
            </a:xfrm>
            <a:prstGeom prst="rect">
              <a:avLst/>
            </a:prstGeom>
            <a:noFill/>
          </p:spPr>
          <p:txBody>
            <a:bodyPr wrap="none" rtlCol="0">
              <a:spAutoFit/>
            </a:bodyPr>
            <a:lstStyle/>
            <a:p>
              <a:endParaRPr lang="en-US" sz="3200" dirty="0"/>
            </a:p>
          </p:txBody>
        </p:sp>
        <p:sp>
          <p:nvSpPr>
            <p:cNvPr id="153" name="TextBox 152"/>
            <p:cNvSpPr txBox="1"/>
            <p:nvPr/>
          </p:nvSpPr>
          <p:spPr>
            <a:xfrm>
              <a:off x="4526315" y="969838"/>
              <a:ext cx="184731" cy="584775"/>
            </a:xfrm>
            <a:prstGeom prst="rect">
              <a:avLst/>
            </a:prstGeom>
            <a:noFill/>
          </p:spPr>
          <p:txBody>
            <a:bodyPr wrap="none" rtlCol="0">
              <a:spAutoFit/>
            </a:bodyPr>
            <a:lstStyle/>
            <a:p>
              <a:endParaRPr lang="en-US" sz="3200" dirty="0"/>
            </a:p>
          </p:txBody>
        </p:sp>
        <p:sp>
          <p:nvSpPr>
            <p:cNvPr id="154" name="TextBox 153"/>
            <p:cNvSpPr txBox="1"/>
            <p:nvPr/>
          </p:nvSpPr>
          <p:spPr>
            <a:xfrm>
              <a:off x="1644111" y="3818579"/>
              <a:ext cx="184731" cy="584775"/>
            </a:xfrm>
            <a:prstGeom prst="rect">
              <a:avLst/>
            </a:prstGeom>
            <a:noFill/>
          </p:spPr>
          <p:txBody>
            <a:bodyPr wrap="none" rtlCol="0">
              <a:spAutoFit/>
            </a:bodyPr>
            <a:lstStyle/>
            <a:p>
              <a:endParaRPr lang="en-US" sz="3200" dirty="0"/>
            </a:p>
          </p:txBody>
        </p:sp>
        <p:sp>
          <p:nvSpPr>
            <p:cNvPr id="155" name="TextBox 154"/>
            <p:cNvSpPr txBox="1"/>
            <p:nvPr/>
          </p:nvSpPr>
          <p:spPr>
            <a:xfrm>
              <a:off x="5484635" y="969834"/>
              <a:ext cx="184731" cy="584775"/>
            </a:xfrm>
            <a:prstGeom prst="rect">
              <a:avLst/>
            </a:prstGeom>
            <a:noFill/>
          </p:spPr>
          <p:txBody>
            <a:bodyPr wrap="none" rtlCol="0">
              <a:spAutoFit/>
            </a:bodyPr>
            <a:lstStyle/>
            <a:p>
              <a:endParaRPr lang="en-US" sz="3200" dirty="0"/>
            </a:p>
          </p:txBody>
        </p:sp>
        <p:sp>
          <p:nvSpPr>
            <p:cNvPr id="156" name="TextBox 155"/>
            <p:cNvSpPr txBox="1"/>
            <p:nvPr/>
          </p:nvSpPr>
          <p:spPr>
            <a:xfrm>
              <a:off x="1642741" y="4789303"/>
              <a:ext cx="184731" cy="584775"/>
            </a:xfrm>
            <a:prstGeom prst="rect">
              <a:avLst/>
            </a:prstGeom>
            <a:noFill/>
          </p:spPr>
          <p:txBody>
            <a:bodyPr wrap="none" rtlCol="0">
              <a:spAutoFit/>
            </a:bodyPr>
            <a:lstStyle/>
            <a:p>
              <a:endParaRPr lang="en-US" sz="3200" dirty="0"/>
            </a:p>
          </p:txBody>
        </p:sp>
        <p:sp>
          <p:nvSpPr>
            <p:cNvPr id="157" name="TextBox 156"/>
            <p:cNvSpPr txBox="1"/>
            <p:nvPr/>
          </p:nvSpPr>
          <p:spPr>
            <a:xfrm>
              <a:off x="6426266" y="969833"/>
              <a:ext cx="184731" cy="584775"/>
            </a:xfrm>
            <a:prstGeom prst="rect">
              <a:avLst/>
            </a:prstGeom>
            <a:noFill/>
          </p:spPr>
          <p:txBody>
            <a:bodyPr wrap="none" rtlCol="0">
              <a:spAutoFit/>
            </a:bodyPr>
            <a:lstStyle/>
            <a:p>
              <a:endParaRPr lang="en-US" sz="3200" dirty="0"/>
            </a:p>
          </p:txBody>
        </p:sp>
        <p:sp>
          <p:nvSpPr>
            <p:cNvPr id="158" name="TextBox 157"/>
            <p:cNvSpPr txBox="1"/>
            <p:nvPr/>
          </p:nvSpPr>
          <p:spPr>
            <a:xfrm>
              <a:off x="7376241" y="969832"/>
              <a:ext cx="184731" cy="584775"/>
            </a:xfrm>
            <a:prstGeom prst="rect">
              <a:avLst/>
            </a:prstGeom>
            <a:noFill/>
          </p:spPr>
          <p:txBody>
            <a:bodyPr wrap="none" rtlCol="0">
              <a:spAutoFit/>
            </a:bodyPr>
            <a:lstStyle/>
            <a:p>
              <a:endParaRPr lang="en-US" sz="3200" dirty="0"/>
            </a:p>
          </p:txBody>
        </p:sp>
        <p:sp>
          <p:nvSpPr>
            <p:cNvPr id="161" name="TextBox 160"/>
            <p:cNvSpPr txBox="1"/>
            <p:nvPr/>
          </p:nvSpPr>
          <p:spPr>
            <a:xfrm>
              <a:off x="4526314" y="1917495"/>
              <a:ext cx="184731" cy="584775"/>
            </a:xfrm>
            <a:prstGeom prst="rect">
              <a:avLst/>
            </a:prstGeom>
            <a:noFill/>
          </p:spPr>
          <p:txBody>
            <a:bodyPr wrap="none" rtlCol="0">
              <a:spAutoFit/>
            </a:bodyPr>
            <a:lstStyle/>
            <a:p>
              <a:endParaRPr lang="en-US" sz="3200" dirty="0"/>
            </a:p>
          </p:txBody>
        </p:sp>
        <p:sp>
          <p:nvSpPr>
            <p:cNvPr id="162" name="TextBox 161"/>
            <p:cNvSpPr txBox="1"/>
            <p:nvPr/>
          </p:nvSpPr>
          <p:spPr>
            <a:xfrm>
              <a:off x="5484206" y="1917495"/>
              <a:ext cx="184731" cy="584775"/>
            </a:xfrm>
            <a:prstGeom prst="rect">
              <a:avLst/>
            </a:prstGeom>
            <a:noFill/>
          </p:spPr>
          <p:txBody>
            <a:bodyPr wrap="none" rtlCol="0">
              <a:spAutoFit/>
            </a:bodyPr>
            <a:lstStyle/>
            <a:p>
              <a:endParaRPr lang="en-US" sz="3200" dirty="0"/>
            </a:p>
          </p:txBody>
        </p:sp>
        <p:sp>
          <p:nvSpPr>
            <p:cNvPr id="163" name="TextBox 162"/>
            <p:cNvSpPr txBox="1"/>
            <p:nvPr/>
          </p:nvSpPr>
          <p:spPr>
            <a:xfrm>
              <a:off x="6426265" y="1915571"/>
              <a:ext cx="184731" cy="584775"/>
            </a:xfrm>
            <a:prstGeom prst="rect">
              <a:avLst/>
            </a:prstGeom>
            <a:noFill/>
          </p:spPr>
          <p:txBody>
            <a:bodyPr wrap="none" rtlCol="0">
              <a:spAutoFit/>
            </a:bodyPr>
            <a:lstStyle/>
            <a:p>
              <a:endParaRPr lang="en-US" sz="3200" dirty="0"/>
            </a:p>
          </p:txBody>
        </p:sp>
        <p:sp>
          <p:nvSpPr>
            <p:cNvPr id="164" name="TextBox 163"/>
            <p:cNvSpPr txBox="1"/>
            <p:nvPr/>
          </p:nvSpPr>
          <p:spPr>
            <a:xfrm>
              <a:off x="7376241" y="1915570"/>
              <a:ext cx="184731" cy="584775"/>
            </a:xfrm>
            <a:prstGeom prst="rect">
              <a:avLst/>
            </a:prstGeom>
            <a:noFill/>
          </p:spPr>
          <p:txBody>
            <a:bodyPr wrap="none" rtlCol="0">
              <a:spAutoFit/>
            </a:bodyPr>
            <a:lstStyle/>
            <a:p>
              <a:endParaRPr lang="en-US" sz="3200" dirty="0"/>
            </a:p>
          </p:txBody>
        </p:sp>
        <p:sp>
          <p:nvSpPr>
            <p:cNvPr id="165" name="TextBox 164"/>
            <p:cNvSpPr txBox="1"/>
            <p:nvPr/>
          </p:nvSpPr>
          <p:spPr>
            <a:xfrm>
              <a:off x="2604593" y="2897831"/>
              <a:ext cx="184731" cy="584775"/>
            </a:xfrm>
            <a:prstGeom prst="rect">
              <a:avLst/>
            </a:prstGeom>
            <a:noFill/>
          </p:spPr>
          <p:txBody>
            <a:bodyPr wrap="none" rtlCol="0">
              <a:spAutoFit/>
            </a:bodyPr>
            <a:lstStyle/>
            <a:p>
              <a:endParaRPr lang="en-US" sz="3200" dirty="0"/>
            </a:p>
          </p:txBody>
        </p:sp>
        <p:sp>
          <p:nvSpPr>
            <p:cNvPr id="166" name="TextBox 165"/>
            <p:cNvSpPr txBox="1"/>
            <p:nvPr/>
          </p:nvSpPr>
          <p:spPr>
            <a:xfrm>
              <a:off x="3638859" y="2897830"/>
              <a:ext cx="184731" cy="584775"/>
            </a:xfrm>
            <a:prstGeom prst="rect">
              <a:avLst/>
            </a:prstGeom>
            <a:noFill/>
          </p:spPr>
          <p:txBody>
            <a:bodyPr wrap="none" rtlCol="0">
              <a:spAutoFit/>
            </a:bodyPr>
            <a:lstStyle/>
            <a:p>
              <a:endParaRPr lang="en-US" sz="3200" dirty="0"/>
            </a:p>
          </p:txBody>
        </p:sp>
        <p:sp>
          <p:nvSpPr>
            <p:cNvPr id="168" name="TextBox 167"/>
            <p:cNvSpPr txBox="1"/>
            <p:nvPr/>
          </p:nvSpPr>
          <p:spPr>
            <a:xfrm>
              <a:off x="5538809" y="2876687"/>
              <a:ext cx="184731" cy="584775"/>
            </a:xfrm>
            <a:prstGeom prst="rect">
              <a:avLst/>
            </a:prstGeom>
            <a:noFill/>
          </p:spPr>
          <p:txBody>
            <a:bodyPr wrap="none" rtlCol="0">
              <a:spAutoFit/>
            </a:bodyPr>
            <a:lstStyle/>
            <a:p>
              <a:endParaRPr lang="en-US" sz="3200" dirty="0"/>
            </a:p>
          </p:txBody>
        </p:sp>
        <p:sp>
          <p:nvSpPr>
            <p:cNvPr id="169" name="TextBox 168"/>
            <p:cNvSpPr txBox="1"/>
            <p:nvPr/>
          </p:nvSpPr>
          <p:spPr>
            <a:xfrm>
              <a:off x="6420439" y="2875390"/>
              <a:ext cx="184731" cy="584775"/>
            </a:xfrm>
            <a:prstGeom prst="rect">
              <a:avLst/>
            </a:prstGeom>
            <a:noFill/>
          </p:spPr>
          <p:txBody>
            <a:bodyPr wrap="none" rtlCol="0">
              <a:spAutoFit/>
            </a:bodyPr>
            <a:lstStyle/>
            <a:p>
              <a:endParaRPr lang="en-US" sz="3200" dirty="0"/>
            </a:p>
          </p:txBody>
        </p:sp>
        <p:sp>
          <p:nvSpPr>
            <p:cNvPr id="170" name="TextBox 169"/>
            <p:cNvSpPr txBox="1"/>
            <p:nvPr/>
          </p:nvSpPr>
          <p:spPr>
            <a:xfrm>
              <a:off x="7376240" y="2878610"/>
              <a:ext cx="184731" cy="584775"/>
            </a:xfrm>
            <a:prstGeom prst="rect">
              <a:avLst/>
            </a:prstGeom>
            <a:noFill/>
          </p:spPr>
          <p:txBody>
            <a:bodyPr wrap="none" rtlCol="0">
              <a:spAutoFit/>
            </a:bodyPr>
            <a:lstStyle/>
            <a:p>
              <a:endParaRPr lang="en-US" sz="3200" dirty="0"/>
            </a:p>
          </p:txBody>
        </p:sp>
        <p:sp>
          <p:nvSpPr>
            <p:cNvPr id="171" name="TextBox 170"/>
            <p:cNvSpPr txBox="1"/>
            <p:nvPr/>
          </p:nvSpPr>
          <p:spPr>
            <a:xfrm>
              <a:off x="3567756" y="3824346"/>
              <a:ext cx="184731" cy="584775"/>
            </a:xfrm>
            <a:prstGeom prst="rect">
              <a:avLst/>
            </a:prstGeom>
            <a:noFill/>
          </p:spPr>
          <p:txBody>
            <a:bodyPr wrap="none" rtlCol="0">
              <a:spAutoFit/>
            </a:bodyPr>
            <a:lstStyle/>
            <a:p>
              <a:endParaRPr lang="en-US" sz="3200" dirty="0"/>
            </a:p>
          </p:txBody>
        </p:sp>
        <p:sp>
          <p:nvSpPr>
            <p:cNvPr id="175" name="TextBox 174"/>
            <p:cNvSpPr txBox="1"/>
            <p:nvPr/>
          </p:nvSpPr>
          <p:spPr>
            <a:xfrm>
              <a:off x="6488782" y="3818576"/>
              <a:ext cx="184731" cy="584775"/>
            </a:xfrm>
            <a:prstGeom prst="rect">
              <a:avLst/>
            </a:prstGeom>
            <a:noFill/>
          </p:spPr>
          <p:txBody>
            <a:bodyPr wrap="none" rtlCol="0">
              <a:spAutoFit/>
            </a:bodyPr>
            <a:lstStyle/>
            <a:p>
              <a:endParaRPr lang="en-US" sz="3200" dirty="0"/>
            </a:p>
          </p:txBody>
        </p:sp>
        <p:sp>
          <p:nvSpPr>
            <p:cNvPr id="181" name="TextBox 180"/>
            <p:cNvSpPr txBox="1"/>
            <p:nvPr/>
          </p:nvSpPr>
          <p:spPr>
            <a:xfrm>
              <a:off x="6488784" y="4780263"/>
              <a:ext cx="184731" cy="584775"/>
            </a:xfrm>
            <a:prstGeom prst="rect">
              <a:avLst/>
            </a:prstGeom>
            <a:noFill/>
          </p:spPr>
          <p:txBody>
            <a:bodyPr wrap="none" rtlCol="0">
              <a:spAutoFit/>
            </a:bodyPr>
            <a:lstStyle/>
            <a:p>
              <a:endParaRPr lang="en-US" sz="3200" dirty="0"/>
            </a:p>
          </p:txBody>
        </p:sp>
        <p:sp>
          <p:nvSpPr>
            <p:cNvPr id="182" name="TextBox 181"/>
            <p:cNvSpPr txBox="1"/>
            <p:nvPr/>
          </p:nvSpPr>
          <p:spPr>
            <a:xfrm>
              <a:off x="7438759" y="4764313"/>
              <a:ext cx="184731" cy="584775"/>
            </a:xfrm>
            <a:prstGeom prst="rect">
              <a:avLst/>
            </a:prstGeom>
            <a:noFill/>
          </p:spPr>
          <p:txBody>
            <a:bodyPr wrap="none" rtlCol="0">
              <a:spAutoFit/>
            </a:bodyPr>
            <a:lstStyle/>
            <a:p>
              <a:endParaRPr lang="en-US" sz="3200" dirty="0"/>
            </a:p>
          </p:txBody>
        </p:sp>
        <p:sp>
          <p:nvSpPr>
            <p:cNvPr id="184" name="TextBox 183"/>
            <p:cNvSpPr txBox="1"/>
            <p:nvPr/>
          </p:nvSpPr>
          <p:spPr>
            <a:xfrm>
              <a:off x="2249565" y="1383243"/>
              <a:ext cx="184731" cy="369332"/>
            </a:xfrm>
            <a:prstGeom prst="rect">
              <a:avLst/>
            </a:prstGeom>
            <a:noFill/>
          </p:spPr>
          <p:txBody>
            <a:bodyPr wrap="none" rtlCol="0">
              <a:spAutoFit/>
            </a:bodyPr>
            <a:lstStyle/>
            <a:p>
              <a:endParaRPr lang="en-US" dirty="0"/>
            </a:p>
          </p:txBody>
        </p:sp>
        <p:sp>
          <p:nvSpPr>
            <p:cNvPr id="185" name="TextBox 184"/>
            <p:cNvSpPr txBox="1"/>
            <p:nvPr/>
          </p:nvSpPr>
          <p:spPr>
            <a:xfrm>
              <a:off x="2202543" y="1856111"/>
              <a:ext cx="184731" cy="369332"/>
            </a:xfrm>
            <a:prstGeom prst="rect">
              <a:avLst/>
            </a:prstGeom>
            <a:noFill/>
          </p:spPr>
          <p:txBody>
            <a:bodyPr wrap="none" rtlCol="0">
              <a:spAutoFit/>
            </a:bodyPr>
            <a:lstStyle/>
            <a:p>
              <a:endParaRPr lang="en-US" dirty="0"/>
            </a:p>
          </p:txBody>
        </p:sp>
        <p:sp>
          <p:nvSpPr>
            <p:cNvPr id="186" name="TextBox 185"/>
            <p:cNvSpPr txBox="1"/>
            <p:nvPr/>
          </p:nvSpPr>
          <p:spPr>
            <a:xfrm>
              <a:off x="2853140" y="1567909"/>
              <a:ext cx="184731" cy="369332"/>
            </a:xfrm>
            <a:prstGeom prst="rect">
              <a:avLst/>
            </a:prstGeom>
            <a:noFill/>
          </p:spPr>
          <p:txBody>
            <a:bodyPr wrap="none" rtlCol="0">
              <a:spAutoFit/>
            </a:bodyPr>
            <a:lstStyle/>
            <a:p>
              <a:endParaRPr lang="en-US" dirty="0"/>
            </a:p>
          </p:txBody>
        </p:sp>
        <p:sp>
          <p:nvSpPr>
            <p:cNvPr id="187" name="TextBox 186"/>
            <p:cNvSpPr txBox="1"/>
            <p:nvPr/>
          </p:nvSpPr>
          <p:spPr>
            <a:xfrm>
              <a:off x="3164392" y="1856757"/>
              <a:ext cx="184731" cy="369332"/>
            </a:xfrm>
            <a:prstGeom prst="rect">
              <a:avLst/>
            </a:prstGeom>
            <a:noFill/>
          </p:spPr>
          <p:txBody>
            <a:bodyPr wrap="none" rtlCol="0">
              <a:spAutoFit/>
            </a:bodyPr>
            <a:lstStyle/>
            <a:p>
              <a:endParaRPr lang="en-US" dirty="0"/>
            </a:p>
          </p:txBody>
        </p:sp>
        <p:sp>
          <p:nvSpPr>
            <p:cNvPr id="188" name="TextBox 187"/>
            <p:cNvSpPr txBox="1"/>
            <p:nvPr/>
          </p:nvSpPr>
          <p:spPr>
            <a:xfrm>
              <a:off x="3825487" y="1567909"/>
              <a:ext cx="184731" cy="369332"/>
            </a:xfrm>
            <a:prstGeom prst="rect">
              <a:avLst/>
            </a:prstGeom>
            <a:noFill/>
          </p:spPr>
          <p:txBody>
            <a:bodyPr wrap="none" rtlCol="0">
              <a:spAutoFit/>
            </a:bodyPr>
            <a:lstStyle/>
            <a:p>
              <a:endParaRPr lang="en-US" dirty="0"/>
            </a:p>
          </p:txBody>
        </p:sp>
        <p:sp>
          <p:nvSpPr>
            <p:cNvPr id="189" name="TextBox 188"/>
            <p:cNvSpPr txBox="1"/>
            <p:nvPr/>
          </p:nvSpPr>
          <p:spPr>
            <a:xfrm>
              <a:off x="3209556" y="1383243"/>
              <a:ext cx="184731" cy="369332"/>
            </a:xfrm>
            <a:prstGeom prst="rect">
              <a:avLst/>
            </a:prstGeom>
            <a:noFill/>
          </p:spPr>
          <p:txBody>
            <a:bodyPr wrap="none" rtlCol="0">
              <a:spAutoFit/>
            </a:bodyPr>
            <a:lstStyle/>
            <a:p>
              <a:endParaRPr lang="en-US" dirty="0"/>
            </a:p>
          </p:txBody>
        </p:sp>
        <p:sp>
          <p:nvSpPr>
            <p:cNvPr id="190" name="TextBox 189"/>
            <p:cNvSpPr txBox="1"/>
            <p:nvPr/>
          </p:nvSpPr>
          <p:spPr>
            <a:xfrm>
              <a:off x="2616122" y="3818574"/>
              <a:ext cx="184731" cy="584775"/>
            </a:xfrm>
            <a:prstGeom prst="rect">
              <a:avLst/>
            </a:prstGeom>
            <a:noFill/>
          </p:spPr>
          <p:txBody>
            <a:bodyPr wrap="none" rtlCol="0">
              <a:spAutoFit/>
            </a:bodyPr>
            <a:lstStyle/>
            <a:p>
              <a:endParaRPr lang="en-US" sz="3200" dirty="0"/>
            </a:p>
          </p:txBody>
        </p:sp>
        <p:sp>
          <p:nvSpPr>
            <p:cNvPr id="191" name="TextBox 190"/>
            <p:cNvSpPr txBox="1"/>
            <p:nvPr/>
          </p:nvSpPr>
          <p:spPr>
            <a:xfrm>
              <a:off x="2615868" y="4780263"/>
              <a:ext cx="184731" cy="584775"/>
            </a:xfrm>
            <a:prstGeom prst="rect">
              <a:avLst/>
            </a:prstGeom>
            <a:noFill/>
          </p:spPr>
          <p:txBody>
            <a:bodyPr wrap="none" rtlCol="0">
              <a:spAutoFit/>
            </a:bodyPr>
            <a:lstStyle/>
            <a:p>
              <a:endParaRPr lang="en-US" sz="3200" dirty="0"/>
            </a:p>
          </p:txBody>
        </p:sp>
        <p:sp>
          <p:nvSpPr>
            <p:cNvPr id="192" name="TextBox 191"/>
            <p:cNvSpPr txBox="1"/>
            <p:nvPr/>
          </p:nvSpPr>
          <p:spPr>
            <a:xfrm>
              <a:off x="4598728" y="3824344"/>
              <a:ext cx="184731" cy="584775"/>
            </a:xfrm>
            <a:prstGeom prst="rect">
              <a:avLst/>
            </a:prstGeom>
            <a:noFill/>
          </p:spPr>
          <p:txBody>
            <a:bodyPr wrap="none" rtlCol="0">
              <a:spAutoFit/>
            </a:bodyPr>
            <a:lstStyle/>
            <a:p>
              <a:endParaRPr lang="en-US" sz="3200" dirty="0"/>
            </a:p>
          </p:txBody>
        </p:sp>
        <p:sp>
          <p:nvSpPr>
            <p:cNvPr id="193" name="TextBox 192"/>
            <p:cNvSpPr txBox="1"/>
            <p:nvPr/>
          </p:nvSpPr>
          <p:spPr>
            <a:xfrm>
              <a:off x="7376239" y="3818144"/>
              <a:ext cx="184731" cy="584775"/>
            </a:xfrm>
            <a:prstGeom prst="rect">
              <a:avLst/>
            </a:prstGeom>
            <a:noFill/>
          </p:spPr>
          <p:txBody>
            <a:bodyPr wrap="none" rtlCol="0">
              <a:spAutoFit/>
            </a:bodyPr>
            <a:lstStyle/>
            <a:p>
              <a:endParaRPr lang="en-US" sz="3200" dirty="0"/>
            </a:p>
          </p:txBody>
        </p:sp>
        <p:sp>
          <p:nvSpPr>
            <p:cNvPr id="194" name="TextBox 193"/>
            <p:cNvSpPr txBox="1"/>
            <p:nvPr/>
          </p:nvSpPr>
          <p:spPr>
            <a:xfrm>
              <a:off x="3566444" y="4790251"/>
              <a:ext cx="184731" cy="584775"/>
            </a:xfrm>
            <a:prstGeom prst="rect">
              <a:avLst/>
            </a:prstGeom>
            <a:noFill/>
          </p:spPr>
          <p:txBody>
            <a:bodyPr wrap="none" rtlCol="0">
              <a:spAutoFit/>
            </a:bodyPr>
            <a:lstStyle/>
            <a:p>
              <a:endParaRPr lang="en-US" sz="3200" dirty="0"/>
            </a:p>
          </p:txBody>
        </p:sp>
      </p:grpSp>
    </p:spTree>
    <p:extLst>
      <p:ext uri="{BB962C8B-B14F-4D97-AF65-F5344CB8AC3E}">
        <p14:creationId xmlns:p14="http://schemas.microsoft.com/office/powerpoint/2010/main" val="3519538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288" y="152400"/>
            <a:ext cx="8229600" cy="609600"/>
          </a:xfrm>
        </p:spPr>
        <p:txBody>
          <a:bodyPr>
            <a:noAutofit/>
          </a:bodyPr>
          <a:lstStyle/>
          <a:p>
            <a:r>
              <a:rPr lang="en-US" sz="3200" dirty="0" smtClean="0">
                <a:solidFill>
                  <a:srgbClr val="002060"/>
                </a:solidFill>
                <a:latin typeface="Times New Roman" panose="02020603050405020304" pitchFamily="18" charset="0"/>
                <a:cs typeface="Times New Roman" panose="02020603050405020304" pitchFamily="18" charset="0"/>
              </a:rPr>
              <a:t>How can one find the optimal alignment? </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361762" y="5943600"/>
            <a:ext cx="8016938" cy="646331"/>
          </a:xfrm>
          <a:prstGeom prst="rect">
            <a:avLst/>
          </a:prstGeom>
          <a:noFill/>
        </p:spPr>
        <p:txBody>
          <a:bodyPr wrap="none" rtlCol="0">
            <a:spAutoFit/>
          </a:bodyPr>
          <a:lstStyle/>
          <a:p>
            <a:r>
              <a:rPr lang="en-US" sz="3600" u="sng" dirty="0" smtClean="0">
                <a:latin typeface="Times New Roman" panose="02020603050405020304" pitchFamily="18" charset="0"/>
                <a:cs typeface="Times New Roman" panose="02020603050405020304" pitchFamily="18" charset="0"/>
              </a:rPr>
              <a:t>Scores</a:t>
            </a:r>
            <a:r>
              <a:rPr lang="en-US" sz="3600" dirty="0" smtClean="0">
                <a:latin typeface="Times New Roman" panose="02020603050405020304" pitchFamily="18" charset="0"/>
                <a:cs typeface="Times New Roman" panose="02020603050405020304" pitchFamily="18" charset="0"/>
              </a:rPr>
              <a:t>:</a:t>
            </a:r>
            <a:r>
              <a:rPr lang="en-US" sz="3600" dirty="0" smtClean="0"/>
              <a:t>   </a:t>
            </a:r>
            <a:r>
              <a:rPr lang="en-US" sz="3200" dirty="0" smtClean="0">
                <a:solidFill>
                  <a:srgbClr val="0070C0"/>
                </a:solidFill>
                <a:latin typeface="Times New Roman" panose="02020603050405020304" pitchFamily="18" charset="0"/>
                <a:cs typeface="Times New Roman" panose="02020603050405020304" pitchFamily="18" charset="0"/>
              </a:rPr>
              <a:t>Match  +1     Mismatch  0     </a:t>
            </a:r>
            <a:r>
              <a:rPr lang="en-US" sz="3200" dirty="0" err="1" smtClean="0">
                <a:solidFill>
                  <a:srgbClr val="0070C0"/>
                </a:solidFill>
                <a:latin typeface="Times New Roman" panose="02020603050405020304" pitchFamily="18" charset="0"/>
                <a:cs typeface="Times New Roman" panose="02020603050405020304" pitchFamily="18" charset="0"/>
              </a:rPr>
              <a:t>Indel</a:t>
            </a:r>
            <a:r>
              <a:rPr lang="en-US" sz="3200" dirty="0" smtClean="0">
                <a:solidFill>
                  <a:srgbClr val="0070C0"/>
                </a:solidFill>
                <a:latin typeface="Times New Roman" panose="02020603050405020304" pitchFamily="18" charset="0"/>
                <a:cs typeface="Times New Roman" panose="02020603050405020304" pitchFamily="18" charset="0"/>
              </a:rPr>
              <a:t>  -1</a:t>
            </a:r>
            <a:endParaRPr lang="en-US" sz="3200" dirty="0">
              <a:solidFill>
                <a:srgbClr val="0070C0"/>
              </a:solidFill>
              <a:latin typeface="Times New Roman" panose="02020603050405020304" pitchFamily="18" charset="0"/>
              <a:cs typeface="Times New Roman" panose="02020603050405020304" pitchFamily="18" charset="0"/>
            </a:endParaRPr>
          </a:p>
        </p:txBody>
      </p:sp>
      <p:grpSp>
        <p:nvGrpSpPr>
          <p:cNvPr id="197" name="Group 196"/>
          <p:cNvGrpSpPr/>
          <p:nvPr/>
        </p:nvGrpSpPr>
        <p:grpSpPr>
          <a:xfrm>
            <a:off x="1205843" y="969832"/>
            <a:ext cx="6661001" cy="4877661"/>
            <a:chOff x="1205843" y="969832"/>
            <a:chExt cx="6661001" cy="4877661"/>
          </a:xfrm>
        </p:grpSpPr>
        <p:sp>
          <p:nvSpPr>
            <p:cNvPr id="35" name="TextBox 34"/>
            <p:cNvSpPr txBox="1"/>
            <p:nvPr/>
          </p:nvSpPr>
          <p:spPr>
            <a:xfrm>
              <a:off x="2162202" y="5201162"/>
              <a:ext cx="476412" cy="646331"/>
            </a:xfrm>
            <a:prstGeom prst="rect">
              <a:avLst/>
            </a:prstGeom>
            <a:noFill/>
          </p:spPr>
          <p:txBody>
            <a:bodyPr wrap="none" rtlCol="0">
              <a:spAutoFit/>
            </a:bodyPr>
            <a:lstStyle/>
            <a:p>
              <a:r>
                <a:rPr lang="en-US" sz="3600" dirty="0" smtClean="0"/>
                <a:t>G</a:t>
              </a:r>
              <a:endParaRPr lang="en-US" sz="3600" dirty="0"/>
            </a:p>
          </p:txBody>
        </p:sp>
        <p:sp>
          <p:nvSpPr>
            <p:cNvPr id="37" name="TextBox 36"/>
            <p:cNvSpPr txBox="1"/>
            <p:nvPr/>
          </p:nvSpPr>
          <p:spPr>
            <a:xfrm>
              <a:off x="3134215" y="5201162"/>
              <a:ext cx="452368" cy="646331"/>
            </a:xfrm>
            <a:prstGeom prst="rect">
              <a:avLst/>
            </a:prstGeom>
            <a:noFill/>
          </p:spPr>
          <p:txBody>
            <a:bodyPr wrap="none" rtlCol="0">
              <a:spAutoFit/>
            </a:bodyPr>
            <a:lstStyle/>
            <a:p>
              <a:r>
                <a:rPr lang="en-US" sz="3600" dirty="0" smtClean="0"/>
                <a:t>A</a:t>
              </a:r>
              <a:endParaRPr lang="en-US" sz="3600" dirty="0"/>
            </a:p>
          </p:txBody>
        </p:sp>
        <p:sp>
          <p:nvSpPr>
            <p:cNvPr id="42" name="TextBox 41"/>
            <p:cNvSpPr txBox="1"/>
            <p:nvPr/>
          </p:nvSpPr>
          <p:spPr>
            <a:xfrm>
              <a:off x="4099557" y="5201161"/>
              <a:ext cx="431528" cy="646331"/>
            </a:xfrm>
            <a:prstGeom prst="rect">
              <a:avLst/>
            </a:prstGeom>
            <a:noFill/>
          </p:spPr>
          <p:txBody>
            <a:bodyPr wrap="none" rtlCol="0">
              <a:spAutoFit/>
            </a:bodyPr>
            <a:lstStyle/>
            <a:p>
              <a:r>
                <a:rPr lang="en-US" sz="3600" dirty="0" smtClean="0"/>
                <a:t>C</a:t>
              </a:r>
              <a:endParaRPr lang="en-US" sz="3600" dirty="0"/>
            </a:p>
          </p:txBody>
        </p:sp>
        <p:sp>
          <p:nvSpPr>
            <p:cNvPr id="43" name="TextBox 42"/>
            <p:cNvSpPr txBox="1"/>
            <p:nvPr/>
          </p:nvSpPr>
          <p:spPr>
            <a:xfrm>
              <a:off x="5055807" y="5201160"/>
              <a:ext cx="409086" cy="646331"/>
            </a:xfrm>
            <a:prstGeom prst="rect">
              <a:avLst/>
            </a:prstGeom>
            <a:noFill/>
          </p:spPr>
          <p:txBody>
            <a:bodyPr wrap="none" rtlCol="0">
              <a:spAutoFit/>
            </a:bodyPr>
            <a:lstStyle/>
            <a:p>
              <a:r>
                <a:rPr lang="en-US" sz="3600" dirty="0" smtClean="0"/>
                <a:t>T</a:t>
              </a:r>
              <a:endParaRPr lang="en-US" sz="3600" dirty="0"/>
            </a:p>
          </p:txBody>
        </p:sp>
        <p:sp>
          <p:nvSpPr>
            <p:cNvPr id="44" name="TextBox 43"/>
            <p:cNvSpPr txBox="1"/>
            <p:nvPr/>
          </p:nvSpPr>
          <p:spPr>
            <a:xfrm>
              <a:off x="5984141" y="5201159"/>
              <a:ext cx="452368" cy="646331"/>
            </a:xfrm>
            <a:prstGeom prst="rect">
              <a:avLst/>
            </a:prstGeom>
            <a:noFill/>
          </p:spPr>
          <p:txBody>
            <a:bodyPr wrap="none" rtlCol="0">
              <a:spAutoFit/>
            </a:bodyPr>
            <a:lstStyle/>
            <a:p>
              <a:r>
                <a:rPr lang="en-US" sz="3600" dirty="0" smtClean="0"/>
                <a:t>A</a:t>
              </a:r>
              <a:endParaRPr lang="en-US" sz="3600" dirty="0"/>
            </a:p>
          </p:txBody>
        </p:sp>
        <p:sp>
          <p:nvSpPr>
            <p:cNvPr id="45" name="TextBox 44"/>
            <p:cNvSpPr txBox="1"/>
            <p:nvPr/>
          </p:nvSpPr>
          <p:spPr>
            <a:xfrm>
              <a:off x="6936620" y="5201158"/>
              <a:ext cx="431528" cy="646331"/>
            </a:xfrm>
            <a:prstGeom prst="rect">
              <a:avLst/>
            </a:prstGeom>
            <a:noFill/>
          </p:spPr>
          <p:txBody>
            <a:bodyPr wrap="none" rtlCol="0">
              <a:spAutoFit/>
            </a:bodyPr>
            <a:lstStyle/>
            <a:p>
              <a:r>
                <a:rPr lang="en-US" sz="3600" dirty="0" smtClean="0"/>
                <a:t>C</a:t>
              </a:r>
              <a:endParaRPr lang="en-US" sz="3600" dirty="0"/>
            </a:p>
          </p:txBody>
        </p:sp>
        <p:sp>
          <p:nvSpPr>
            <p:cNvPr id="6" name="Oval 5"/>
            <p:cNvSpPr/>
            <p:nvPr/>
          </p:nvSpPr>
          <p:spPr>
            <a:xfrm>
              <a:off x="7403731"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403731"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03731" y="2934564"/>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403731"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03731"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7635287" y="4353167"/>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635287" y="340743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1" idx="4"/>
            </p:cNvCxnSpPr>
            <p:nvPr/>
          </p:nvCxnSpPr>
          <p:spPr>
            <a:xfrm>
              <a:off x="7635287" y="2444395"/>
              <a:ext cx="0" cy="4901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35287"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916869"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685312"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453756"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453756"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a:off x="6916869" y="2207962"/>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8" idx="5"/>
              <a:endCxn id="21" idx="1"/>
            </p:cNvCxnSpPr>
            <p:nvPr/>
          </p:nvCxnSpPr>
          <p:spPr>
            <a:xfrm>
              <a:off x="6849048"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6453756" y="2934564"/>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453756"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453756"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a:off x="6916869" y="316907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908953" y="4110967"/>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916869" y="506246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849048"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849048" y="3338182"/>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849048"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685312"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679375" y="340743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685312" y="4353167"/>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5503781"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503781" y="2934564"/>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503781" y="3874533"/>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3781"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503781"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p:nvPr/>
          </p:nvCxnSpPr>
          <p:spPr>
            <a:xfrm>
              <a:off x="5966894"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966894" y="2207962"/>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966894" y="319021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966894" y="411673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966894" y="506246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715546"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735337"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743252" y="3401665"/>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735337" y="4353167"/>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899073"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899073"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899073" y="333241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899073"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5016919" y="506246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5016919" y="411673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016919" y="319021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endCxn id="60" idx="2"/>
            </p:cNvCxnSpPr>
            <p:nvPr/>
          </p:nvCxnSpPr>
          <p:spPr>
            <a:xfrm flipV="1">
              <a:off x="5026813" y="2207962"/>
              <a:ext cx="476967" cy="38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64" idx="2"/>
            </p:cNvCxnSpPr>
            <p:nvPr/>
          </p:nvCxnSpPr>
          <p:spPr>
            <a:xfrm>
              <a:off x="5026813" y="1262226"/>
              <a:ext cx="47696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4553805"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553805"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563700"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563700"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563700" y="482987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Arrow Connector 87"/>
            <p:cNvCxnSpPr/>
            <p:nvPr/>
          </p:nvCxnSpPr>
          <p:spPr>
            <a:xfrm>
              <a:off x="4795257"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85" idx="0"/>
            </p:cNvCxnSpPr>
            <p:nvPr/>
          </p:nvCxnSpPr>
          <p:spPr>
            <a:xfrm>
              <a:off x="4795257" y="2444395"/>
              <a:ext cx="0" cy="5093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endCxn id="86" idx="0"/>
            </p:cNvCxnSpPr>
            <p:nvPr/>
          </p:nvCxnSpPr>
          <p:spPr>
            <a:xfrm>
              <a:off x="4795257" y="3426653"/>
              <a:ext cx="0" cy="4536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4785362"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4949098"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949098" y="3357404"/>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4" idx="5"/>
            </p:cNvCxnSpPr>
            <p:nvPr/>
          </p:nvCxnSpPr>
          <p:spPr>
            <a:xfrm>
              <a:off x="4949096" y="2375146"/>
              <a:ext cx="632400" cy="6286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958992"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4066943" y="5081691"/>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4066943" y="411673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4066943" y="319021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4066940"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4066943" y="221949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603830"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603830"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603827"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593932" y="3880300"/>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603830" y="482987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Arrow Connector 105"/>
            <p:cNvCxnSpPr/>
            <p:nvPr/>
          </p:nvCxnSpPr>
          <p:spPr>
            <a:xfrm>
              <a:off x="3825489"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104" idx="0"/>
            </p:cNvCxnSpPr>
            <p:nvPr/>
          </p:nvCxnSpPr>
          <p:spPr>
            <a:xfrm flipH="1">
              <a:off x="3825490" y="3426653"/>
              <a:ext cx="3953" cy="4536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3825489"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3835387"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3999119"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3999119"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3999122" y="3338182"/>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87" idx="1"/>
            </p:cNvCxnSpPr>
            <p:nvPr/>
          </p:nvCxnSpPr>
          <p:spPr>
            <a:xfrm>
              <a:off x="3999122" y="4278151"/>
              <a:ext cx="632399" cy="6209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3107070"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3107070" y="2223340"/>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3116968" y="3205598"/>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3107070" y="4110967"/>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3107070" y="5081691"/>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2643957"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43957" y="197537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643957"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643957"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flipH="1">
              <a:off x="2620208" y="4820269"/>
              <a:ext cx="486862"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Arrow Connector 124"/>
            <p:cNvCxnSpPr/>
            <p:nvPr/>
          </p:nvCxnSpPr>
          <p:spPr>
            <a:xfrm>
              <a:off x="1901790" y="1502504"/>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2877493" y="1502504"/>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2875514"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endCxn id="123" idx="0"/>
            </p:cNvCxnSpPr>
            <p:nvPr/>
          </p:nvCxnSpPr>
          <p:spPr>
            <a:xfrm>
              <a:off x="2875514" y="3426653"/>
              <a:ext cx="1" cy="4536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2861661"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3039249"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3039249"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3039249" y="3357404"/>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3049147"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1670233"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670233" y="197537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670233"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670233" y="3874533"/>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670233"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Arrow Connector 138"/>
            <p:cNvCxnSpPr>
              <a:stCxn id="134" idx="6"/>
            </p:cNvCxnSpPr>
            <p:nvPr/>
          </p:nvCxnSpPr>
          <p:spPr>
            <a:xfrm>
              <a:off x="2133346" y="1262226"/>
              <a:ext cx="510610" cy="57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a:off x="2133346" y="2207962"/>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36" idx="6"/>
            </p:cNvCxnSpPr>
            <p:nvPr/>
          </p:nvCxnSpPr>
          <p:spPr>
            <a:xfrm>
              <a:off x="2133346" y="3190219"/>
              <a:ext cx="510610" cy="153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endCxn id="123" idx="2"/>
            </p:cNvCxnSpPr>
            <p:nvPr/>
          </p:nvCxnSpPr>
          <p:spPr>
            <a:xfrm>
              <a:off x="2133346" y="4110967"/>
              <a:ext cx="510611" cy="57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2133346" y="5072080"/>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35" idx="4"/>
            </p:cNvCxnSpPr>
            <p:nvPr/>
          </p:nvCxnSpPr>
          <p:spPr>
            <a:xfrm flipH="1">
              <a:off x="1901790" y="2448241"/>
              <a:ext cx="1" cy="5055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endCxn id="137" idx="0"/>
            </p:cNvCxnSpPr>
            <p:nvPr/>
          </p:nvCxnSpPr>
          <p:spPr>
            <a:xfrm>
              <a:off x="1901790" y="3426653"/>
              <a:ext cx="1" cy="4478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1901790"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34" idx="5"/>
            </p:cNvCxnSpPr>
            <p:nvPr/>
          </p:nvCxnSpPr>
          <p:spPr>
            <a:xfrm>
              <a:off x="2065524" y="1429410"/>
              <a:ext cx="64625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endCxn id="122" idx="1"/>
            </p:cNvCxnSpPr>
            <p:nvPr/>
          </p:nvCxnSpPr>
          <p:spPr>
            <a:xfrm>
              <a:off x="2065525" y="2392446"/>
              <a:ext cx="646254" cy="6305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2089274" y="333241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2065525" y="4278151"/>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217865" y="1429410"/>
              <a:ext cx="452368" cy="646331"/>
            </a:xfrm>
            <a:prstGeom prst="rect">
              <a:avLst/>
            </a:prstGeom>
            <a:noFill/>
          </p:spPr>
          <p:txBody>
            <a:bodyPr wrap="none" rtlCol="0">
              <a:spAutoFit/>
            </a:bodyPr>
            <a:lstStyle/>
            <a:p>
              <a:r>
                <a:rPr lang="en-US" sz="3600" dirty="0"/>
                <a:t>A</a:t>
              </a:r>
            </a:p>
          </p:txBody>
        </p:sp>
        <p:sp>
          <p:nvSpPr>
            <p:cNvPr id="28" name="TextBox 27"/>
            <p:cNvSpPr txBox="1"/>
            <p:nvPr/>
          </p:nvSpPr>
          <p:spPr>
            <a:xfrm>
              <a:off x="1228285" y="2366313"/>
              <a:ext cx="431528" cy="646331"/>
            </a:xfrm>
            <a:prstGeom prst="rect">
              <a:avLst/>
            </a:prstGeom>
            <a:noFill/>
          </p:spPr>
          <p:txBody>
            <a:bodyPr wrap="none" rtlCol="0">
              <a:spAutoFit/>
            </a:bodyPr>
            <a:lstStyle/>
            <a:p>
              <a:r>
                <a:rPr lang="en-US" sz="3600" dirty="0" smtClean="0"/>
                <a:t>C</a:t>
              </a:r>
              <a:endParaRPr lang="en-US" sz="3600" dirty="0"/>
            </a:p>
          </p:txBody>
        </p:sp>
        <p:sp>
          <p:nvSpPr>
            <p:cNvPr id="29" name="TextBox 28"/>
            <p:cNvSpPr txBox="1"/>
            <p:nvPr/>
          </p:nvSpPr>
          <p:spPr>
            <a:xfrm>
              <a:off x="1228285" y="4260668"/>
              <a:ext cx="431528" cy="646331"/>
            </a:xfrm>
            <a:prstGeom prst="rect">
              <a:avLst/>
            </a:prstGeom>
            <a:noFill/>
          </p:spPr>
          <p:txBody>
            <a:bodyPr wrap="none" rtlCol="0">
              <a:spAutoFit/>
            </a:bodyPr>
            <a:lstStyle/>
            <a:p>
              <a:r>
                <a:rPr lang="en-US" sz="3600" dirty="0" smtClean="0"/>
                <a:t>C</a:t>
              </a:r>
              <a:endParaRPr lang="en-US" sz="3600" dirty="0"/>
            </a:p>
          </p:txBody>
        </p:sp>
        <p:sp>
          <p:nvSpPr>
            <p:cNvPr id="34" name="TextBox 33"/>
            <p:cNvSpPr txBox="1"/>
            <p:nvPr/>
          </p:nvSpPr>
          <p:spPr>
            <a:xfrm>
              <a:off x="1205843" y="3330310"/>
              <a:ext cx="476412" cy="646331"/>
            </a:xfrm>
            <a:prstGeom prst="rect">
              <a:avLst/>
            </a:prstGeom>
            <a:noFill/>
          </p:spPr>
          <p:txBody>
            <a:bodyPr wrap="none" rtlCol="0">
              <a:spAutoFit/>
            </a:bodyPr>
            <a:lstStyle/>
            <a:p>
              <a:r>
                <a:rPr lang="en-US" sz="3600" dirty="0"/>
                <a:t>G</a:t>
              </a:r>
            </a:p>
          </p:txBody>
        </p:sp>
        <p:sp>
          <p:nvSpPr>
            <p:cNvPr id="46" name="TextBox 45"/>
            <p:cNvSpPr txBox="1"/>
            <p:nvPr/>
          </p:nvSpPr>
          <p:spPr>
            <a:xfrm>
              <a:off x="1705261" y="969838"/>
              <a:ext cx="184731" cy="584775"/>
            </a:xfrm>
            <a:prstGeom prst="rect">
              <a:avLst/>
            </a:prstGeom>
            <a:noFill/>
          </p:spPr>
          <p:txBody>
            <a:bodyPr wrap="none" rtlCol="0">
              <a:spAutoFit/>
            </a:bodyPr>
            <a:lstStyle/>
            <a:p>
              <a:endParaRPr lang="en-US" sz="3200" dirty="0"/>
            </a:p>
          </p:txBody>
        </p:sp>
        <p:sp>
          <p:nvSpPr>
            <p:cNvPr id="47" name="TextBox 46"/>
            <p:cNvSpPr txBox="1"/>
            <p:nvPr/>
          </p:nvSpPr>
          <p:spPr>
            <a:xfrm>
              <a:off x="1642743" y="1915574"/>
              <a:ext cx="184731" cy="584775"/>
            </a:xfrm>
            <a:prstGeom prst="rect">
              <a:avLst/>
            </a:prstGeom>
            <a:noFill/>
          </p:spPr>
          <p:txBody>
            <a:bodyPr wrap="none" rtlCol="0">
              <a:spAutoFit/>
            </a:bodyPr>
            <a:lstStyle/>
            <a:p>
              <a:endParaRPr lang="en-US" sz="3200" dirty="0"/>
            </a:p>
          </p:txBody>
        </p:sp>
        <p:sp>
          <p:nvSpPr>
            <p:cNvPr id="151" name="TextBox 150"/>
            <p:cNvSpPr txBox="1"/>
            <p:nvPr/>
          </p:nvSpPr>
          <p:spPr>
            <a:xfrm>
              <a:off x="2616124" y="969837"/>
              <a:ext cx="184731" cy="584775"/>
            </a:xfrm>
            <a:prstGeom prst="rect">
              <a:avLst/>
            </a:prstGeom>
            <a:noFill/>
          </p:spPr>
          <p:txBody>
            <a:bodyPr wrap="none" rtlCol="0">
              <a:spAutoFit/>
            </a:bodyPr>
            <a:lstStyle/>
            <a:p>
              <a:endParaRPr lang="en-US" sz="3200" dirty="0"/>
            </a:p>
          </p:txBody>
        </p:sp>
        <p:sp>
          <p:nvSpPr>
            <p:cNvPr id="110" name="TextBox 109"/>
            <p:cNvSpPr txBox="1"/>
            <p:nvPr/>
          </p:nvSpPr>
          <p:spPr>
            <a:xfrm>
              <a:off x="3566442" y="969835"/>
              <a:ext cx="184731" cy="584775"/>
            </a:xfrm>
            <a:prstGeom prst="rect">
              <a:avLst/>
            </a:prstGeom>
            <a:noFill/>
          </p:spPr>
          <p:txBody>
            <a:bodyPr wrap="none" rtlCol="0">
              <a:spAutoFit/>
            </a:bodyPr>
            <a:lstStyle/>
            <a:p>
              <a:endParaRPr lang="en-US" sz="3200" dirty="0"/>
            </a:p>
          </p:txBody>
        </p:sp>
        <p:sp>
          <p:nvSpPr>
            <p:cNvPr id="152" name="TextBox 151"/>
            <p:cNvSpPr txBox="1"/>
            <p:nvPr/>
          </p:nvSpPr>
          <p:spPr>
            <a:xfrm>
              <a:off x="1642742" y="2897831"/>
              <a:ext cx="184731" cy="584775"/>
            </a:xfrm>
            <a:prstGeom prst="rect">
              <a:avLst/>
            </a:prstGeom>
            <a:noFill/>
          </p:spPr>
          <p:txBody>
            <a:bodyPr wrap="none" rtlCol="0">
              <a:spAutoFit/>
            </a:bodyPr>
            <a:lstStyle/>
            <a:p>
              <a:endParaRPr lang="en-US" sz="3200" dirty="0"/>
            </a:p>
          </p:txBody>
        </p:sp>
        <p:sp>
          <p:nvSpPr>
            <p:cNvPr id="153" name="TextBox 152"/>
            <p:cNvSpPr txBox="1"/>
            <p:nvPr/>
          </p:nvSpPr>
          <p:spPr>
            <a:xfrm>
              <a:off x="4526315" y="969838"/>
              <a:ext cx="184731" cy="584775"/>
            </a:xfrm>
            <a:prstGeom prst="rect">
              <a:avLst/>
            </a:prstGeom>
            <a:noFill/>
          </p:spPr>
          <p:txBody>
            <a:bodyPr wrap="none" rtlCol="0">
              <a:spAutoFit/>
            </a:bodyPr>
            <a:lstStyle/>
            <a:p>
              <a:endParaRPr lang="en-US" sz="3200" dirty="0"/>
            </a:p>
          </p:txBody>
        </p:sp>
        <p:sp>
          <p:nvSpPr>
            <p:cNvPr id="154" name="TextBox 153"/>
            <p:cNvSpPr txBox="1"/>
            <p:nvPr/>
          </p:nvSpPr>
          <p:spPr>
            <a:xfrm>
              <a:off x="1644111" y="3818579"/>
              <a:ext cx="184731" cy="584775"/>
            </a:xfrm>
            <a:prstGeom prst="rect">
              <a:avLst/>
            </a:prstGeom>
            <a:noFill/>
          </p:spPr>
          <p:txBody>
            <a:bodyPr wrap="none" rtlCol="0">
              <a:spAutoFit/>
            </a:bodyPr>
            <a:lstStyle/>
            <a:p>
              <a:endParaRPr lang="en-US" sz="3200" dirty="0"/>
            </a:p>
          </p:txBody>
        </p:sp>
        <p:sp>
          <p:nvSpPr>
            <p:cNvPr id="155" name="TextBox 154"/>
            <p:cNvSpPr txBox="1"/>
            <p:nvPr/>
          </p:nvSpPr>
          <p:spPr>
            <a:xfrm>
              <a:off x="5484635" y="969834"/>
              <a:ext cx="184731" cy="584775"/>
            </a:xfrm>
            <a:prstGeom prst="rect">
              <a:avLst/>
            </a:prstGeom>
            <a:noFill/>
          </p:spPr>
          <p:txBody>
            <a:bodyPr wrap="none" rtlCol="0">
              <a:spAutoFit/>
            </a:bodyPr>
            <a:lstStyle/>
            <a:p>
              <a:endParaRPr lang="en-US" sz="3200" dirty="0"/>
            </a:p>
          </p:txBody>
        </p:sp>
        <p:sp>
          <p:nvSpPr>
            <p:cNvPr id="156" name="TextBox 155"/>
            <p:cNvSpPr txBox="1"/>
            <p:nvPr/>
          </p:nvSpPr>
          <p:spPr>
            <a:xfrm>
              <a:off x="1642741" y="4789303"/>
              <a:ext cx="184731" cy="584775"/>
            </a:xfrm>
            <a:prstGeom prst="rect">
              <a:avLst/>
            </a:prstGeom>
            <a:noFill/>
          </p:spPr>
          <p:txBody>
            <a:bodyPr wrap="none" rtlCol="0">
              <a:spAutoFit/>
            </a:bodyPr>
            <a:lstStyle/>
            <a:p>
              <a:endParaRPr lang="en-US" sz="3200" dirty="0"/>
            </a:p>
          </p:txBody>
        </p:sp>
        <p:sp>
          <p:nvSpPr>
            <p:cNvPr id="157" name="TextBox 156"/>
            <p:cNvSpPr txBox="1"/>
            <p:nvPr/>
          </p:nvSpPr>
          <p:spPr>
            <a:xfrm>
              <a:off x="6426266" y="969833"/>
              <a:ext cx="184731" cy="584775"/>
            </a:xfrm>
            <a:prstGeom prst="rect">
              <a:avLst/>
            </a:prstGeom>
            <a:noFill/>
          </p:spPr>
          <p:txBody>
            <a:bodyPr wrap="none" rtlCol="0">
              <a:spAutoFit/>
            </a:bodyPr>
            <a:lstStyle/>
            <a:p>
              <a:endParaRPr lang="en-US" sz="3200" dirty="0"/>
            </a:p>
          </p:txBody>
        </p:sp>
        <p:sp>
          <p:nvSpPr>
            <p:cNvPr id="158" name="TextBox 157"/>
            <p:cNvSpPr txBox="1"/>
            <p:nvPr/>
          </p:nvSpPr>
          <p:spPr>
            <a:xfrm>
              <a:off x="7376241" y="969832"/>
              <a:ext cx="184731" cy="584775"/>
            </a:xfrm>
            <a:prstGeom prst="rect">
              <a:avLst/>
            </a:prstGeom>
            <a:noFill/>
          </p:spPr>
          <p:txBody>
            <a:bodyPr wrap="none" rtlCol="0">
              <a:spAutoFit/>
            </a:bodyPr>
            <a:lstStyle/>
            <a:p>
              <a:endParaRPr lang="en-US" sz="3200" dirty="0"/>
            </a:p>
          </p:txBody>
        </p:sp>
        <p:sp>
          <p:nvSpPr>
            <p:cNvPr id="161" name="TextBox 160"/>
            <p:cNvSpPr txBox="1"/>
            <p:nvPr/>
          </p:nvSpPr>
          <p:spPr>
            <a:xfrm>
              <a:off x="4526314" y="1917495"/>
              <a:ext cx="184731" cy="584775"/>
            </a:xfrm>
            <a:prstGeom prst="rect">
              <a:avLst/>
            </a:prstGeom>
            <a:noFill/>
          </p:spPr>
          <p:txBody>
            <a:bodyPr wrap="none" rtlCol="0">
              <a:spAutoFit/>
            </a:bodyPr>
            <a:lstStyle/>
            <a:p>
              <a:endParaRPr lang="en-US" sz="3200" dirty="0"/>
            </a:p>
          </p:txBody>
        </p:sp>
        <p:sp>
          <p:nvSpPr>
            <p:cNvPr id="162" name="TextBox 161"/>
            <p:cNvSpPr txBox="1"/>
            <p:nvPr/>
          </p:nvSpPr>
          <p:spPr>
            <a:xfrm>
              <a:off x="5484206" y="1917495"/>
              <a:ext cx="184731" cy="584775"/>
            </a:xfrm>
            <a:prstGeom prst="rect">
              <a:avLst/>
            </a:prstGeom>
            <a:noFill/>
          </p:spPr>
          <p:txBody>
            <a:bodyPr wrap="none" rtlCol="0">
              <a:spAutoFit/>
            </a:bodyPr>
            <a:lstStyle/>
            <a:p>
              <a:endParaRPr lang="en-US" sz="3200" dirty="0"/>
            </a:p>
          </p:txBody>
        </p:sp>
        <p:sp>
          <p:nvSpPr>
            <p:cNvPr id="163" name="TextBox 162"/>
            <p:cNvSpPr txBox="1"/>
            <p:nvPr/>
          </p:nvSpPr>
          <p:spPr>
            <a:xfrm>
              <a:off x="6426265" y="1915571"/>
              <a:ext cx="184731" cy="584775"/>
            </a:xfrm>
            <a:prstGeom prst="rect">
              <a:avLst/>
            </a:prstGeom>
            <a:noFill/>
          </p:spPr>
          <p:txBody>
            <a:bodyPr wrap="none" rtlCol="0">
              <a:spAutoFit/>
            </a:bodyPr>
            <a:lstStyle/>
            <a:p>
              <a:endParaRPr lang="en-US" sz="3200" dirty="0"/>
            </a:p>
          </p:txBody>
        </p:sp>
        <p:sp>
          <p:nvSpPr>
            <p:cNvPr id="164" name="TextBox 163"/>
            <p:cNvSpPr txBox="1"/>
            <p:nvPr/>
          </p:nvSpPr>
          <p:spPr>
            <a:xfrm>
              <a:off x="7376241" y="1915570"/>
              <a:ext cx="184731" cy="584775"/>
            </a:xfrm>
            <a:prstGeom prst="rect">
              <a:avLst/>
            </a:prstGeom>
            <a:noFill/>
          </p:spPr>
          <p:txBody>
            <a:bodyPr wrap="none" rtlCol="0">
              <a:spAutoFit/>
            </a:bodyPr>
            <a:lstStyle/>
            <a:p>
              <a:endParaRPr lang="en-US" sz="3200" dirty="0"/>
            </a:p>
          </p:txBody>
        </p:sp>
        <p:sp>
          <p:nvSpPr>
            <p:cNvPr id="165" name="TextBox 164"/>
            <p:cNvSpPr txBox="1"/>
            <p:nvPr/>
          </p:nvSpPr>
          <p:spPr>
            <a:xfrm>
              <a:off x="2604593" y="2897831"/>
              <a:ext cx="184731" cy="584775"/>
            </a:xfrm>
            <a:prstGeom prst="rect">
              <a:avLst/>
            </a:prstGeom>
            <a:noFill/>
          </p:spPr>
          <p:txBody>
            <a:bodyPr wrap="none" rtlCol="0">
              <a:spAutoFit/>
            </a:bodyPr>
            <a:lstStyle/>
            <a:p>
              <a:endParaRPr lang="en-US" sz="3200" dirty="0"/>
            </a:p>
          </p:txBody>
        </p:sp>
        <p:sp>
          <p:nvSpPr>
            <p:cNvPr id="166" name="TextBox 165"/>
            <p:cNvSpPr txBox="1"/>
            <p:nvPr/>
          </p:nvSpPr>
          <p:spPr>
            <a:xfrm>
              <a:off x="3638859" y="2897830"/>
              <a:ext cx="184731" cy="584775"/>
            </a:xfrm>
            <a:prstGeom prst="rect">
              <a:avLst/>
            </a:prstGeom>
            <a:noFill/>
          </p:spPr>
          <p:txBody>
            <a:bodyPr wrap="none" rtlCol="0">
              <a:spAutoFit/>
            </a:bodyPr>
            <a:lstStyle/>
            <a:p>
              <a:endParaRPr lang="en-US" sz="3200" dirty="0"/>
            </a:p>
          </p:txBody>
        </p:sp>
        <p:sp>
          <p:nvSpPr>
            <p:cNvPr id="168" name="TextBox 167"/>
            <p:cNvSpPr txBox="1"/>
            <p:nvPr/>
          </p:nvSpPr>
          <p:spPr>
            <a:xfrm>
              <a:off x="5538809" y="2876687"/>
              <a:ext cx="184731" cy="584775"/>
            </a:xfrm>
            <a:prstGeom prst="rect">
              <a:avLst/>
            </a:prstGeom>
            <a:noFill/>
          </p:spPr>
          <p:txBody>
            <a:bodyPr wrap="none" rtlCol="0">
              <a:spAutoFit/>
            </a:bodyPr>
            <a:lstStyle/>
            <a:p>
              <a:endParaRPr lang="en-US" sz="3200" dirty="0"/>
            </a:p>
          </p:txBody>
        </p:sp>
        <p:sp>
          <p:nvSpPr>
            <p:cNvPr id="169" name="TextBox 168"/>
            <p:cNvSpPr txBox="1"/>
            <p:nvPr/>
          </p:nvSpPr>
          <p:spPr>
            <a:xfrm>
              <a:off x="6420439" y="2875390"/>
              <a:ext cx="184731" cy="584775"/>
            </a:xfrm>
            <a:prstGeom prst="rect">
              <a:avLst/>
            </a:prstGeom>
            <a:noFill/>
          </p:spPr>
          <p:txBody>
            <a:bodyPr wrap="none" rtlCol="0">
              <a:spAutoFit/>
            </a:bodyPr>
            <a:lstStyle/>
            <a:p>
              <a:endParaRPr lang="en-US" sz="3200" dirty="0"/>
            </a:p>
          </p:txBody>
        </p:sp>
        <p:sp>
          <p:nvSpPr>
            <p:cNvPr id="170" name="TextBox 169"/>
            <p:cNvSpPr txBox="1"/>
            <p:nvPr/>
          </p:nvSpPr>
          <p:spPr>
            <a:xfrm>
              <a:off x="7376240" y="2878610"/>
              <a:ext cx="184731" cy="584775"/>
            </a:xfrm>
            <a:prstGeom prst="rect">
              <a:avLst/>
            </a:prstGeom>
            <a:noFill/>
          </p:spPr>
          <p:txBody>
            <a:bodyPr wrap="none" rtlCol="0">
              <a:spAutoFit/>
            </a:bodyPr>
            <a:lstStyle/>
            <a:p>
              <a:endParaRPr lang="en-US" sz="3200" dirty="0"/>
            </a:p>
          </p:txBody>
        </p:sp>
        <p:sp>
          <p:nvSpPr>
            <p:cNvPr id="171" name="TextBox 170"/>
            <p:cNvSpPr txBox="1"/>
            <p:nvPr/>
          </p:nvSpPr>
          <p:spPr>
            <a:xfrm>
              <a:off x="3567756" y="3824346"/>
              <a:ext cx="184731" cy="584775"/>
            </a:xfrm>
            <a:prstGeom prst="rect">
              <a:avLst/>
            </a:prstGeom>
            <a:noFill/>
          </p:spPr>
          <p:txBody>
            <a:bodyPr wrap="none" rtlCol="0">
              <a:spAutoFit/>
            </a:bodyPr>
            <a:lstStyle/>
            <a:p>
              <a:endParaRPr lang="en-US" sz="3200" dirty="0"/>
            </a:p>
          </p:txBody>
        </p:sp>
        <p:sp>
          <p:nvSpPr>
            <p:cNvPr id="175" name="TextBox 174"/>
            <p:cNvSpPr txBox="1"/>
            <p:nvPr/>
          </p:nvSpPr>
          <p:spPr>
            <a:xfrm>
              <a:off x="6488782" y="3818576"/>
              <a:ext cx="184731" cy="584775"/>
            </a:xfrm>
            <a:prstGeom prst="rect">
              <a:avLst/>
            </a:prstGeom>
            <a:noFill/>
          </p:spPr>
          <p:txBody>
            <a:bodyPr wrap="none" rtlCol="0">
              <a:spAutoFit/>
            </a:bodyPr>
            <a:lstStyle/>
            <a:p>
              <a:endParaRPr lang="en-US" sz="3200" dirty="0"/>
            </a:p>
          </p:txBody>
        </p:sp>
        <p:sp>
          <p:nvSpPr>
            <p:cNvPr id="181" name="TextBox 180"/>
            <p:cNvSpPr txBox="1"/>
            <p:nvPr/>
          </p:nvSpPr>
          <p:spPr>
            <a:xfrm>
              <a:off x="6488784" y="4780263"/>
              <a:ext cx="184731" cy="584775"/>
            </a:xfrm>
            <a:prstGeom prst="rect">
              <a:avLst/>
            </a:prstGeom>
            <a:noFill/>
          </p:spPr>
          <p:txBody>
            <a:bodyPr wrap="none" rtlCol="0">
              <a:spAutoFit/>
            </a:bodyPr>
            <a:lstStyle/>
            <a:p>
              <a:endParaRPr lang="en-US" sz="3200" dirty="0"/>
            </a:p>
          </p:txBody>
        </p:sp>
        <p:sp>
          <p:nvSpPr>
            <p:cNvPr id="182" name="TextBox 181"/>
            <p:cNvSpPr txBox="1"/>
            <p:nvPr/>
          </p:nvSpPr>
          <p:spPr>
            <a:xfrm>
              <a:off x="7438759" y="4764313"/>
              <a:ext cx="184731" cy="584775"/>
            </a:xfrm>
            <a:prstGeom prst="rect">
              <a:avLst/>
            </a:prstGeom>
            <a:noFill/>
          </p:spPr>
          <p:txBody>
            <a:bodyPr wrap="none" rtlCol="0">
              <a:spAutoFit/>
            </a:bodyPr>
            <a:lstStyle/>
            <a:p>
              <a:endParaRPr lang="en-US" sz="3200" dirty="0"/>
            </a:p>
          </p:txBody>
        </p:sp>
        <p:sp>
          <p:nvSpPr>
            <p:cNvPr id="184" name="TextBox 183"/>
            <p:cNvSpPr txBox="1"/>
            <p:nvPr/>
          </p:nvSpPr>
          <p:spPr>
            <a:xfrm>
              <a:off x="2249565" y="1383243"/>
              <a:ext cx="184731" cy="369332"/>
            </a:xfrm>
            <a:prstGeom prst="rect">
              <a:avLst/>
            </a:prstGeom>
            <a:noFill/>
          </p:spPr>
          <p:txBody>
            <a:bodyPr wrap="none" rtlCol="0">
              <a:spAutoFit/>
            </a:bodyPr>
            <a:lstStyle/>
            <a:p>
              <a:endParaRPr lang="en-US" dirty="0"/>
            </a:p>
          </p:txBody>
        </p:sp>
        <p:sp>
          <p:nvSpPr>
            <p:cNvPr id="185" name="TextBox 184"/>
            <p:cNvSpPr txBox="1"/>
            <p:nvPr/>
          </p:nvSpPr>
          <p:spPr>
            <a:xfrm>
              <a:off x="2202543" y="1856111"/>
              <a:ext cx="184731" cy="369332"/>
            </a:xfrm>
            <a:prstGeom prst="rect">
              <a:avLst/>
            </a:prstGeom>
            <a:noFill/>
          </p:spPr>
          <p:txBody>
            <a:bodyPr wrap="none" rtlCol="0">
              <a:spAutoFit/>
            </a:bodyPr>
            <a:lstStyle/>
            <a:p>
              <a:endParaRPr lang="en-US" dirty="0"/>
            </a:p>
          </p:txBody>
        </p:sp>
        <p:sp>
          <p:nvSpPr>
            <p:cNvPr id="186" name="TextBox 185"/>
            <p:cNvSpPr txBox="1"/>
            <p:nvPr/>
          </p:nvSpPr>
          <p:spPr>
            <a:xfrm>
              <a:off x="2853140" y="1567909"/>
              <a:ext cx="184731" cy="369332"/>
            </a:xfrm>
            <a:prstGeom prst="rect">
              <a:avLst/>
            </a:prstGeom>
            <a:noFill/>
          </p:spPr>
          <p:txBody>
            <a:bodyPr wrap="none" rtlCol="0">
              <a:spAutoFit/>
            </a:bodyPr>
            <a:lstStyle/>
            <a:p>
              <a:endParaRPr lang="en-US" dirty="0"/>
            </a:p>
          </p:txBody>
        </p:sp>
        <p:sp>
          <p:nvSpPr>
            <p:cNvPr id="187" name="TextBox 186"/>
            <p:cNvSpPr txBox="1"/>
            <p:nvPr/>
          </p:nvSpPr>
          <p:spPr>
            <a:xfrm>
              <a:off x="3164392" y="1856757"/>
              <a:ext cx="184731" cy="369332"/>
            </a:xfrm>
            <a:prstGeom prst="rect">
              <a:avLst/>
            </a:prstGeom>
            <a:noFill/>
          </p:spPr>
          <p:txBody>
            <a:bodyPr wrap="none" rtlCol="0">
              <a:spAutoFit/>
            </a:bodyPr>
            <a:lstStyle/>
            <a:p>
              <a:endParaRPr lang="en-US" dirty="0"/>
            </a:p>
          </p:txBody>
        </p:sp>
        <p:sp>
          <p:nvSpPr>
            <p:cNvPr id="188" name="TextBox 187"/>
            <p:cNvSpPr txBox="1"/>
            <p:nvPr/>
          </p:nvSpPr>
          <p:spPr>
            <a:xfrm>
              <a:off x="3825487" y="1567909"/>
              <a:ext cx="184731" cy="369332"/>
            </a:xfrm>
            <a:prstGeom prst="rect">
              <a:avLst/>
            </a:prstGeom>
            <a:noFill/>
          </p:spPr>
          <p:txBody>
            <a:bodyPr wrap="none" rtlCol="0">
              <a:spAutoFit/>
            </a:bodyPr>
            <a:lstStyle/>
            <a:p>
              <a:endParaRPr lang="en-US" dirty="0"/>
            </a:p>
          </p:txBody>
        </p:sp>
        <p:sp>
          <p:nvSpPr>
            <p:cNvPr id="189" name="TextBox 188"/>
            <p:cNvSpPr txBox="1"/>
            <p:nvPr/>
          </p:nvSpPr>
          <p:spPr>
            <a:xfrm>
              <a:off x="3209556" y="1383243"/>
              <a:ext cx="184731" cy="369332"/>
            </a:xfrm>
            <a:prstGeom prst="rect">
              <a:avLst/>
            </a:prstGeom>
            <a:noFill/>
          </p:spPr>
          <p:txBody>
            <a:bodyPr wrap="none" rtlCol="0">
              <a:spAutoFit/>
            </a:bodyPr>
            <a:lstStyle/>
            <a:p>
              <a:endParaRPr lang="en-US" dirty="0"/>
            </a:p>
          </p:txBody>
        </p:sp>
        <p:sp>
          <p:nvSpPr>
            <p:cNvPr id="190" name="TextBox 189"/>
            <p:cNvSpPr txBox="1"/>
            <p:nvPr/>
          </p:nvSpPr>
          <p:spPr>
            <a:xfrm>
              <a:off x="2616122" y="3818574"/>
              <a:ext cx="184731" cy="584775"/>
            </a:xfrm>
            <a:prstGeom prst="rect">
              <a:avLst/>
            </a:prstGeom>
            <a:noFill/>
          </p:spPr>
          <p:txBody>
            <a:bodyPr wrap="none" rtlCol="0">
              <a:spAutoFit/>
            </a:bodyPr>
            <a:lstStyle/>
            <a:p>
              <a:endParaRPr lang="en-US" sz="3200" dirty="0"/>
            </a:p>
          </p:txBody>
        </p:sp>
        <p:sp>
          <p:nvSpPr>
            <p:cNvPr id="191" name="TextBox 190"/>
            <p:cNvSpPr txBox="1"/>
            <p:nvPr/>
          </p:nvSpPr>
          <p:spPr>
            <a:xfrm>
              <a:off x="2615868" y="4780263"/>
              <a:ext cx="184731" cy="584775"/>
            </a:xfrm>
            <a:prstGeom prst="rect">
              <a:avLst/>
            </a:prstGeom>
            <a:noFill/>
          </p:spPr>
          <p:txBody>
            <a:bodyPr wrap="none" rtlCol="0">
              <a:spAutoFit/>
            </a:bodyPr>
            <a:lstStyle/>
            <a:p>
              <a:endParaRPr lang="en-US" sz="3200" dirty="0"/>
            </a:p>
          </p:txBody>
        </p:sp>
        <p:sp>
          <p:nvSpPr>
            <p:cNvPr id="192" name="TextBox 191"/>
            <p:cNvSpPr txBox="1"/>
            <p:nvPr/>
          </p:nvSpPr>
          <p:spPr>
            <a:xfrm>
              <a:off x="4598728" y="3824344"/>
              <a:ext cx="184731" cy="584775"/>
            </a:xfrm>
            <a:prstGeom prst="rect">
              <a:avLst/>
            </a:prstGeom>
            <a:noFill/>
          </p:spPr>
          <p:txBody>
            <a:bodyPr wrap="none" rtlCol="0">
              <a:spAutoFit/>
            </a:bodyPr>
            <a:lstStyle/>
            <a:p>
              <a:endParaRPr lang="en-US" sz="3200" dirty="0"/>
            </a:p>
          </p:txBody>
        </p:sp>
        <p:sp>
          <p:nvSpPr>
            <p:cNvPr id="193" name="TextBox 192"/>
            <p:cNvSpPr txBox="1"/>
            <p:nvPr/>
          </p:nvSpPr>
          <p:spPr>
            <a:xfrm>
              <a:off x="7376239" y="3818144"/>
              <a:ext cx="184731" cy="584775"/>
            </a:xfrm>
            <a:prstGeom prst="rect">
              <a:avLst/>
            </a:prstGeom>
            <a:noFill/>
          </p:spPr>
          <p:txBody>
            <a:bodyPr wrap="none" rtlCol="0">
              <a:spAutoFit/>
            </a:bodyPr>
            <a:lstStyle/>
            <a:p>
              <a:endParaRPr lang="en-US" sz="3200" dirty="0"/>
            </a:p>
          </p:txBody>
        </p:sp>
        <p:sp>
          <p:nvSpPr>
            <p:cNvPr id="194" name="TextBox 193"/>
            <p:cNvSpPr txBox="1"/>
            <p:nvPr/>
          </p:nvSpPr>
          <p:spPr>
            <a:xfrm>
              <a:off x="3566444" y="4790251"/>
              <a:ext cx="184731" cy="584775"/>
            </a:xfrm>
            <a:prstGeom prst="rect">
              <a:avLst/>
            </a:prstGeom>
            <a:noFill/>
          </p:spPr>
          <p:txBody>
            <a:bodyPr wrap="none" rtlCol="0">
              <a:spAutoFit/>
            </a:bodyPr>
            <a:lstStyle/>
            <a:p>
              <a:endParaRPr lang="en-US" sz="3200" dirty="0"/>
            </a:p>
          </p:txBody>
        </p:sp>
      </p:grpSp>
    </p:spTree>
    <p:extLst>
      <p:ext uri="{BB962C8B-B14F-4D97-AF65-F5344CB8AC3E}">
        <p14:creationId xmlns:p14="http://schemas.microsoft.com/office/powerpoint/2010/main" val="3429128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761" y="152400"/>
            <a:ext cx="8229600" cy="533400"/>
          </a:xfrm>
        </p:spPr>
        <p:txBody>
          <a:bodyPr>
            <a:noAutofit/>
          </a:bodyPr>
          <a:lstStyle/>
          <a:p>
            <a:r>
              <a:rPr lang="en-US" sz="3200" dirty="0" smtClean="0">
                <a:solidFill>
                  <a:srgbClr val="002060"/>
                </a:solidFill>
                <a:latin typeface="Times New Roman" panose="02020603050405020304" pitchFamily="18" charset="0"/>
                <a:cs typeface="Times New Roman" panose="02020603050405020304" pitchFamily="18" charset="0"/>
              </a:rPr>
              <a:t>There are at most three ways to enter a node </a:t>
            </a:r>
            <a:endParaRPr lang="en-US" sz="3200" dirty="0">
              <a:solidFill>
                <a:srgbClr val="002060"/>
              </a:solidFill>
              <a:latin typeface="Times New Roman" panose="02020603050405020304" pitchFamily="18" charset="0"/>
              <a:cs typeface="Times New Roman" panose="02020603050405020304" pitchFamily="18" charset="0"/>
            </a:endParaRPr>
          </a:p>
        </p:txBody>
      </p:sp>
      <p:grpSp>
        <p:nvGrpSpPr>
          <p:cNvPr id="157" name="Group 156"/>
          <p:cNvGrpSpPr/>
          <p:nvPr/>
        </p:nvGrpSpPr>
        <p:grpSpPr>
          <a:xfrm>
            <a:off x="2447111" y="1419293"/>
            <a:ext cx="4198899" cy="4267200"/>
            <a:chOff x="2659101" y="2133600"/>
            <a:chExt cx="4198899" cy="4267200"/>
          </a:xfrm>
        </p:grpSpPr>
        <p:sp>
          <p:nvSpPr>
            <p:cNvPr id="5" name="Flowchart: Connector 4"/>
            <p:cNvSpPr/>
            <p:nvPr/>
          </p:nvSpPr>
          <p:spPr>
            <a:xfrm>
              <a:off x="2659101" y="2133600"/>
              <a:ext cx="1399633" cy="14224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Connector 150"/>
            <p:cNvSpPr/>
            <p:nvPr/>
          </p:nvSpPr>
          <p:spPr>
            <a:xfrm>
              <a:off x="2659101" y="4978400"/>
              <a:ext cx="1399633" cy="138192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Connector 151"/>
            <p:cNvSpPr/>
            <p:nvPr/>
          </p:nvSpPr>
          <p:spPr>
            <a:xfrm>
              <a:off x="5458367" y="2133600"/>
              <a:ext cx="1399633" cy="14224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Connector 152"/>
            <p:cNvSpPr/>
            <p:nvPr/>
          </p:nvSpPr>
          <p:spPr>
            <a:xfrm>
              <a:off x="5458367" y="4978400"/>
              <a:ext cx="1399633" cy="14224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152" idx="4"/>
              <a:endCxn id="153" idx="0"/>
            </p:cNvCxnSpPr>
            <p:nvPr/>
          </p:nvCxnSpPr>
          <p:spPr>
            <a:xfrm>
              <a:off x="6158184" y="3556000"/>
              <a:ext cx="0" cy="1422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153" idx="2"/>
            </p:cNvCxnSpPr>
            <p:nvPr/>
          </p:nvCxnSpPr>
          <p:spPr>
            <a:xfrm flipV="1">
              <a:off x="4058734" y="5689600"/>
              <a:ext cx="1399633" cy="103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5"/>
              <a:endCxn id="153" idx="1"/>
            </p:cNvCxnSpPr>
            <p:nvPr/>
          </p:nvCxnSpPr>
          <p:spPr>
            <a:xfrm>
              <a:off x="3853764" y="3347696"/>
              <a:ext cx="1809574" cy="183900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6634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761" y="152400"/>
            <a:ext cx="8229600" cy="533400"/>
          </a:xfrm>
        </p:spPr>
        <p:txBody>
          <a:bodyPr>
            <a:noAutofit/>
          </a:bodyPr>
          <a:lstStyle/>
          <a:p>
            <a:r>
              <a:rPr lang="en-US" sz="3200" dirty="0" smtClean="0">
                <a:solidFill>
                  <a:srgbClr val="002060"/>
                </a:solidFill>
                <a:latin typeface="Times New Roman" panose="02020603050405020304" pitchFamily="18" charset="0"/>
                <a:cs typeface="Times New Roman" panose="02020603050405020304" pitchFamily="18" charset="0"/>
              </a:rPr>
              <a:t>Each edge has an associated score</a:t>
            </a:r>
            <a:endParaRPr lang="en-US" sz="3200" dirty="0">
              <a:solidFill>
                <a:srgbClr val="002060"/>
              </a:solidFill>
              <a:latin typeface="Times New Roman" panose="02020603050405020304" pitchFamily="18" charset="0"/>
              <a:cs typeface="Times New Roman" panose="02020603050405020304" pitchFamily="18" charset="0"/>
            </a:endParaRPr>
          </a:p>
        </p:txBody>
      </p:sp>
      <p:grpSp>
        <p:nvGrpSpPr>
          <p:cNvPr id="157" name="Group 156"/>
          <p:cNvGrpSpPr/>
          <p:nvPr/>
        </p:nvGrpSpPr>
        <p:grpSpPr>
          <a:xfrm>
            <a:off x="2447111" y="1419293"/>
            <a:ext cx="4198899" cy="4267200"/>
            <a:chOff x="2659101" y="2133600"/>
            <a:chExt cx="4198899" cy="4267200"/>
          </a:xfrm>
        </p:grpSpPr>
        <p:sp>
          <p:nvSpPr>
            <p:cNvPr id="5" name="Flowchart: Connector 4"/>
            <p:cNvSpPr/>
            <p:nvPr/>
          </p:nvSpPr>
          <p:spPr>
            <a:xfrm>
              <a:off x="2659101" y="2133600"/>
              <a:ext cx="1399633" cy="14224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Connector 150"/>
            <p:cNvSpPr/>
            <p:nvPr/>
          </p:nvSpPr>
          <p:spPr>
            <a:xfrm>
              <a:off x="2659101" y="4978400"/>
              <a:ext cx="1399633" cy="138192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Connector 151"/>
            <p:cNvSpPr/>
            <p:nvPr/>
          </p:nvSpPr>
          <p:spPr>
            <a:xfrm>
              <a:off x="5458367" y="2133600"/>
              <a:ext cx="1399633" cy="14224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Connector 152"/>
            <p:cNvSpPr/>
            <p:nvPr/>
          </p:nvSpPr>
          <p:spPr>
            <a:xfrm>
              <a:off x="5458367" y="4978400"/>
              <a:ext cx="1399633" cy="14224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152" idx="4"/>
              <a:endCxn id="153" idx="0"/>
            </p:cNvCxnSpPr>
            <p:nvPr/>
          </p:nvCxnSpPr>
          <p:spPr>
            <a:xfrm>
              <a:off x="6158184" y="3556000"/>
              <a:ext cx="0" cy="1422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153" idx="2"/>
            </p:cNvCxnSpPr>
            <p:nvPr/>
          </p:nvCxnSpPr>
          <p:spPr>
            <a:xfrm flipV="1">
              <a:off x="4058734" y="5689600"/>
              <a:ext cx="1399633" cy="103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5"/>
              <a:endCxn id="153" idx="1"/>
            </p:cNvCxnSpPr>
            <p:nvPr/>
          </p:nvCxnSpPr>
          <p:spPr>
            <a:xfrm>
              <a:off x="3853764" y="3347696"/>
              <a:ext cx="1809574" cy="183900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4489383" y="5690636"/>
              <a:ext cx="543739" cy="523220"/>
            </a:xfrm>
            <a:prstGeom prst="rect">
              <a:avLst/>
            </a:prstGeom>
            <a:noFill/>
          </p:spPr>
          <p:txBody>
            <a:bodyPr wrap="none" rtlCol="0">
              <a:spAutoFit/>
            </a:bodyPr>
            <a:lstStyle/>
            <a:p>
              <a:r>
                <a:rPr lang="en-US" sz="2800" i="1" dirty="0" smtClean="0">
                  <a:solidFill>
                    <a:srgbClr val="0070C0"/>
                  </a:solidFill>
                  <a:latin typeface="Times New Roman" panose="02020603050405020304" pitchFamily="18" charset="0"/>
                  <a:cs typeface="Times New Roman" panose="02020603050405020304" pitchFamily="18" charset="0"/>
                </a:rPr>
                <a:t>-C</a:t>
              </a:r>
              <a:endParaRPr lang="en-US" sz="2800" i="1" dirty="0">
                <a:solidFill>
                  <a:srgbClr val="0070C0"/>
                </a:solidFill>
                <a:latin typeface="Times New Roman" panose="02020603050405020304" pitchFamily="18" charset="0"/>
                <a:cs typeface="Times New Roman" panose="02020603050405020304" pitchFamily="18" charset="0"/>
              </a:endParaRPr>
            </a:p>
          </p:txBody>
        </p:sp>
        <p:sp>
          <p:nvSpPr>
            <p:cNvPr id="155" name="TextBox 154"/>
            <p:cNvSpPr txBox="1"/>
            <p:nvPr/>
          </p:nvSpPr>
          <p:spPr>
            <a:xfrm>
              <a:off x="6185296" y="4082534"/>
              <a:ext cx="543739" cy="523220"/>
            </a:xfrm>
            <a:prstGeom prst="rect">
              <a:avLst/>
            </a:prstGeom>
            <a:noFill/>
          </p:spPr>
          <p:txBody>
            <a:bodyPr wrap="none" rtlCol="0">
              <a:spAutoFit/>
            </a:bodyPr>
            <a:lstStyle/>
            <a:p>
              <a:r>
                <a:rPr lang="en-US" sz="2800" i="1" dirty="0" smtClean="0">
                  <a:solidFill>
                    <a:srgbClr val="0070C0"/>
                  </a:solidFill>
                  <a:latin typeface="Times New Roman" panose="02020603050405020304" pitchFamily="18" charset="0"/>
                  <a:cs typeface="Times New Roman" panose="02020603050405020304" pitchFamily="18" charset="0"/>
                </a:rPr>
                <a:t>-C</a:t>
              </a:r>
              <a:endParaRPr lang="en-US" sz="2800" i="1"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6" name="TextBox 155"/>
                <p:cNvSpPr txBox="1"/>
                <p:nvPr/>
              </p:nvSpPr>
              <p:spPr>
                <a:xfrm>
                  <a:off x="4631590" y="3763722"/>
                  <a:ext cx="1217321" cy="523220"/>
                </a:xfrm>
                <a:prstGeom prst="rect">
                  <a:avLst/>
                </a:prstGeom>
                <a:noFill/>
              </p:spPr>
              <p:txBody>
                <a:bodyPr wrap="none" rtlCol="0">
                  <a:spAutoFit/>
                </a:bodyPr>
                <a:lstStyle/>
                <a:p>
                  <a14:m>
                    <m:oMath xmlns:m="http://schemas.openxmlformats.org/officeDocument/2006/math">
                      <m:r>
                        <a:rPr lang="en-US" sz="2800" b="0" i="1" smtClean="0">
                          <a:solidFill>
                            <a:srgbClr val="0070C0"/>
                          </a:solidFill>
                          <a:latin typeface="Cambria Math"/>
                        </a:rPr>
                        <m:t>𝐴</m:t>
                      </m:r>
                    </m:oMath>
                  </a14:m>
                  <a:r>
                    <a:rPr lang="en-US" sz="2800" dirty="0" smtClean="0">
                      <a:solidFill>
                        <a:srgbClr val="0070C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or</a:t>
                  </a:r>
                  <a:r>
                    <a:rPr lang="en-US" dirty="0" smtClean="0">
                      <a:latin typeface="Times New Roman" panose="02020603050405020304" pitchFamily="18" charset="0"/>
                      <a:cs typeface="Times New Roman" panose="02020603050405020304" pitchFamily="18" charset="0"/>
                    </a:rPr>
                    <a:t>  </a:t>
                  </a:r>
                  <a:r>
                    <a:rPr lang="en-US" sz="2800" i="1" dirty="0" smtClean="0">
                      <a:solidFill>
                        <a:srgbClr val="0070C0"/>
                      </a:solidFill>
                      <a:latin typeface="Times New Roman" panose="02020603050405020304" pitchFamily="18" charset="0"/>
                      <a:cs typeface="Times New Roman" panose="02020603050405020304" pitchFamily="18" charset="0"/>
                    </a:rPr>
                    <a:t>-B</a:t>
                  </a:r>
                  <a:endParaRPr lang="en-US" sz="2800" i="1"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156" name="TextBox 155"/>
                <p:cNvSpPr txBox="1">
                  <a:spLocks noRot="1" noChangeAspect="1" noMove="1" noResize="1" noEditPoints="1" noAdjustHandles="1" noChangeArrowheads="1" noChangeShapeType="1" noTextEdit="1"/>
                </p:cNvSpPr>
                <p:nvPr/>
              </p:nvSpPr>
              <p:spPr>
                <a:xfrm>
                  <a:off x="4631590" y="3763722"/>
                  <a:ext cx="1217321" cy="523220"/>
                </a:xfrm>
                <a:prstGeom prst="rect">
                  <a:avLst/>
                </a:prstGeom>
                <a:blipFill rotWithShape="1">
                  <a:blip r:embed="rId2"/>
                  <a:stretch>
                    <a:fillRect t="-11628" r="-9000" b="-31395"/>
                  </a:stretch>
                </a:blipFill>
              </p:spPr>
              <p:txBody>
                <a:bodyPr/>
                <a:lstStyle/>
                <a:p>
                  <a:r>
                    <a:rPr lang="en-US">
                      <a:noFill/>
                    </a:rPr>
                    <a:t> </a:t>
                  </a:r>
                </a:p>
              </p:txBody>
            </p:sp>
          </mc:Fallback>
        </mc:AlternateContent>
      </p:grpSp>
    </p:spTree>
    <p:extLst>
      <p:ext uri="{BB962C8B-B14F-4D97-AF65-F5344CB8AC3E}">
        <p14:creationId xmlns:p14="http://schemas.microsoft.com/office/powerpoint/2010/main" val="2359995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6" y="304800"/>
            <a:ext cx="8229600" cy="533400"/>
          </a:xfrm>
        </p:spPr>
        <p:txBody>
          <a:bodyPr>
            <a:noAutofit/>
          </a:bodyPr>
          <a:lstStyle/>
          <a:p>
            <a:r>
              <a:rPr lang="en-US" sz="3600" dirty="0" smtClean="0">
                <a:solidFill>
                  <a:srgbClr val="002060"/>
                </a:solidFill>
                <a:latin typeface="Times New Roman" panose="02020603050405020304" pitchFamily="18" charset="0"/>
                <a:cs typeface="Times New Roman" panose="02020603050405020304" pitchFamily="18" charset="0"/>
              </a:rPr>
              <a:t>DNA and Protein Sequence Comparison</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80998" y="1752600"/>
            <a:ext cx="8077198"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Mutations in a DNA sequence cause the protein sequences it encodes to change over evolutionary time.  Individual amino acids may be inserted, deleted or change into other amino acids. </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80996" y="3388667"/>
            <a:ext cx="8077200"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By comparing related sequences, we can learn about species relationships, about which positions in proteins are the most important, and about the causes of certain diseases.</a:t>
            </a:r>
            <a:endParaRPr lang="en-US"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80999" y="5029200"/>
            <a:ext cx="8077197" cy="830997"/>
          </a:xfrm>
          <a:prstGeom prst="rect">
            <a:avLst/>
          </a:prstGeom>
          <a:noFill/>
        </p:spPr>
        <p:txBody>
          <a:bodyPr wrap="square" rtlCol="0">
            <a:spAutoFit/>
          </a:bodyPr>
          <a:lstStyle/>
          <a:p>
            <a:r>
              <a:rPr lang="en-US" sz="2400" dirty="0" smtClean="0">
                <a:solidFill>
                  <a:srgbClr val="C00000"/>
                </a:solidFill>
                <a:latin typeface="Times New Roman" panose="02020603050405020304" pitchFamily="18" charset="0"/>
                <a:cs typeface="Times New Roman" panose="02020603050405020304" pitchFamily="18" charset="0"/>
              </a:rPr>
              <a:t>Given two DNA or protein sequences, how can we define the </a:t>
            </a:r>
            <a:r>
              <a:rPr lang="en-US" sz="2400" i="1" dirty="0" smtClean="0">
                <a:solidFill>
                  <a:srgbClr val="C00000"/>
                </a:solidFill>
                <a:latin typeface="Times New Roman" panose="02020603050405020304" pitchFamily="18" charset="0"/>
                <a:cs typeface="Times New Roman" panose="02020603050405020304" pitchFamily="18" charset="0"/>
              </a:rPr>
              <a:t>distance</a:t>
            </a:r>
            <a:r>
              <a:rPr lang="en-US" sz="2400" dirty="0" smtClean="0">
                <a:solidFill>
                  <a:srgbClr val="C00000"/>
                </a:solidFill>
                <a:latin typeface="Times New Roman" panose="02020603050405020304" pitchFamily="18" charset="0"/>
                <a:cs typeface="Times New Roman" panose="02020603050405020304" pitchFamily="18" charset="0"/>
              </a:rPr>
              <a:t> between the sequences, or alternatively their </a:t>
            </a:r>
            <a:r>
              <a:rPr lang="en-US" sz="2400" i="1" dirty="0" smtClean="0">
                <a:solidFill>
                  <a:srgbClr val="C00000"/>
                </a:solidFill>
                <a:latin typeface="Times New Roman" panose="02020603050405020304" pitchFamily="18" charset="0"/>
                <a:cs typeface="Times New Roman" panose="02020603050405020304" pitchFamily="18" charset="0"/>
              </a:rPr>
              <a:t>similarity</a:t>
            </a:r>
            <a:r>
              <a:rPr lang="en-US" sz="2400" dirty="0" smtClean="0">
                <a:solidFill>
                  <a:srgbClr val="C00000"/>
                </a:solidFill>
                <a:latin typeface="Times New Roman" panose="02020603050405020304" pitchFamily="18" charset="0"/>
                <a:cs typeface="Times New Roman" panose="02020603050405020304" pitchFamily="18" charset="0"/>
              </a:rPr>
              <a:t>?</a:t>
            </a:r>
            <a:endParaRPr lang="en-US"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2493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288" y="152400"/>
            <a:ext cx="8229600" cy="609600"/>
          </a:xfrm>
        </p:spPr>
        <p:txBody>
          <a:bodyPr>
            <a:noAutofit/>
          </a:bodyPr>
          <a:lstStyle/>
          <a:p>
            <a:r>
              <a:rPr lang="en-US" sz="3200" dirty="0" smtClean="0">
                <a:solidFill>
                  <a:srgbClr val="002060"/>
                </a:solidFill>
                <a:latin typeface="Times New Roman" panose="02020603050405020304" pitchFamily="18" charset="0"/>
                <a:cs typeface="Times New Roman" panose="02020603050405020304" pitchFamily="18" charset="0"/>
              </a:rPr>
              <a:t>How can one find the optimal alignment? </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361762" y="5943600"/>
            <a:ext cx="8016938" cy="646331"/>
          </a:xfrm>
          <a:prstGeom prst="rect">
            <a:avLst/>
          </a:prstGeom>
          <a:noFill/>
        </p:spPr>
        <p:txBody>
          <a:bodyPr wrap="none" rtlCol="0">
            <a:spAutoFit/>
          </a:bodyPr>
          <a:lstStyle/>
          <a:p>
            <a:r>
              <a:rPr lang="en-US" sz="3600" u="sng" dirty="0" smtClean="0">
                <a:latin typeface="Times New Roman" panose="02020603050405020304" pitchFamily="18" charset="0"/>
                <a:cs typeface="Times New Roman" panose="02020603050405020304" pitchFamily="18" charset="0"/>
              </a:rPr>
              <a:t>Scores</a:t>
            </a:r>
            <a:r>
              <a:rPr lang="en-US" sz="3600" dirty="0" smtClean="0">
                <a:latin typeface="Times New Roman" panose="02020603050405020304" pitchFamily="18" charset="0"/>
                <a:cs typeface="Times New Roman" panose="02020603050405020304" pitchFamily="18" charset="0"/>
              </a:rPr>
              <a:t>:</a:t>
            </a:r>
            <a:r>
              <a:rPr lang="en-US" sz="3600" dirty="0" smtClean="0"/>
              <a:t>   </a:t>
            </a:r>
            <a:r>
              <a:rPr lang="en-US" sz="3200" dirty="0" smtClean="0">
                <a:solidFill>
                  <a:srgbClr val="0070C0"/>
                </a:solidFill>
                <a:latin typeface="Times New Roman" panose="02020603050405020304" pitchFamily="18" charset="0"/>
                <a:cs typeface="Times New Roman" panose="02020603050405020304" pitchFamily="18" charset="0"/>
              </a:rPr>
              <a:t>Match  +1     Mismatch  0     </a:t>
            </a:r>
            <a:r>
              <a:rPr lang="en-US" sz="3200" dirty="0" err="1" smtClean="0">
                <a:solidFill>
                  <a:srgbClr val="0070C0"/>
                </a:solidFill>
                <a:latin typeface="Times New Roman" panose="02020603050405020304" pitchFamily="18" charset="0"/>
                <a:cs typeface="Times New Roman" panose="02020603050405020304" pitchFamily="18" charset="0"/>
              </a:rPr>
              <a:t>Indel</a:t>
            </a:r>
            <a:r>
              <a:rPr lang="en-US" sz="3200" dirty="0" smtClean="0">
                <a:solidFill>
                  <a:srgbClr val="0070C0"/>
                </a:solidFill>
                <a:latin typeface="Times New Roman" panose="02020603050405020304" pitchFamily="18" charset="0"/>
                <a:cs typeface="Times New Roman" panose="02020603050405020304" pitchFamily="18" charset="0"/>
              </a:rPr>
              <a:t>  -1</a:t>
            </a:r>
            <a:endParaRPr lang="en-US" sz="3200" dirty="0">
              <a:solidFill>
                <a:srgbClr val="0070C0"/>
              </a:solidFill>
              <a:latin typeface="Times New Roman" panose="02020603050405020304" pitchFamily="18" charset="0"/>
              <a:cs typeface="Times New Roman" panose="02020603050405020304" pitchFamily="18" charset="0"/>
            </a:endParaRPr>
          </a:p>
        </p:txBody>
      </p:sp>
      <p:grpSp>
        <p:nvGrpSpPr>
          <p:cNvPr id="197" name="Group 196"/>
          <p:cNvGrpSpPr/>
          <p:nvPr/>
        </p:nvGrpSpPr>
        <p:grpSpPr>
          <a:xfrm>
            <a:off x="1205843" y="969832"/>
            <a:ext cx="6661001" cy="4877661"/>
            <a:chOff x="1205843" y="969832"/>
            <a:chExt cx="6661001" cy="4877661"/>
          </a:xfrm>
        </p:grpSpPr>
        <p:sp>
          <p:nvSpPr>
            <p:cNvPr id="35" name="TextBox 34"/>
            <p:cNvSpPr txBox="1"/>
            <p:nvPr/>
          </p:nvSpPr>
          <p:spPr>
            <a:xfrm>
              <a:off x="2162202" y="5201162"/>
              <a:ext cx="476412" cy="646331"/>
            </a:xfrm>
            <a:prstGeom prst="rect">
              <a:avLst/>
            </a:prstGeom>
            <a:noFill/>
          </p:spPr>
          <p:txBody>
            <a:bodyPr wrap="none" rtlCol="0">
              <a:spAutoFit/>
            </a:bodyPr>
            <a:lstStyle/>
            <a:p>
              <a:r>
                <a:rPr lang="en-US" sz="3600" dirty="0" smtClean="0"/>
                <a:t>G</a:t>
              </a:r>
              <a:endParaRPr lang="en-US" sz="3600" dirty="0"/>
            </a:p>
          </p:txBody>
        </p:sp>
        <p:sp>
          <p:nvSpPr>
            <p:cNvPr id="37" name="TextBox 36"/>
            <p:cNvSpPr txBox="1"/>
            <p:nvPr/>
          </p:nvSpPr>
          <p:spPr>
            <a:xfrm>
              <a:off x="3134215" y="5201162"/>
              <a:ext cx="452368" cy="646331"/>
            </a:xfrm>
            <a:prstGeom prst="rect">
              <a:avLst/>
            </a:prstGeom>
            <a:noFill/>
          </p:spPr>
          <p:txBody>
            <a:bodyPr wrap="none" rtlCol="0">
              <a:spAutoFit/>
            </a:bodyPr>
            <a:lstStyle/>
            <a:p>
              <a:r>
                <a:rPr lang="en-US" sz="3600" dirty="0" smtClean="0"/>
                <a:t>A</a:t>
              </a:r>
              <a:endParaRPr lang="en-US" sz="3600" dirty="0"/>
            </a:p>
          </p:txBody>
        </p:sp>
        <p:sp>
          <p:nvSpPr>
            <p:cNvPr id="42" name="TextBox 41"/>
            <p:cNvSpPr txBox="1"/>
            <p:nvPr/>
          </p:nvSpPr>
          <p:spPr>
            <a:xfrm>
              <a:off x="4099557" y="5201161"/>
              <a:ext cx="431528" cy="646331"/>
            </a:xfrm>
            <a:prstGeom prst="rect">
              <a:avLst/>
            </a:prstGeom>
            <a:noFill/>
          </p:spPr>
          <p:txBody>
            <a:bodyPr wrap="none" rtlCol="0">
              <a:spAutoFit/>
            </a:bodyPr>
            <a:lstStyle/>
            <a:p>
              <a:r>
                <a:rPr lang="en-US" sz="3600" dirty="0" smtClean="0"/>
                <a:t>C</a:t>
              </a:r>
              <a:endParaRPr lang="en-US" sz="3600" dirty="0"/>
            </a:p>
          </p:txBody>
        </p:sp>
        <p:sp>
          <p:nvSpPr>
            <p:cNvPr id="43" name="TextBox 42"/>
            <p:cNvSpPr txBox="1"/>
            <p:nvPr/>
          </p:nvSpPr>
          <p:spPr>
            <a:xfrm>
              <a:off x="5055807" y="5201160"/>
              <a:ext cx="409086" cy="646331"/>
            </a:xfrm>
            <a:prstGeom prst="rect">
              <a:avLst/>
            </a:prstGeom>
            <a:noFill/>
          </p:spPr>
          <p:txBody>
            <a:bodyPr wrap="none" rtlCol="0">
              <a:spAutoFit/>
            </a:bodyPr>
            <a:lstStyle/>
            <a:p>
              <a:r>
                <a:rPr lang="en-US" sz="3600" dirty="0" smtClean="0"/>
                <a:t>T</a:t>
              </a:r>
              <a:endParaRPr lang="en-US" sz="3600" dirty="0"/>
            </a:p>
          </p:txBody>
        </p:sp>
        <p:sp>
          <p:nvSpPr>
            <p:cNvPr id="44" name="TextBox 43"/>
            <p:cNvSpPr txBox="1"/>
            <p:nvPr/>
          </p:nvSpPr>
          <p:spPr>
            <a:xfrm>
              <a:off x="5984141" y="5201159"/>
              <a:ext cx="452368" cy="646331"/>
            </a:xfrm>
            <a:prstGeom prst="rect">
              <a:avLst/>
            </a:prstGeom>
            <a:noFill/>
          </p:spPr>
          <p:txBody>
            <a:bodyPr wrap="none" rtlCol="0">
              <a:spAutoFit/>
            </a:bodyPr>
            <a:lstStyle/>
            <a:p>
              <a:r>
                <a:rPr lang="en-US" sz="3600" dirty="0" smtClean="0"/>
                <a:t>A</a:t>
              </a:r>
              <a:endParaRPr lang="en-US" sz="3600" dirty="0"/>
            </a:p>
          </p:txBody>
        </p:sp>
        <p:sp>
          <p:nvSpPr>
            <p:cNvPr id="45" name="TextBox 44"/>
            <p:cNvSpPr txBox="1"/>
            <p:nvPr/>
          </p:nvSpPr>
          <p:spPr>
            <a:xfrm>
              <a:off x="6936620" y="5201158"/>
              <a:ext cx="431528" cy="646331"/>
            </a:xfrm>
            <a:prstGeom prst="rect">
              <a:avLst/>
            </a:prstGeom>
            <a:noFill/>
          </p:spPr>
          <p:txBody>
            <a:bodyPr wrap="none" rtlCol="0">
              <a:spAutoFit/>
            </a:bodyPr>
            <a:lstStyle/>
            <a:p>
              <a:r>
                <a:rPr lang="en-US" sz="3600" dirty="0" smtClean="0"/>
                <a:t>C</a:t>
              </a:r>
              <a:endParaRPr lang="en-US" sz="3600" dirty="0"/>
            </a:p>
          </p:txBody>
        </p:sp>
        <p:sp>
          <p:nvSpPr>
            <p:cNvPr id="6" name="Oval 5"/>
            <p:cNvSpPr/>
            <p:nvPr/>
          </p:nvSpPr>
          <p:spPr>
            <a:xfrm>
              <a:off x="7403731"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403731"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03731" y="2934564"/>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403731"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03731"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7635287" y="4353167"/>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635287" y="340743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1" idx="4"/>
            </p:cNvCxnSpPr>
            <p:nvPr/>
          </p:nvCxnSpPr>
          <p:spPr>
            <a:xfrm>
              <a:off x="7635287" y="2444395"/>
              <a:ext cx="0" cy="4901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35287"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916869"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685312"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453756"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453756"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a:off x="6916869" y="2207962"/>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8" idx="5"/>
              <a:endCxn id="21" idx="1"/>
            </p:cNvCxnSpPr>
            <p:nvPr/>
          </p:nvCxnSpPr>
          <p:spPr>
            <a:xfrm>
              <a:off x="6849048"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6453756" y="2934564"/>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453756"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453756"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a:off x="6916869" y="316907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908953" y="4110967"/>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916869" y="506246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849048"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849048" y="3338182"/>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849048"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685312"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679375" y="340743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685312" y="4353167"/>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5503781"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503781" y="2934564"/>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503781" y="3874533"/>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3781"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503781"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p:nvPr/>
          </p:nvCxnSpPr>
          <p:spPr>
            <a:xfrm>
              <a:off x="5966894"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966894" y="2207962"/>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966894" y="319021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966894" y="411673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966894" y="506246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715546"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735337"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743252" y="3401665"/>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735337" y="4353167"/>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899073"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899073"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899073" y="333241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899073"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5016919" y="506246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5016919" y="411673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016919" y="319021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endCxn id="60" idx="2"/>
            </p:cNvCxnSpPr>
            <p:nvPr/>
          </p:nvCxnSpPr>
          <p:spPr>
            <a:xfrm flipV="1">
              <a:off x="5026813" y="2207962"/>
              <a:ext cx="476967" cy="38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64" idx="2"/>
            </p:cNvCxnSpPr>
            <p:nvPr/>
          </p:nvCxnSpPr>
          <p:spPr>
            <a:xfrm>
              <a:off x="5026813" y="1262226"/>
              <a:ext cx="47696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4553805"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553805"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563700"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563700"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563700" y="482987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Arrow Connector 87"/>
            <p:cNvCxnSpPr/>
            <p:nvPr/>
          </p:nvCxnSpPr>
          <p:spPr>
            <a:xfrm>
              <a:off x="4795257"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85" idx="0"/>
            </p:cNvCxnSpPr>
            <p:nvPr/>
          </p:nvCxnSpPr>
          <p:spPr>
            <a:xfrm>
              <a:off x="4795257" y="2444395"/>
              <a:ext cx="0" cy="5093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endCxn id="86" idx="0"/>
            </p:cNvCxnSpPr>
            <p:nvPr/>
          </p:nvCxnSpPr>
          <p:spPr>
            <a:xfrm>
              <a:off x="4795257" y="3426653"/>
              <a:ext cx="0" cy="4536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4785362"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4949098"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949098" y="3357404"/>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4" idx="5"/>
            </p:cNvCxnSpPr>
            <p:nvPr/>
          </p:nvCxnSpPr>
          <p:spPr>
            <a:xfrm>
              <a:off x="4949096" y="2375146"/>
              <a:ext cx="632400" cy="6286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958992"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4066943" y="5081691"/>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4066943" y="411673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4066943" y="319021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4066940"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4066943" y="221949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603830"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603830"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603827"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593932" y="3880300"/>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603830" y="482987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Arrow Connector 105"/>
            <p:cNvCxnSpPr/>
            <p:nvPr/>
          </p:nvCxnSpPr>
          <p:spPr>
            <a:xfrm>
              <a:off x="3825489"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104" idx="0"/>
            </p:cNvCxnSpPr>
            <p:nvPr/>
          </p:nvCxnSpPr>
          <p:spPr>
            <a:xfrm flipH="1">
              <a:off x="3825490" y="3426653"/>
              <a:ext cx="3953" cy="4536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3825489"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3835387"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3999119"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3999119"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3999122" y="3338182"/>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87" idx="1"/>
            </p:cNvCxnSpPr>
            <p:nvPr/>
          </p:nvCxnSpPr>
          <p:spPr>
            <a:xfrm>
              <a:off x="3999122" y="4278151"/>
              <a:ext cx="632399" cy="6209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3107070"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3107070" y="2223340"/>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3116968" y="3205598"/>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3107070" y="4110967"/>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3107070" y="5081691"/>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2643957"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43957" y="197537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643957"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643957"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flipH="1">
              <a:off x="2620208" y="4820269"/>
              <a:ext cx="486862"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Arrow Connector 124"/>
            <p:cNvCxnSpPr/>
            <p:nvPr/>
          </p:nvCxnSpPr>
          <p:spPr>
            <a:xfrm>
              <a:off x="1901790" y="1502504"/>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2877493" y="1502504"/>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2875514"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endCxn id="123" idx="0"/>
            </p:cNvCxnSpPr>
            <p:nvPr/>
          </p:nvCxnSpPr>
          <p:spPr>
            <a:xfrm>
              <a:off x="2875514" y="3426653"/>
              <a:ext cx="1" cy="4536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2861661"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3039249"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3039249"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3039249" y="3357404"/>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3049147"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1670233"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670233" y="197537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670233"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670233" y="3874533"/>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670233"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Arrow Connector 138"/>
            <p:cNvCxnSpPr>
              <a:stCxn id="134" idx="6"/>
            </p:cNvCxnSpPr>
            <p:nvPr/>
          </p:nvCxnSpPr>
          <p:spPr>
            <a:xfrm>
              <a:off x="2133346" y="1262226"/>
              <a:ext cx="510610" cy="57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a:off x="2133346" y="2207962"/>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36" idx="6"/>
            </p:cNvCxnSpPr>
            <p:nvPr/>
          </p:nvCxnSpPr>
          <p:spPr>
            <a:xfrm>
              <a:off x="2133346" y="3190219"/>
              <a:ext cx="510610" cy="153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endCxn id="123" idx="2"/>
            </p:cNvCxnSpPr>
            <p:nvPr/>
          </p:nvCxnSpPr>
          <p:spPr>
            <a:xfrm>
              <a:off x="2133346" y="4110967"/>
              <a:ext cx="510611" cy="57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2133346" y="5072080"/>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35" idx="4"/>
            </p:cNvCxnSpPr>
            <p:nvPr/>
          </p:nvCxnSpPr>
          <p:spPr>
            <a:xfrm flipH="1">
              <a:off x="1901790" y="2448241"/>
              <a:ext cx="1" cy="5055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endCxn id="137" idx="0"/>
            </p:cNvCxnSpPr>
            <p:nvPr/>
          </p:nvCxnSpPr>
          <p:spPr>
            <a:xfrm>
              <a:off x="1901790" y="3426653"/>
              <a:ext cx="1" cy="4478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1901790"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34" idx="5"/>
            </p:cNvCxnSpPr>
            <p:nvPr/>
          </p:nvCxnSpPr>
          <p:spPr>
            <a:xfrm>
              <a:off x="2065524" y="1429410"/>
              <a:ext cx="64625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endCxn id="122" idx="1"/>
            </p:cNvCxnSpPr>
            <p:nvPr/>
          </p:nvCxnSpPr>
          <p:spPr>
            <a:xfrm>
              <a:off x="2065525" y="2392446"/>
              <a:ext cx="646254" cy="6305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2089274" y="333241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2065525" y="4278151"/>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217865" y="1429410"/>
              <a:ext cx="452368" cy="646331"/>
            </a:xfrm>
            <a:prstGeom prst="rect">
              <a:avLst/>
            </a:prstGeom>
            <a:noFill/>
          </p:spPr>
          <p:txBody>
            <a:bodyPr wrap="none" rtlCol="0">
              <a:spAutoFit/>
            </a:bodyPr>
            <a:lstStyle/>
            <a:p>
              <a:r>
                <a:rPr lang="en-US" sz="3600" dirty="0"/>
                <a:t>A</a:t>
              </a:r>
            </a:p>
          </p:txBody>
        </p:sp>
        <p:sp>
          <p:nvSpPr>
            <p:cNvPr id="28" name="TextBox 27"/>
            <p:cNvSpPr txBox="1"/>
            <p:nvPr/>
          </p:nvSpPr>
          <p:spPr>
            <a:xfrm>
              <a:off x="1228285" y="2366313"/>
              <a:ext cx="431528" cy="646331"/>
            </a:xfrm>
            <a:prstGeom prst="rect">
              <a:avLst/>
            </a:prstGeom>
            <a:noFill/>
          </p:spPr>
          <p:txBody>
            <a:bodyPr wrap="none" rtlCol="0">
              <a:spAutoFit/>
            </a:bodyPr>
            <a:lstStyle/>
            <a:p>
              <a:r>
                <a:rPr lang="en-US" sz="3600" dirty="0" smtClean="0"/>
                <a:t>C</a:t>
              </a:r>
              <a:endParaRPr lang="en-US" sz="3600" dirty="0"/>
            </a:p>
          </p:txBody>
        </p:sp>
        <p:sp>
          <p:nvSpPr>
            <p:cNvPr id="29" name="TextBox 28"/>
            <p:cNvSpPr txBox="1"/>
            <p:nvPr/>
          </p:nvSpPr>
          <p:spPr>
            <a:xfrm>
              <a:off x="1228285" y="4260668"/>
              <a:ext cx="431528" cy="646331"/>
            </a:xfrm>
            <a:prstGeom prst="rect">
              <a:avLst/>
            </a:prstGeom>
            <a:noFill/>
          </p:spPr>
          <p:txBody>
            <a:bodyPr wrap="none" rtlCol="0">
              <a:spAutoFit/>
            </a:bodyPr>
            <a:lstStyle/>
            <a:p>
              <a:r>
                <a:rPr lang="en-US" sz="3600" dirty="0" smtClean="0"/>
                <a:t>C</a:t>
              </a:r>
              <a:endParaRPr lang="en-US" sz="3600" dirty="0"/>
            </a:p>
          </p:txBody>
        </p:sp>
        <p:sp>
          <p:nvSpPr>
            <p:cNvPr id="34" name="TextBox 33"/>
            <p:cNvSpPr txBox="1"/>
            <p:nvPr/>
          </p:nvSpPr>
          <p:spPr>
            <a:xfrm>
              <a:off x="1205843" y="3330310"/>
              <a:ext cx="476412" cy="646331"/>
            </a:xfrm>
            <a:prstGeom prst="rect">
              <a:avLst/>
            </a:prstGeom>
            <a:noFill/>
          </p:spPr>
          <p:txBody>
            <a:bodyPr wrap="none" rtlCol="0">
              <a:spAutoFit/>
            </a:bodyPr>
            <a:lstStyle/>
            <a:p>
              <a:r>
                <a:rPr lang="en-US" sz="3600" dirty="0"/>
                <a:t>G</a:t>
              </a:r>
            </a:p>
          </p:txBody>
        </p:sp>
        <p:sp>
          <p:nvSpPr>
            <p:cNvPr id="46" name="TextBox 45"/>
            <p:cNvSpPr txBox="1"/>
            <p:nvPr/>
          </p:nvSpPr>
          <p:spPr>
            <a:xfrm>
              <a:off x="1705261" y="969838"/>
              <a:ext cx="184731" cy="584775"/>
            </a:xfrm>
            <a:prstGeom prst="rect">
              <a:avLst/>
            </a:prstGeom>
            <a:noFill/>
          </p:spPr>
          <p:txBody>
            <a:bodyPr wrap="none" rtlCol="0">
              <a:spAutoFit/>
            </a:bodyPr>
            <a:lstStyle/>
            <a:p>
              <a:endParaRPr lang="en-US" sz="3200" dirty="0"/>
            </a:p>
          </p:txBody>
        </p:sp>
        <p:sp>
          <p:nvSpPr>
            <p:cNvPr id="47" name="TextBox 46"/>
            <p:cNvSpPr txBox="1"/>
            <p:nvPr/>
          </p:nvSpPr>
          <p:spPr>
            <a:xfrm>
              <a:off x="1642743" y="1915574"/>
              <a:ext cx="184731" cy="584775"/>
            </a:xfrm>
            <a:prstGeom prst="rect">
              <a:avLst/>
            </a:prstGeom>
            <a:noFill/>
          </p:spPr>
          <p:txBody>
            <a:bodyPr wrap="none" rtlCol="0">
              <a:spAutoFit/>
            </a:bodyPr>
            <a:lstStyle/>
            <a:p>
              <a:endParaRPr lang="en-US" sz="3200" dirty="0"/>
            </a:p>
          </p:txBody>
        </p:sp>
        <p:sp>
          <p:nvSpPr>
            <p:cNvPr id="151" name="TextBox 150"/>
            <p:cNvSpPr txBox="1"/>
            <p:nvPr/>
          </p:nvSpPr>
          <p:spPr>
            <a:xfrm>
              <a:off x="2616124" y="969837"/>
              <a:ext cx="184731" cy="584775"/>
            </a:xfrm>
            <a:prstGeom prst="rect">
              <a:avLst/>
            </a:prstGeom>
            <a:noFill/>
          </p:spPr>
          <p:txBody>
            <a:bodyPr wrap="none" rtlCol="0">
              <a:spAutoFit/>
            </a:bodyPr>
            <a:lstStyle/>
            <a:p>
              <a:endParaRPr lang="en-US" sz="3200" dirty="0"/>
            </a:p>
          </p:txBody>
        </p:sp>
        <p:sp>
          <p:nvSpPr>
            <p:cNvPr id="110" name="TextBox 109"/>
            <p:cNvSpPr txBox="1"/>
            <p:nvPr/>
          </p:nvSpPr>
          <p:spPr>
            <a:xfrm>
              <a:off x="3566442" y="969835"/>
              <a:ext cx="184731" cy="584775"/>
            </a:xfrm>
            <a:prstGeom prst="rect">
              <a:avLst/>
            </a:prstGeom>
            <a:noFill/>
          </p:spPr>
          <p:txBody>
            <a:bodyPr wrap="none" rtlCol="0">
              <a:spAutoFit/>
            </a:bodyPr>
            <a:lstStyle/>
            <a:p>
              <a:endParaRPr lang="en-US" sz="3200" dirty="0"/>
            </a:p>
          </p:txBody>
        </p:sp>
        <p:sp>
          <p:nvSpPr>
            <p:cNvPr id="152" name="TextBox 151"/>
            <p:cNvSpPr txBox="1"/>
            <p:nvPr/>
          </p:nvSpPr>
          <p:spPr>
            <a:xfrm>
              <a:off x="1642742" y="2897831"/>
              <a:ext cx="184731" cy="584775"/>
            </a:xfrm>
            <a:prstGeom prst="rect">
              <a:avLst/>
            </a:prstGeom>
            <a:noFill/>
          </p:spPr>
          <p:txBody>
            <a:bodyPr wrap="none" rtlCol="0">
              <a:spAutoFit/>
            </a:bodyPr>
            <a:lstStyle/>
            <a:p>
              <a:endParaRPr lang="en-US" sz="3200" dirty="0"/>
            </a:p>
          </p:txBody>
        </p:sp>
        <p:sp>
          <p:nvSpPr>
            <p:cNvPr id="153" name="TextBox 152"/>
            <p:cNvSpPr txBox="1"/>
            <p:nvPr/>
          </p:nvSpPr>
          <p:spPr>
            <a:xfrm>
              <a:off x="4526315" y="969838"/>
              <a:ext cx="184731" cy="584775"/>
            </a:xfrm>
            <a:prstGeom prst="rect">
              <a:avLst/>
            </a:prstGeom>
            <a:noFill/>
          </p:spPr>
          <p:txBody>
            <a:bodyPr wrap="none" rtlCol="0">
              <a:spAutoFit/>
            </a:bodyPr>
            <a:lstStyle/>
            <a:p>
              <a:endParaRPr lang="en-US" sz="3200" dirty="0"/>
            </a:p>
          </p:txBody>
        </p:sp>
        <p:sp>
          <p:nvSpPr>
            <p:cNvPr id="154" name="TextBox 153"/>
            <p:cNvSpPr txBox="1"/>
            <p:nvPr/>
          </p:nvSpPr>
          <p:spPr>
            <a:xfrm>
              <a:off x="1644111" y="3818579"/>
              <a:ext cx="184731" cy="584775"/>
            </a:xfrm>
            <a:prstGeom prst="rect">
              <a:avLst/>
            </a:prstGeom>
            <a:noFill/>
          </p:spPr>
          <p:txBody>
            <a:bodyPr wrap="none" rtlCol="0">
              <a:spAutoFit/>
            </a:bodyPr>
            <a:lstStyle/>
            <a:p>
              <a:endParaRPr lang="en-US" sz="3200" dirty="0"/>
            </a:p>
          </p:txBody>
        </p:sp>
        <p:sp>
          <p:nvSpPr>
            <p:cNvPr id="155" name="TextBox 154"/>
            <p:cNvSpPr txBox="1"/>
            <p:nvPr/>
          </p:nvSpPr>
          <p:spPr>
            <a:xfrm>
              <a:off x="5484635" y="969834"/>
              <a:ext cx="184731" cy="584775"/>
            </a:xfrm>
            <a:prstGeom prst="rect">
              <a:avLst/>
            </a:prstGeom>
            <a:noFill/>
          </p:spPr>
          <p:txBody>
            <a:bodyPr wrap="none" rtlCol="0">
              <a:spAutoFit/>
            </a:bodyPr>
            <a:lstStyle/>
            <a:p>
              <a:endParaRPr lang="en-US" sz="3200" dirty="0"/>
            </a:p>
          </p:txBody>
        </p:sp>
        <p:sp>
          <p:nvSpPr>
            <p:cNvPr id="156" name="TextBox 155"/>
            <p:cNvSpPr txBox="1"/>
            <p:nvPr/>
          </p:nvSpPr>
          <p:spPr>
            <a:xfrm>
              <a:off x="1642741" y="4789303"/>
              <a:ext cx="184731" cy="584775"/>
            </a:xfrm>
            <a:prstGeom prst="rect">
              <a:avLst/>
            </a:prstGeom>
            <a:noFill/>
          </p:spPr>
          <p:txBody>
            <a:bodyPr wrap="none" rtlCol="0">
              <a:spAutoFit/>
            </a:bodyPr>
            <a:lstStyle/>
            <a:p>
              <a:endParaRPr lang="en-US" sz="3200" dirty="0"/>
            </a:p>
          </p:txBody>
        </p:sp>
        <p:sp>
          <p:nvSpPr>
            <p:cNvPr id="157" name="TextBox 156"/>
            <p:cNvSpPr txBox="1"/>
            <p:nvPr/>
          </p:nvSpPr>
          <p:spPr>
            <a:xfrm>
              <a:off x="6426266" y="969833"/>
              <a:ext cx="184731" cy="584775"/>
            </a:xfrm>
            <a:prstGeom prst="rect">
              <a:avLst/>
            </a:prstGeom>
            <a:noFill/>
          </p:spPr>
          <p:txBody>
            <a:bodyPr wrap="none" rtlCol="0">
              <a:spAutoFit/>
            </a:bodyPr>
            <a:lstStyle/>
            <a:p>
              <a:endParaRPr lang="en-US" sz="3200" dirty="0"/>
            </a:p>
          </p:txBody>
        </p:sp>
        <p:sp>
          <p:nvSpPr>
            <p:cNvPr id="158" name="TextBox 157"/>
            <p:cNvSpPr txBox="1"/>
            <p:nvPr/>
          </p:nvSpPr>
          <p:spPr>
            <a:xfrm>
              <a:off x="7376241" y="969832"/>
              <a:ext cx="184731" cy="584775"/>
            </a:xfrm>
            <a:prstGeom prst="rect">
              <a:avLst/>
            </a:prstGeom>
            <a:noFill/>
          </p:spPr>
          <p:txBody>
            <a:bodyPr wrap="none" rtlCol="0">
              <a:spAutoFit/>
            </a:bodyPr>
            <a:lstStyle/>
            <a:p>
              <a:endParaRPr lang="en-US" sz="3200" dirty="0"/>
            </a:p>
          </p:txBody>
        </p:sp>
        <p:sp>
          <p:nvSpPr>
            <p:cNvPr id="161" name="TextBox 160"/>
            <p:cNvSpPr txBox="1"/>
            <p:nvPr/>
          </p:nvSpPr>
          <p:spPr>
            <a:xfrm>
              <a:off x="4526314" y="1917495"/>
              <a:ext cx="184731" cy="584775"/>
            </a:xfrm>
            <a:prstGeom prst="rect">
              <a:avLst/>
            </a:prstGeom>
            <a:noFill/>
          </p:spPr>
          <p:txBody>
            <a:bodyPr wrap="none" rtlCol="0">
              <a:spAutoFit/>
            </a:bodyPr>
            <a:lstStyle/>
            <a:p>
              <a:endParaRPr lang="en-US" sz="3200" dirty="0"/>
            </a:p>
          </p:txBody>
        </p:sp>
        <p:sp>
          <p:nvSpPr>
            <p:cNvPr id="162" name="TextBox 161"/>
            <p:cNvSpPr txBox="1"/>
            <p:nvPr/>
          </p:nvSpPr>
          <p:spPr>
            <a:xfrm>
              <a:off x="5484206" y="1917495"/>
              <a:ext cx="184731" cy="584775"/>
            </a:xfrm>
            <a:prstGeom prst="rect">
              <a:avLst/>
            </a:prstGeom>
            <a:noFill/>
          </p:spPr>
          <p:txBody>
            <a:bodyPr wrap="none" rtlCol="0">
              <a:spAutoFit/>
            </a:bodyPr>
            <a:lstStyle/>
            <a:p>
              <a:endParaRPr lang="en-US" sz="3200" dirty="0"/>
            </a:p>
          </p:txBody>
        </p:sp>
        <p:sp>
          <p:nvSpPr>
            <p:cNvPr id="163" name="TextBox 162"/>
            <p:cNvSpPr txBox="1"/>
            <p:nvPr/>
          </p:nvSpPr>
          <p:spPr>
            <a:xfrm>
              <a:off x="6426265" y="1915571"/>
              <a:ext cx="184731" cy="584775"/>
            </a:xfrm>
            <a:prstGeom prst="rect">
              <a:avLst/>
            </a:prstGeom>
            <a:noFill/>
          </p:spPr>
          <p:txBody>
            <a:bodyPr wrap="none" rtlCol="0">
              <a:spAutoFit/>
            </a:bodyPr>
            <a:lstStyle/>
            <a:p>
              <a:endParaRPr lang="en-US" sz="3200" dirty="0"/>
            </a:p>
          </p:txBody>
        </p:sp>
        <p:sp>
          <p:nvSpPr>
            <p:cNvPr id="164" name="TextBox 163"/>
            <p:cNvSpPr txBox="1"/>
            <p:nvPr/>
          </p:nvSpPr>
          <p:spPr>
            <a:xfrm>
              <a:off x="7376241" y="1915570"/>
              <a:ext cx="184731" cy="584775"/>
            </a:xfrm>
            <a:prstGeom prst="rect">
              <a:avLst/>
            </a:prstGeom>
            <a:noFill/>
          </p:spPr>
          <p:txBody>
            <a:bodyPr wrap="none" rtlCol="0">
              <a:spAutoFit/>
            </a:bodyPr>
            <a:lstStyle/>
            <a:p>
              <a:endParaRPr lang="en-US" sz="3200" dirty="0"/>
            </a:p>
          </p:txBody>
        </p:sp>
        <p:sp>
          <p:nvSpPr>
            <p:cNvPr id="165" name="TextBox 164"/>
            <p:cNvSpPr txBox="1"/>
            <p:nvPr/>
          </p:nvSpPr>
          <p:spPr>
            <a:xfrm>
              <a:off x="2604593" y="2897831"/>
              <a:ext cx="184731" cy="584775"/>
            </a:xfrm>
            <a:prstGeom prst="rect">
              <a:avLst/>
            </a:prstGeom>
            <a:noFill/>
          </p:spPr>
          <p:txBody>
            <a:bodyPr wrap="none" rtlCol="0">
              <a:spAutoFit/>
            </a:bodyPr>
            <a:lstStyle/>
            <a:p>
              <a:endParaRPr lang="en-US" sz="3200" dirty="0"/>
            </a:p>
          </p:txBody>
        </p:sp>
        <p:sp>
          <p:nvSpPr>
            <p:cNvPr id="166" name="TextBox 165"/>
            <p:cNvSpPr txBox="1"/>
            <p:nvPr/>
          </p:nvSpPr>
          <p:spPr>
            <a:xfrm>
              <a:off x="3638859" y="2897830"/>
              <a:ext cx="184731" cy="584775"/>
            </a:xfrm>
            <a:prstGeom prst="rect">
              <a:avLst/>
            </a:prstGeom>
            <a:noFill/>
          </p:spPr>
          <p:txBody>
            <a:bodyPr wrap="none" rtlCol="0">
              <a:spAutoFit/>
            </a:bodyPr>
            <a:lstStyle/>
            <a:p>
              <a:endParaRPr lang="en-US" sz="3200" dirty="0"/>
            </a:p>
          </p:txBody>
        </p:sp>
        <p:sp>
          <p:nvSpPr>
            <p:cNvPr id="168" name="TextBox 167"/>
            <p:cNvSpPr txBox="1"/>
            <p:nvPr/>
          </p:nvSpPr>
          <p:spPr>
            <a:xfrm>
              <a:off x="5538809" y="2876687"/>
              <a:ext cx="184731" cy="584775"/>
            </a:xfrm>
            <a:prstGeom prst="rect">
              <a:avLst/>
            </a:prstGeom>
            <a:noFill/>
          </p:spPr>
          <p:txBody>
            <a:bodyPr wrap="none" rtlCol="0">
              <a:spAutoFit/>
            </a:bodyPr>
            <a:lstStyle/>
            <a:p>
              <a:endParaRPr lang="en-US" sz="3200" dirty="0"/>
            </a:p>
          </p:txBody>
        </p:sp>
        <p:sp>
          <p:nvSpPr>
            <p:cNvPr id="169" name="TextBox 168"/>
            <p:cNvSpPr txBox="1"/>
            <p:nvPr/>
          </p:nvSpPr>
          <p:spPr>
            <a:xfrm>
              <a:off x="6420439" y="2875390"/>
              <a:ext cx="184731" cy="584775"/>
            </a:xfrm>
            <a:prstGeom prst="rect">
              <a:avLst/>
            </a:prstGeom>
            <a:noFill/>
          </p:spPr>
          <p:txBody>
            <a:bodyPr wrap="none" rtlCol="0">
              <a:spAutoFit/>
            </a:bodyPr>
            <a:lstStyle/>
            <a:p>
              <a:endParaRPr lang="en-US" sz="3200" dirty="0"/>
            </a:p>
          </p:txBody>
        </p:sp>
        <p:sp>
          <p:nvSpPr>
            <p:cNvPr id="170" name="TextBox 169"/>
            <p:cNvSpPr txBox="1"/>
            <p:nvPr/>
          </p:nvSpPr>
          <p:spPr>
            <a:xfrm>
              <a:off x="7376240" y="2878610"/>
              <a:ext cx="184731" cy="584775"/>
            </a:xfrm>
            <a:prstGeom prst="rect">
              <a:avLst/>
            </a:prstGeom>
            <a:noFill/>
          </p:spPr>
          <p:txBody>
            <a:bodyPr wrap="none" rtlCol="0">
              <a:spAutoFit/>
            </a:bodyPr>
            <a:lstStyle/>
            <a:p>
              <a:endParaRPr lang="en-US" sz="3200" dirty="0"/>
            </a:p>
          </p:txBody>
        </p:sp>
        <p:sp>
          <p:nvSpPr>
            <p:cNvPr id="171" name="TextBox 170"/>
            <p:cNvSpPr txBox="1"/>
            <p:nvPr/>
          </p:nvSpPr>
          <p:spPr>
            <a:xfrm>
              <a:off x="3567756" y="3824346"/>
              <a:ext cx="184731" cy="584775"/>
            </a:xfrm>
            <a:prstGeom prst="rect">
              <a:avLst/>
            </a:prstGeom>
            <a:noFill/>
          </p:spPr>
          <p:txBody>
            <a:bodyPr wrap="none" rtlCol="0">
              <a:spAutoFit/>
            </a:bodyPr>
            <a:lstStyle/>
            <a:p>
              <a:endParaRPr lang="en-US" sz="3200" dirty="0"/>
            </a:p>
          </p:txBody>
        </p:sp>
        <p:sp>
          <p:nvSpPr>
            <p:cNvPr id="175" name="TextBox 174"/>
            <p:cNvSpPr txBox="1"/>
            <p:nvPr/>
          </p:nvSpPr>
          <p:spPr>
            <a:xfrm>
              <a:off x="6488782" y="3818576"/>
              <a:ext cx="184731" cy="584775"/>
            </a:xfrm>
            <a:prstGeom prst="rect">
              <a:avLst/>
            </a:prstGeom>
            <a:noFill/>
          </p:spPr>
          <p:txBody>
            <a:bodyPr wrap="none" rtlCol="0">
              <a:spAutoFit/>
            </a:bodyPr>
            <a:lstStyle/>
            <a:p>
              <a:endParaRPr lang="en-US" sz="3200" dirty="0"/>
            </a:p>
          </p:txBody>
        </p:sp>
        <p:sp>
          <p:nvSpPr>
            <p:cNvPr id="181" name="TextBox 180"/>
            <p:cNvSpPr txBox="1"/>
            <p:nvPr/>
          </p:nvSpPr>
          <p:spPr>
            <a:xfrm>
              <a:off x="6488784" y="4780263"/>
              <a:ext cx="184731" cy="584775"/>
            </a:xfrm>
            <a:prstGeom prst="rect">
              <a:avLst/>
            </a:prstGeom>
            <a:noFill/>
          </p:spPr>
          <p:txBody>
            <a:bodyPr wrap="none" rtlCol="0">
              <a:spAutoFit/>
            </a:bodyPr>
            <a:lstStyle/>
            <a:p>
              <a:endParaRPr lang="en-US" sz="3200" dirty="0"/>
            </a:p>
          </p:txBody>
        </p:sp>
        <p:sp>
          <p:nvSpPr>
            <p:cNvPr id="182" name="TextBox 181"/>
            <p:cNvSpPr txBox="1"/>
            <p:nvPr/>
          </p:nvSpPr>
          <p:spPr>
            <a:xfrm>
              <a:off x="7438759" y="4764313"/>
              <a:ext cx="184731" cy="584775"/>
            </a:xfrm>
            <a:prstGeom prst="rect">
              <a:avLst/>
            </a:prstGeom>
            <a:noFill/>
          </p:spPr>
          <p:txBody>
            <a:bodyPr wrap="none" rtlCol="0">
              <a:spAutoFit/>
            </a:bodyPr>
            <a:lstStyle/>
            <a:p>
              <a:endParaRPr lang="en-US" sz="3200" dirty="0"/>
            </a:p>
          </p:txBody>
        </p:sp>
        <p:sp>
          <p:nvSpPr>
            <p:cNvPr id="184" name="TextBox 183"/>
            <p:cNvSpPr txBox="1"/>
            <p:nvPr/>
          </p:nvSpPr>
          <p:spPr>
            <a:xfrm>
              <a:off x="2249565" y="1383243"/>
              <a:ext cx="184731" cy="369332"/>
            </a:xfrm>
            <a:prstGeom prst="rect">
              <a:avLst/>
            </a:prstGeom>
            <a:noFill/>
          </p:spPr>
          <p:txBody>
            <a:bodyPr wrap="none" rtlCol="0">
              <a:spAutoFit/>
            </a:bodyPr>
            <a:lstStyle/>
            <a:p>
              <a:endParaRPr lang="en-US" dirty="0"/>
            </a:p>
          </p:txBody>
        </p:sp>
        <p:sp>
          <p:nvSpPr>
            <p:cNvPr id="185" name="TextBox 184"/>
            <p:cNvSpPr txBox="1"/>
            <p:nvPr/>
          </p:nvSpPr>
          <p:spPr>
            <a:xfrm>
              <a:off x="2202543" y="1856111"/>
              <a:ext cx="184731" cy="369332"/>
            </a:xfrm>
            <a:prstGeom prst="rect">
              <a:avLst/>
            </a:prstGeom>
            <a:noFill/>
          </p:spPr>
          <p:txBody>
            <a:bodyPr wrap="none" rtlCol="0">
              <a:spAutoFit/>
            </a:bodyPr>
            <a:lstStyle/>
            <a:p>
              <a:endParaRPr lang="en-US" dirty="0"/>
            </a:p>
          </p:txBody>
        </p:sp>
        <p:sp>
          <p:nvSpPr>
            <p:cNvPr id="186" name="TextBox 185"/>
            <p:cNvSpPr txBox="1"/>
            <p:nvPr/>
          </p:nvSpPr>
          <p:spPr>
            <a:xfrm>
              <a:off x="2853140" y="1567909"/>
              <a:ext cx="184731" cy="369332"/>
            </a:xfrm>
            <a:prstGeom prst="rect">
              <a:avLst/>
            </a:prstGeom>
            <a:noFill/>
          </p:spPr>
          <p:txBody>
            <a:bodyPr wrap="none" rtlCol="0">
              <a:spAutoFit/>
            </a:bodyPr>
            <a:lstStyle/>
            <a:p>
              <a:endParaRPr lang="en-US" dirty="0"/>
            </a:p>
          </p:txBody>
        </p:sp>
        <p:sp>
          <p:nvSpPr>
            <p:cNvPr id="187" name="TextBox 186"/>
            <p:cNvSpPr txBox="1"/>
            <p:nvPr/>
          </p:nvSpPr>
          <p:spPr>
            <a:xfrm>
              <a:off x="3164392" y="1856757"/>
              <a:ext cx="184731" cy="369332"/>
            </a:xfrm>
            <a:prstGeom prst="rect">
              <a:avLst/>
            </a:prstGeom>
            <a:noFill/>
          </p:spPr>
          <p:txBody>
            <a:bodyPr wrap="none" rtlCol="0">
              <a:spAutoFit/>
            </a:bodyPr>
            <a:lstStyle/>
            <a:p>
              <a:endParaRPr lang="en-US" dirty="0"/>
            </a:p>
          </p:txBody>
        </p:sp>
        <p:sp>
          <p:nvSpPr>
            <p:cNvPr id="188" name="TextBox 187"/>
            <p:cNvSpPr txBox="1"/>
            <p:nvPr/>
          </p:nvSpPr>
          <p:spPr>
            <a:xfrm>
              <a:off x="3825487" y="1567909"/>
              <a:ext cx="184731" cy="369332"/>
            </a:xfrm>
            <a:prstGeom prst="rect">
              <a:avLst/>
            </a:prstGeom>
            <a:noFill/>
          </p:spPr>
          <p:txBody>
            <a:bodyPr wrap="none" rtlCol="0">
              <a:spAutoFit/>
            </a:bodyPr>
            <a:lstStyle/>
            <a:p>
              <a:endParaRPr lang="en-US" dirty="0"/>
            </a:p>
          </p:txBody>
        </p:sp>
        <p:sp>
          <p:nvSpPr>
            <p:cNvPr id="189" name="TextBox 188"/>
            <p:cNvSpPr txBox="1"/>
            <p:nvPr/>
          </p:nvSpPr>
          <p:spPr>
            <a:xfrm>
              <a:off x="3209556" y="1383243"/>
              <a:ext cx="184731" cy="369332"/>
            </a:xfrm>
            <a:prstGeom prst="rect">
              <a:avLst/>
            </a:prstGeom>
            <a:noFill/>
          </p:spPr>
          <p:txBody>
            <a:bodyPr wrap="none" rtlCol="0">
              <a:spAutoFit/>
            </a:bodyPr>
            <a:lstStyle/>
            <a:p>
              <a:endParaRPr lang="en-US" dirty="0"/>
            </a:p>
          </p:txBody>
        </p:sp>
        <p:sp>
          <p:nvSpPr>
            <p:cNvPr id="190" name="TextBox 189"/>
            <p:cNvSpPr txBox="1"/>
            <p:nvPr/>
          </p:nvSpPr>
          <p:spPr>
            <a:xfrm>
              <a:off x="2616122" y="3818574"/>
              <a:ext cx="184731" cy="584775"/>
            </a:xfrm>
            <a:prstGeom prst="rect">
              <a:avLst/>
            </a:prstGeom>
            <a:noFill/>
          </p:spPr>
          <p:txBody>
            <a:bodyPr wrap="none" rtlCol="0">
              <a:spAutoFit/>
            </a:bodyPr>
            <a:lstStyle/>
            <a:p>
              <a:endParaRPr lang="en-US" sz="3200" dirty="0"/>
            </a:p>
          </p:txBody>
        </p:sp>
        <p:sp>
          <p:nvSpPr>
            <p:cNvPr id="191" name="TextBox 190"/>
            <p:cNvSpPr txBox="1"/>
            <p:nvPr/>
          </p:nvSpPr>
          <p:spPr>
            <a:xfrm>
              <a:off x="2615868" y="4780263"/>
              <a:ext cx="184731" cy="584775"/>
            </a:xfrm>
            <a:prstGeom prst="rect">
              <a:avLst/>
            </a:prstGeom>
            <a:noFill/>
          </p:spPr>
          <p:txBody>
            <a:bodyPr wrap="none" rtlCol="0">
              <a:spAutoFit/>
            </a:bodyPr>
            <a:lstStyle/>
            <a:p>
              <a:endParaRPr lang="en-US" sz="3200" dirty="0"/>
            </a:p>
          </p:txBody>
        </p:sp>
        <p:sp>
          <p:nvSpPr>
            <p:cNvPr id="192" name="TextBox 191"/>
            <p:cNvSpPr txBox="1"/>
            <p:nvPr/>
          </p:nvSpPr>
          <p:spPr>
            <a:xfrm>
              <a:off x="4598728" y="3824344"/>
              <a:ext cx="184731" cy="584775"/>
            </a:xfrm>
            <a:prstGeom prst="rect">
              <a:avLst/>
            </a:prstGeom>
            <a:noFill/>
          </p:spPr>
          <p:txBody>
            <a:bodyPr wrap="none" rtlCol="0">
              <a:spAutoFit/>
            </a:bodyPr>
            <a:lstStyle/>
            <a:p>
              <a:endParaRPr lang="en-US" sz="3200" dirty="0"/>
            </a:p>
          </p:txBody>
        </p:sp>
        <p:sp>
          <p:nvSpPr>
            <p:cNvPr id="193" name="TextBox 192"/>
            <p:cNvSpPr txBox="1"/>
            <p:nvPr/>
          </p:nvSpPr>
          <p:spPr>
            <a:xfrm>
              <a:off x="7376239" y="3818144"/>
              <a:ext cx="184731" cy="584775"/>
            </a:xfrm>
            <a:prstGeom prst="rect">
              <a:avLst/>
            </a:prstGeom>
            <a:noFill/>
          </p:spPr>
          <p:txBody>
            <a:bodyPr wrap="none" rtlCol="0">
              <a:spAutoFit/>
            </a:bodyPr>
            <a:lstStyle/>
            <a:p>
              <a:endParaRPr lang="en-US" sz="3200" dirty="0"/>
            </a:p>
          </p:txBody>
        </p:sp>
        <p:sp>
          <p:nvSpPr>
            <p:cNvPr id="194" name="TextBox 193"/>
            <p:cNvSpPr txBox="1"/>
            <p:nvPr/>
          </p:nvSpPr>
          <p:spPr>
            <a:xfrm>
              <a:off x="3566444" y="4790251"/>
              <a:ext cx="184731" cy="584775"/>
            </a:xfrm>
            <a:prstGeom prst="rect">
              <a:avLst/>
            </a:prstGeom>
            <a:noFill/>
          </p:spPr>
          <p:txBody>
            <a:bodyPr wrap="none" rtlCol="0">
              <a:spAutoFit/>
            </a:bodyPr>
            <a:lstStyle/>
            <a:p>
              <a:endParaRPr lang="en-US" sz="3200" dirty="0"/>
            </a:p>
          </p:txBody>
        </p:sp>
      </p:grpSp>
    </p:spTree>
    <p:extLst>
      <p:ext uri="{BB962C8B-B14F-4D97-AF65-F5344CB8AC3E}">
        <p14:creationId xmlns:p14="http://schemas.microsoft.com/office/powerpoint/2010/main" val="3453213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288" y="152400"/>
            <a:ext cx="8229600" cy="609600"/>
          </a:xfrm>
        </p:spPr>
        <p:txBody>
          <a:bodyPr>
            <a:noAutofit/>
          </a:bodyPr>
          <a:lstStyle/>
          <a:p>
            <a:r>
              <a:rPr lang="en-US" sz="3200" dirty="0" smtClean="0">
                <a:solidFill>
                  <a:srgbClr val="002060"/>
                </a:solidFill>
                <a:latin typeface="Times New Roman" panose="02020603050405020304" pitchFamily="18" charset="0"/>
                <a:cs typeface="Times New Roman" panose="02020603050405020304" pitchFamily="18" charset="0"/>
              </a:rPr>
              <a:t>Fill in the nodes…</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361762" y="5943600"/>
            <a:ext cx="8050602" cy="646331"/>
          </a:xfrm>
          <a:prstGeom prst="rect">
            <a:avLst/>
          </a:prstGeom>
          <a:noFill/>
        </p:spPr>
        <p:txBody>
          <a:bodyPr wrap="none" rtlCol="0">
            <a:spAutoFit/>
          </a:bodyPr>
          <a:lstStyle/>
          <a:p>
            <a:r>
              <a:rPr lang="en-US" sz="3600" u="sng" dirty="0" smtClean="0">
                <a:latin typeface="Times New Roman" panose="02020603050405020304" pitchFamily="18" charset="0"/>
                <a:cs typeface="Times New Roman" panose="02020603050405020304" pitchFamily="18" charset="0"/>
              </a:rPr>
              <a:t>Scores</a:t>
            </a:r>
            <a:r>
              <a:rPr lang="en-US" sz="3600" dirty="0" smtClean="0">
                <a:latin typeface="Times New Roman" panose="02020603050405020304" pitchFamily="18" charset="0"/>
                <a:cs typeface="Times New Roman" panose="02020603050405020304" pitchFamily="18" charset="0"/>
              </a:rPr>
              <a:t>:   </a:t>
            </a:r>
            <a:r>
              <a:rPr lang="en-US" sz="3200" dirty="0" smtClean="0">
                <a:solidFill>
                  <a:srgbClr val="0070C0"/>
                </a:solidFill>
                <a:latin typeface="Times New Roman" panose="02020603050405020304" pitchFamily="18" charset="0"/>
                <a:cs typeface="Times New Roman" panose="02020603050405020304" pitchFamily="18" charset="0"/>
              </a:rPr>
              <a:t>Match  +1     Mismatch  0     </a:t>
            </a:r>
            <a:r>
              <a:rPr lang="en-US" sz="3200" dirty="0" err="1" smtClean="0">
                <a:solidFill>
                  <a:srgbClr val="0070C0"/>
                </a:solidFill>
                <a:latin typeface="Times New Roman" panose="02020603050405020304" pitchFamily="18" charset="0"/>
                <a:cs typeface="Times New Roman" panose="02020603050405020304" pitchFamily="18" charset="0"/>
              </a:rPr>
              <a:t>Indel</a:t>
            </a:r>
            <a:r>
              <a:rPr lang="en-US" sz="3200" dirty="0" smtClean="0">
                <a:solidFill>
                  <a:srgbClr val="0070C0"/>
                </a:solidFill>
                <a:latin typeface="Times New Roman" panose="02020603050405020304" pitchFamily="18" charset="0"/>
                <a:cs typeface="Times New Roman" panose="02020603050405020304" pitchFamily="18" charset="0"/>
              </a:rPr>
              <a:t>  -1</a:t>
            </a:r>
            <a:endParaRPr lang="en-US" sz="3200" dirty="0">
              <a:solidFill>
                <a:srgbClr val="0070C0"/>
              </a:solidFill>
              <a:latin typeface="Times New Roman" panose="02020603050405020304" pitchFamily="18" charset="0"/>
              <a:cs typeface="Times New Roman" panose="02020603050405020304" pitchFamily="18" charset="0"/>
            </a:endParaRPr>
          </a:p>
        </p:txBody>
      </p:sp>
      <p:grpSp>
        <p:nvGrpSpPr>
          <p:cNvPr id="197" name="Group 196"/>
          <p:cNvGrpSpPr/>
          <p:nvPr/>
        </p:nvGrpSpPr>
        <p:grpSpPr>
          <a:xfrm>
            <a:off x="1205843" y="969832"/>
            <a:ext cx="6688489" cy="4877661"/>
            <a:chOff x="1205843" y="969832"/>
            <a:chExt cx="6688489" cy="4877661"/>
          </a:xfrm>
        </p:grpSpPr>
        <p:sp>
          <p:nvSpPr>
            <p:cNvPr id="35" name="TextBox 34"/>
            <p:cNvSpPr txBox="1"/>
            <p:nvPr/>
          </p:nvSpPr>
          <p:spPr>
            <a:xfrm>
              <a:off x="2162202" y="5201162"/>
              <a:ext cx="476412" cy="646331"/>
            </a:xfrm>
            <a:prstGeom prst="rect">
              <a:avLst/>
            </a:prstGeom>
            <a:noFill/>
          </p:spPr>
          <p:txBody>
            <a:bodyPr wrap="none" rtlCol="0">
              <a:spAutoFit/>
            </a:bodyPr>
            <a:lstStyle/>
            <a:p>
              <a:r>
                <a:rPr lang="en-US" sz="3600" dirty="0" smtClean="0"/>
                <a:t>G</a:t>
              </a:r>
              <a:endParaRPr lang="en-US" sz="3600" dirty="0"/>
            </a:p>
          </p:txBody>
        </p:sp>
        <p:sp>
          <p:nvSpPr>
            <p:cNvPr id="37" name="TextBox 36"/>
            <p:cNvSpPr txBox="1"/>
            <p:nvPr/>
          </p:nvSpPr>
          <p:spPr>
            <a:xfrm>
              <a:off x="3134215" y="5201162"/>
              <a:ext cx="452368" cy="646331"/>
            </a:xfrm>
            <a:prstGeom prst="rect">
              <a:avLst/>
            </a:prstGeom>
            <a:noFill/>
          </p:spPr>
          <p:txBody>
            <a:bodyPr wrap="none" rtlCol="0">
              <a:spAutoFit/>
            </a:bodyPr>
            <a:lstStyle/>
            <a:p>
              <a:r>
                <a:rPr lang="en-US" sz="3600" dirty="0" smtClean="0"/>
                <a:t>A</a:t>
              </a:r>
              <a:endParaRPr lang="en-US" sz="3600" dirty="0"/>
            </a:p>
          </p:txBody>
        </p:sp>
        <p:sp>
          <p:nvSpPr>
            <p:cNvPr id="42" name="TextBox 41"/>
            <p:cNvSpPr txBox="1"/>
            <p:nvPr/>
          </p:nvSpPr>
          <p:spPr>
            <a:xfrm>
              <a:off x="4099557" y="5201161"/>
              <a:ext cx="431528" cy="646331"/>
            </a:xfrm>
            <a:prstGeom prst="rect">
              <a:avLst/>
            </a:prstGeom>
            <a:noFill/>
          </p:spPr>
          <p:txBody>
            <a:bodyPr wrap="none" rtlCol="0">
              <a:spAutoFit/>
            </a:bodyPr>
            <a:lstStyle/>
            <a:p>
              <a:r>
                <a:rPr lang="en-US" sz="3600" dirty="0" smtClean="0"/>
                <a:t>C</a:t>
              </a:r>
              <a:endParaRPr lang="en-US" sz="3600" dirty="0"/>
            </a:p>
          </p:txBody>
        </p:sp>
        <p:sp>
          <p:nvSpPr>
            <p:cNvPr id="43" name="TextBox 42"/>
            <p:cNvSpPr txBox="1"/>
            <p:nvPr/>
          </p:nvSpPr>
          <p:spPr>
            <a:xfrm>
              <a:off x="5055807" y="5201160"/>
              <a:ext cx="409086" cy="646331"/>
            </a:xfrm>
            <a:prstGeom prst="rect">
              <a:avLst/>
            </a:prstGeom>
            <a:noFill/>
          </p:spPr>
          <p:txBody>
            <a:bodyPr wrap="none" rtlCol="0">
              <a:spAutoFit/>
            </a:bodyPr>
            <a:lstStyle/>
            <a:p>
              <a:r>
                <a:rPr lang="en-US" sz="3600" dirty="0" smtClean="0"/>
                <a:t>T</a:t>
              </a:r>
              <a:endParaRPr lang="en-US" sz="3600" dirty="0"/>
            </a:p>
          </p:txBody>
        </p:sp>
        <p:sp>
          <p:nvSpPr>
            <p:cNvPr id="44" name="TextBox 43"/>
            <p:cNvSpPr txBox="1"/>
            <p:nvPr/>
          </p:nvSpPr>
          <p:spPr>
            <a:xfrm>
              <a:off x="5984141" y="5201159"/>
              <a:ext cx="452368" cy="646331"/>
            </a:xfrm>
            <a:prstGeom prst="rect">
              <a:avLst/>
            </a:prstGeom>
            <a:noFill/>
          </p:spPr>
          <p:txBody>
            <a:bodyPr wrap="none" rtlCol="0">
              <a:spAutoFit/>
            </a:bodyPr>
            <a:lstStyle/>
            <a:p>
              <a:r>
                <a:rPr lang="en-US" sz="3600" dirty="0" smtClean="0"/>
                <a:t>A</a:t>
              </a:r>
              <a:endParaRPr lang="en-US" sz="3600" dirty="0"/>
            </a:p>
          </p:txBody>
        </p:sp>
        <p:sp>
          <p:nvSpPr>
            <p:cNvPr id="45" name="TextBox 44"/>
            <p:cNvSpPr txBox="1"/>
            <p:nvPr/>
          </p:nvSpPr>
          <p:spPr>
            <a:xfrm>
              <a:off x="6936620" y="5201158"/>
              <a:ext cx="431528" cy="646331"/>
            </a:xfrm>
            <a:prstGeom prst="rect">
              <a:avLst/>
            </a:prstGeom>
            <a:noFill/>
          </p:spPr>
          <p:txBody>
            <a:bodyPr wrap="none" rtlCol="0">
              <a:spAutoFit/>
            </a:bodyPr>
            <a:lstStyle/>
            <a:p>
              <a:r>
                <a:rPr lang="en-US" sz="3600" dirty="0" smtClean="0"/>
                <a:t>C</a:t>
              </a:r>
              <a:endParaRPr lang="en-US" sz="3600" dirty="0"/>
            </a:p>
          </p:txBody>
        </p:sp>
        <p:sp>
          <p:nvSpPr>
            <p:cNvPr id="6" name="Oval 5"/>
            <p:cNvSpPr/>
            <p:nvPr/>
          </p:nvSpPr>
          <p:spPr>
            <a:xfrm>
              <a:off x="7403731"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403731"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03731" y="2934564"/>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403731"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03731"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7635287" y="4353167"/>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635287" y="340743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1" idx="4"/>
            </p:cNvCxnSpPr>
            <p:nvPr/>
          </p:nvCxnSpPr>
          <p:spPr>
            <a:xfrm>
              <a:off x="7635287" y="2444395"/>
              <a:ext cx="0" cy="4901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35287"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916869"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685312"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453756"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453756"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a:off x="6916869" y="2207962"/>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8" idx="5"/>
              <a:endCxn id="21" idx="1"/>
            </p:cNvCxnSpPr>
            <p:nvPr/>
          </p:nvCxnSpPr>
          <p:spPr>
            <a:xfrm>
              <a:off x="6849048"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6453756" y="2934564"/>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453756"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453756"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a:off x="6916869" y="316907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908953" y="4110967"/>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916869" y="506246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849048"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849048" y="3338182"/>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849048"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685312"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679375" y="340743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685312" y="4353167"/>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5503781"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503781" y="2934564"/>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503781" y="3874533"/>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3781"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503781"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p:nvPr/>
          </p:nvCxnSpPr>
          <p:spPr>
            <a:xfrm>
              <a:off x="5966894"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966894" y="2207962"/>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966894" y="319021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966894" y="411673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966894" y="506246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715546"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735337"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743252" y="3401665"/>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735337" y="4353167"/>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899073"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899073"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899073" y="333241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899073"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5016919" y="506246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5016919" y="411673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016919" y="319021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endCxn id="60" idx="2"/>
            </p:cNvCxnSpPr>
            <p:nvPr/>
          </p:nvCxnSpPr>
          <p:spPr>
            <a:xfrm flipV="1">
              <a:off x="5026813" y="2207962"/>
              <a:ext cx="476967" cy="38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64" idx="2"/>
            </p:cNvCxnSpPr>
            <p:nvPr/>
          </p:nvCxnSpPr>
          <p:spPr>
            <a:xfrm>
              <a:off x="5026813" y="1262226"/>
              <a:ext cx="47696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4553805"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553805"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563700"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563700"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563700" y="482987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Arrow Connector 87"/>
            <p:cNvCxnSpPr/>
            <p:nvPr/>
          </p:nvCxnSpPr>
          <p:spPr>
            <a:xfrm>
              <a:off x="4795257"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85" idx="0"/>
            </p:cNvCxnSpPr>
            <p:nvPr/>
          </p:nvCxnSpPr>
          <p:spPr>
            <a:xfrm>
              <a:off x="4795257" y="2444395"/>
              <a:ext cx="0" cy="5093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endCxn id="86" idx="0"/>
            </p:cNvCxnSpPr>
            <p:nvPr/>
          </p:nvCxnSpPr>
          <p:spPr>
            <a:xfrm>
              <a:off x="4795257" y="3426653"/>
              <a:ext cx="0" cy="4536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4785362"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4949098"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949098" y="3357404"/>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4" idx="5"/>
            </p:cNvCxnSpPr>
            <p:nvPr/>
          </p:nvCxnSpPr>
          <p:spPr>
            <a:xfrm>
              <a:off x="4949096" y="2375146"/>
              <a:ext cx="632400" cy="6286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958992"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4066943" y="5081691"/>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4066943" y="411673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4066943" y="319021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4066940"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4066943" y="221949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603830"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603830"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603827"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593932" y="3880300"/>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603830" y="482987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Arrow Connector 105"/>
            <p:cNvCxnSpPr/>
            <p:nvPr/>
          </p:nvCxnSpPr>
          <p:spPr>
            <a:xfrm>
              <a:off x="3825489"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104" idx="0"/>
            </p:cNvCxnSpPr>
            <p:nvPr/>
          </p:nvCxnSpPr>
          <p:spPr>
            <a:xfrm flipH="1">
              <a:off x="3825490" y="3426653"/>
              <a:ext cx="3953" cy="4536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3825489"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3835387"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3999119"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3999119"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3999122" y="3338182"/>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87" idx="1"/>
            </p:cNvCxnSpPr>
            <p:nvPr/>
          </p:nvCxnSpPr>
          <p:spPr>
            <a:xfrm>
              <a:off x="3999122" y="4278151"/>
              <a:ext cx="632399" cy="6209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3107070"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3107070" y="2223340"/>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3116968" y="3205598"/>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3107070" y="4110967"/>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3107070" y="5081691"/>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2643957"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43957" y="197537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643957"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643957"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flipH="1">
              <a:off x="2620208" y="4820269"/>
              <a:ext cx="486862"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Arrow Connector 124"/>
            <p:cNvCxnSpPr/>
            <p:nvPr/>
          </p:nvCxnSpPr>
          <p:spPr>
            <a:xfrm>
              <a:off x="1901790" y="1502504"/>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2877493" y="1502504"/>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2875514"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endCxn id="123" idx="0"/>
            </p:cNvCxnSpPr>
            <p:nvPr/>
          </p:nvCxnSpPr>
          <p:spPr>
            <a:xfrm>
              <a:off x="2875514" y="3426653"/>
              <a:ext cx="1" cy="4536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2861661"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3039249"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3039249"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3039249" y="3357404"/>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3049147"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1670233"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670233" y="197537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670233"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670233" y="3874533"/>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670233"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Arrow Connector 138"/>
            <p:cNvCxnSpPr>
              <a:stCxn id="134" idx="6"/>
            </p:cNvCxnSpPr>
            <p:nvPr/>
          </p:nvCxnSpPr>
          <p:spPr>
            <a:xfrm>
              <a:off x="2133346" y="1262226"/>
              <a:ext cx="510610" cy="57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a:off x="2133346" y="2207962"/>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36" idx="6"/>
            </p:cNvCxnSpPr>
            <p:nvPr/>
          </p:nvCxnSpPr>
          <p:spPr>
            <a:xfrm>
              <a:off x="2133346" y="3190219"/>
              <a:ext cx="510610" cy="153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endCxn id="123" idx="2"/>
            </p:cNvCxnSpPr>
            <p:nvPr/>
          </p:nvCxnSpPr>
          <p:spPr>
            <a:xfrm>
              <a:off x="2133346" y="4110967"/>
              <a:ext cx="510611" cy="57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2133346" y="5072080"/>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35" idx="4"/>
            </p:cNvCxnSpPr>
            <p:nvPr/>
          </p:nvCxnSpPr>
          <p:spPr>
            <a:xfrm flipH="1">
              <a:off x="1901790" y="2448241"/>
              <a:ext cx="1" cy="5055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endCxn id="137" idx="0"/>
            </p:cNvCxnSpPr>
            <p:nvPr/>
          </p:nvCxnSpPr>
          <p:spPr>
            <a:xfrm>
              <a:off x="1901790" y="3426653"/>
              <a:ext cx="1" cy="4478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1901790"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34" idx="5"/>
            </p:cNvCxnSpPr>
            <p:nvPr/>
          </p:nvCxnSpPr>
          <p:spPr>
            <a:xfrm>
              <a:off x="2065524" y="1429410"/>
              <a:ext cx="64625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endCxn id="122" idx="1"/>
            </p:cNvCxnSpPr>
            <p:nvPr/>
          </p:nvCxnSpPr>
          <p:spPr>
            <a:xfrm>
              <a:off x="2065525" y="2392446"/>
              <a:ext cx="646254" cy="6305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2089274" y="333241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2065525" y="4278151"/>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217865" y="1429410"/>
              <a:ext cx="452368" cy="646331"/>
            </a:xfrm>
            <a:prstGeom prst="rect">
              <a:avLst/>
            </a:prstGeom>
            <a:noFill/>
          </p:spPr>
          <p:txBody>
            <a:bodyPr wrap="none" rtlCol="0">
              <a:spAutoFit/>
            </a:bodyPr>
            <a:lstStyle/>
            <a:p>
              <a:r>
                <a:rPr lang="en-US" sz="3600" dirty="0"/>
                <a:t>A</a:t>
              </a:r>
            </a:p>
          </p:txBody>
        </p:sp>
        <p:sp>
          <p:nvSpPr>
            <p:cNvPr id="28" name="TextBox 27"/>
            <p:cNvSpPr txBox="1"/>
            <p:nvPr/>
          </p:nvSpPr>
          <p:spPr>
            <a:xfrm>
              <a:off x="1228285" y="2366313"/>
              <a:ext cx="431528" cy="646331"/>
            </a:xfrm>
            <a:prstGeom prst="rect">
              <a:avLst/>
            </a:prstGeom>
            <a:noFill/>
          </p:spPr>
          <p:txBody>
            <a:bodyPr wrap="none" rtlCol="0">
              <a:spAutoFit/>
            </a:bodyPr>
            <a:lstStyle/>
            <a:p>
              <a:r>
                <a:rPr lang="en-US" sz="3600" dirty="0" smtClean="0"/>
                <a:t>C</a:t>
              </a:r>
              <a:endParaRPr lang="en-US" sz="3600" dirty="0"/>
            </a:p>
          </p:txBody>
        </p:sp>
        <p:sp>
          <p:nvSpPr>
            <p:cNvPr id="29" name="TextBox 28"/>
            <p:cNvSpPr txBox="1"/>
            <p:nvPr/>
          </p:nvSpPr>
          <p:spPr>
            <a:xfrm>
              <a:off x="1228285" y="4260668"/>
              <a:ext cx="431528" cy="646331"/>
            </a:xfrm>
            <a:prstGeom prst="rect">
              <a:avLst/>
            </a:prstGeom>
            <a:noFill/>
          </p:spPr>
          <p:txBody>
            <a:bodyPr wrap="none" rtlCol="0">
              <a:spAutoFit/>
            </a:bodyPr>
            <a:lstStyle/>
            <a:p>
              <a:r>
                <a:rPr lang="en-US" sz="3600" dirty="0" smtClean="0"/>
                <a:t>C</a:t>
              </a:r>
              <a:endParaRPr lang="en-US" sz="3600" dirty="0"/>
            </a:p>
          </p:txBody>
        </p:sp>
        <p:sp>
          <p:nvSpPr>
            <p:cNvPr id="34" name="TextBox 33"/>
            <p:cNvSpPr txBox="1"/>
            <p:nvPr/>
          </p:nvSpPr>
          <p:spPr>
            <a:xfrm>
              <a:off x="1205843" y="3330310"/>
              <a:ext cx="476412" cy="646331"/>
            </a:xfrm>
            <a:prstGeom prst="rect">
              <a:avLst/>
            </a:prstGeom>
            <a:noFill/>
          </p:spPr>
          <p:txBody>
            <a:bodyPr wrap="none" rtlCol="0">
              <a:spAutoFit/>
            </a:bodyPr>
            <a:lstStyle/>
            <a:p>
              <a:r>
                <a:rPr lang="en-US" sz="3600" dirty="0"/>
                <a:t>G</a:t>
              </a:r>
            </a:p>
          </p:txBody>
        </p:sp>
        <p:sp>
          <p:nvSpPr>
            <p:cNvPr id="46" name="TextBox 45"/>
            <p:cNvSpPr txBox="1"/>
            <p:nvPr/>
          </p:nvSpPr>
          <p:spPr>
            <a:xfrm>
              <a:off x="1705261" y="969838"/>
              <a:ext cx="393056" cy="584775"/>
            </a:xfrm>
            <a:prstGeom prst="rect">
              <a:avLst/>
            </a:prstGeom>
            <a:noFill/>
          </p:spPr>
          <p:txBody>
            <a:bodyPr wrap="none" rtlCol="0">
              <a:spAutoFit/>
            </a:bodyPr>
            <a:lstStyle/>
            <a:p>
              <a:r>
                <a:rPr lang="en-US" sz="3200" dirty="0" smtClean="0"/>
                <a:t>0</a:t>
              </a:r>
              <a:endParaRPr lang="en-US" sz="3200" dirty="0"/>
            </a:p>
          </p:txBody>
        </p:sp>
        <p:sp>
          <p:nvSpPr>
            <p:cNvPr id="47" name="TextBox 46"/>
            <p:cNvSpPr txBox="1"/>
            <p:nvPr/>
          </p:nvSpPr>
          <p:spPr>
            <a:xfrm>
              <a:off x="1642743" y="1915574"/>
              <a:ext cx="518091" cy="584775"/>
            </a:xfrm>
            <a:prstGeom prst="rect">
              <a:avLst/>
            </a:prstGeom>
            <a:noFill/>
          </p:spPr>
          <p:txBody>
            <a:bodyPr wrap="none" rtlCol="0">
              <a:spAutoFit/>
            </a:bodyPr>
            <a:lstStyle/>
            <a:p>
              <a:r>
                <a:rPr lang="en-US" sz="3200" dirty="0" smtClean="0"/>
                <a:t>-1</a:t>
              </a:r>
              <a:endParaRPr lang="en-US" sz="3200" dirty="0"/>
            </a:p>
          </p:txBody>
        </p:sp>
        <p:sp>
          <p:nvSpPr>
            <p:cNvPr id="151" name="TextBox 150"/>
            <p:cNvSpPr txBox="1"/>
            <p:nvPr/>
          </p:nvSpPr>
          <p:spPr>
            <a:xfrm>
              <a:off x="2616124" y="969837"/>
              <a:ext cx="518091" cy="584775"/>
            </a:xfrm>
            <a:prstGeom prst="rect">
              <a:avLst/>
            </a:prstGeom>
            <a:noFill/>
          </p:spPr>
          <p:txBody>
            <a:bodyPr wrap="none" rtlCol="0">
              <a:spAutoFit/>
            </a:bodyPr>
            <a:lstStyle/>
            <a:p>
              <a:r>
                <a:rPr lang="en-US" sz="3200" dirty="0" smtClean="0"/>
                <a:t>-1</a:t>
              </a:r>
              <a:endParaRPr lang="en-US" sz="3200" dirty="0"/>
            </a:p>
          </p:txBody>
        </p:sp>
        <p:sp>
          <p:nvSpPr>
            <p:cNvPr id="110" name="TextBox 109"/>
            <p:cNvSpPr txBox="1"/>
            <p:nvPr/>
          </p:nvSpPr>
          <p:spPr>
            <a:xfrm>
              <a:off x="3566442" y="969835"/>
              <a:ext cx="518091" cy="584775"/>
            </a:xfrm>
            <a:prstGeom prst="rect">
              <a:avLst/>
            </a:prstGeom>
            <a:noFill/>
          </p:spPr>
          <p:txBody>
            <a:bodyPr wrap="none" rtlCol="0">
              <a:spAutoFit/>
            </a:bodyPr>
            <a:lstStyle/>
            <a:p>
              <a:r>
                <a:rPr lang="en-US" sz="3200" dirty="0" smtClean="0"/>
                <a:t>-2</a:t>
              </a:r>
              <a:endParaRPr lang="en-US" sz="3200" dirty="0"/>
            </a:p>
          </p:txBody>
        </p:sp>
        <p:sp>
          <p:nvSpPr>
            <p:cNvPr id="152" name="TextBox 151"/>
            <p:cNvSpPr txBox="1"/>
            <p:nvPr/>
          </p:nvSpPr>
          <p:spPr>
            <a:xfrm>
              <a:off x="1642742" y="2897831"/>
              <a:ext cx="184731" cy="584775"/>
            </a:xfrm>
            <a:prstGeom prst="rect">
              <a:avLst/>
            </a:prstGeom>
            <a:noFill/>
          </p:spPr>
          <p:txBody>
            <a:bodyPr wrap="none" rtlCol="0">
              <a:spAutoFit/>
            </a:bodyPr>
            <a:lstStyle/>
            <a:p>
              <a:endParaRPr lang="en-US" sz="3200" dirty="0"/>
            </a:p>
          </p:txBody>
        </p:sp>
        <p:sp>
          <p:nvSpPr>
            <p:cNvPr id="153" name="TextBox 152"/>
            <p:cNvSpPr txBox="1"/>
            <p:nvPr/>
          </p:nvSpPr>
          <p:spPr>
            <a:xfrm>
              <a:off x="4526315" y="969838"/>
              <a:ext cx="518091" cy="584775"/>
            </a:xfrm>
            <a:prstGeom prst="rect">
              <a:avLst/>
            </a:prstGeom>
            <a:noFill/>
          </p:spPr>
          <p:txBody>
            <a:bodyPr wrap="none" rtlCol="0">
              <a:spAutoFit/>
            </a:bodyPr>
            <a:lstStyle/>
            <a:p>
              <a:r>
                <a:rPr lang="en-US" sz="3200" dirty="0" smtClean="0"/>
                <a:t>-3</a:t>
              </a:r>
              <a:endParaRPr lang="en-US" sz="3200" dirty="0"/>
            </a:p>
          </p:txBody>
        </p:sp>
        <p:sp>
          <p:nvSpPr>
            <p:cNvPr id="154" name="TextBox 153"/>
            <p:cNvSpPr txBox="1"/>
            <p:nvPr/>
          </p:nvSpPr>
          <p:spPr>
            <a:xfrm>
              <a:off x="1644111" y="3818579"/>
              <a:ext cx="184731" cy="584775"/>
            </a:xfrm>
            <a:prstGeom prst="rect">
              <a:avLst/>
            </a:prstGeom>
            <a:noFill/>
          </p:spPr>
          <p:txBody>
            <a:bodyPr wrap="none" rtlCol="0">
              <a:spAutoFit/>
            </a:bodyPr>
            <a:lstStyle/>
            <a:p>
              <a:endParaRPr lang="en-US" sz="3200" dirty="0"/>
            </a:p>
          </p:txBody>
        </p:sp>
        <p:sp>
          <p:nvSpPr>
            <p:cNvPr id="155" name="TextBox 154"/>
            <p:cNvSpPr txBox="1"/>
            <p:nvPr/>
          </p:nvSpPr>
          <p:spPr>
            <a:xfrm>
              <a:off x="5484635" y="969834"/>
              <a:ext cx="518091" cy="584775"/>
            </a:xfrm>
            <a:prstGeom prst="rect">
              <a:avLst/>
            </a:prstGeom>
            <a:noFill/>
          </p:spPr>
          <p:txBody>
            <a:bodyPr wrap="none" rtlCol="0">
              <a:spAutoFit/>
            </a:bodyPr>
            <a:lstStyle/>
            <a:p>
              <a:r>
                <a:rPr lang="en-US" sz="3200" dirty="0" smtClean="0"/>
                <a:t>-4</a:t>
              </a:r>
              <a:endParaRPr lang="en-US" sz="3200" dirty="0"/>
            </a:p>
          </p:txBody>
        </p:sp>
        <p:sp>
          <p:nvSpPr>
            <p:cNvPr id="156" name="TextBox 155"/>
            <p:cNvSpPr txBox="1"/>
            <p:nvPr/>
          </p:nvSpPr>
          <p:spPr>
            <a:xfrm>
              <a:off x="1642741" y="4789303"/>
              <a:ext cx="184731" cy="584775"/>
            </a:xfrm>
            <a:prstGeom prst="rect">
              <a:avLst/>
            </a:prstGeom>
            <a:noFill/>
          </p:spPr>
          <p:txBody>
            <a:bodyPr wrap="none" rtlCol="0">
              <a:spAutoFit/>
            </a:bodyPr>
            <a:lstStyle/>
            <a:p>
              <a:endParaRPr lang="en-US" sz="3200" dirty="0"/>
            </a:p>
          </p:txBody>
        </p:sp>
        <p:sp>
          <p:nvSpPr>
            <p:cNvPr id="157" name="TextBox 156"/>
            <p:cNvSpPr txBox="1"/>
            <p:nvPr/>
          </p:nvSpPr>
          <p:spPr>
            <a:xfrm>
              <a:off x="6426266" y="969833"/>
              <a:ext cx="518091" cy="584775"/>
            </a:xfrm>
            <a:prstGeom prst="rect">
              <a:avLst/>
            </a:prstGeom>
            <a:noFill/>
          </p:spPr>
          <p:txBody>
            <a:bodyPr wrap="none" rtlCol="0">
              <a:spAutoFit/>
            </a:bodyPr>
            <a:lstStyle/>
            <a:p>
              <a:r>
                <a:rPr lang="en-US" sz="3200" dirty="0" smtClean="0"/>
                <a:t>-5</a:t>
              </a:r>
              <a:endParaRPr lang="en-US" sz="3200" dirty="0"/>
            </a:p>
          </p:txBody>
        </p:sp>
        <p:sp>
          <p:nvSpPr>
            <p:cNvPr id="158" name="TextBox 157"/>
            <p:cNvSpPr txBox="1"/>
            <p:nvPr/>
          </p:nvSpPr>
          <p:spPr>
            <a:xfrm>
              <a:off x="7376241" y="969832"/>
              <a:ext cx="518091" cy="584775"/>
            </a:xfrm>
            <a:prstGeom prst="rect">
              <a:avLst/>
            </a:prstGeom>
            <a:noFill/>
          </p:spPr>
          <p:txBody>
            <a:bodyPr wrap="none" rtlCol="0">
              <a:spAutoFit/>
            </a:bodyPr>
            <a:lstStyle/>
            <a:p>
              <a:r>
                <a:rPr lang="en-US" sz="3200" dirty="0" smtClean="0"/>
                <a:t>-6</a:t>
              </a:r>
              <a:endParaRPr lang="en-US" sz="3200" dirty="0"/>
            </a:p>
          </p:txBody>
        </p:sp>
        <p:sp>
          <p:nvSpPr>
            <p:cNvPr id="159" name="TextBox 158"/>
            <p:cNvSpPr txBox="1"/>
            <p:nvPr/>
          </p:nvSpPr>
          <p:spPr>
            <a:xfrm>
              <a:off x="2667111" y="1919418"/>
              <a:ext cx="393056" cy="584775"/>
            </a:xfrm>
            <a:prstGeom prst="rect">
              <a:avLst/>
            </a:prstGeom>
            <a:noFill/>
          </p:spPr>
          <p:txBody>
            <a:bodyPr wrap="none" rtlCol="0">
              <a:spAutoFit/>
            </a:bodyPr>
            <a:lstStyle/>
            <a:p>
              <a:r>
                <a:rPr lang="en-US" sz="3200" dirty="0" smtClean="0"/>
                <a:t>0</a:t>
              </a:r>
              <a:endParaRPr lang="en-US" sz="3200" dirty="0"/>
            </a:p>
          </p:txBody>
        </p:sp>
        <p:sp>
          <p:nvSpPr>
            <p:cNvPr id="160" name="TextBox 159"/>
            <p:cNvSpPr txBox="1"/>
            <p:nvPr/>
          </p:nvSpPr>
          <p:spPr>
            <a:xfrm>
              <a:off x="3638859" y="1915572"/>
              <a:ext cx="393056" cy="584775"/>
            </a:xfrm>
            <a:prstGeom prst="rect">
              <a:avLst/>
            </a:prstGeom>
            <a:noFill/>
          </p:spPr>
          <p:txBody>
            <a:bodyPr wrap="none" rtlCol="0">
              <a:spAutoFit/>
            </a:bodyPr>
            <a:lstStyle/>
            <a:p>
              <a:r>
                <a:rPr lang="en-US" sz="3200" dirty="0" smtClean="0"/>
                <a:t>0</a:t>
              </a:r>
              <a:endParaRPr lang="en-US" sz="3200" dirty="0"/>
            </a:p>
          </p:txBody>
        </p:sp>
        <p:sp>
          <p:nvSpPr>
            <p:cNvPr id="161" name="TextBox 160"/>
            <p:cNvSpPr txBox="1"/>
            <p:nvPr/>
          </p:nvSpPr>
          <p:spPr>
            <a:xfrm>
              <a:off x="4526314" y="1917495"/>
              <a:ext cx="184731" cy="584775"/>
            </a:xfrm>
            <a:prstGeom prst="rect">
              <a:avLst/>
            </a:prstGeom>
            <a:noFill/>
          </p:spPr>
          <p:txBody>
            <a:bodyPr wrap="none" rtlCol="0">
              <a:spAutoFit/>
            </a:bodyPr>
            <a:lstStyle/>
            <a:p>
              <a:endParaRPr lang="en-US" sz="3200" dirty="0"/>
            </a:p>
          </p:txBody>
        </p:sp>
        <p:sp>
          <p:nvSpPr>
            <p:cNvPr id="162" name="TextBox 161"/>
            <p:cNvSpPr txBox="1"/>
            <p:nvPr/>
          </p:nvSpPr>
          <p:spPr>
            <a:xfrm>
              <a:off x="5484206" y="1917495"/>
              <a:ext cx="184731" cy="584775"/>
            </a:xfrm>
            <a:prstGeom prst="rect">
              <a:avLst/>
            </a:prstGeom>
            <a:noFill/>
          </p:spPr>
          <p:txBody>
            <a:bodyPr wrap="none" rtlCol="0">
              <a:spAutoFit/>
            </a:bodyPr>
            <a:lstStyle/>
            <a:p>
              <a:endParaRPr lang="en-US" sz="3200" dirty="0"/>
            </a:p>
          </p:txBody>
        </p:sp>
        <p:sp>
          <p:nvSpPr>
            <p:cNvPr id="163" name="TextBox 162"/>
            <p:cNvSpPr txBox="1"/>
            <p:nvPr/>
          </p:nvSpPr>
          <p:spPr>
            <a:xfrm>
              <a:off x="6426265" y="1915571"/>
              <a:ext cx="184731" cy="584775"/>
            </a:xfrm>
            <a:prstGeom prst="rect">
              <a:avLst/>
            </a:prstGeom>
            <a:noFill/>
          </p:spPr>
          <p:txBody>
            <a:bodyPr wrap="none" rtlCol="0">
              <a:spAutoFit/>
            </a:bodyPr>
            <a:lstStyle/>
            <a:p>
              <a:endParaRPr lang="en-US" sz="3200" dirty="0"/>
            </a:p>
          </p:txBody>
        </p:sp>
        <p:sp>
          <p:nvSpPr>
            <p:cNvPr id="164" name="TextBox 163"/>
            <p:cNvSpPr txBox="1"/>
            <p:nvPr/>
          </p:nvSpPr>
          <p:spPr>
            <a:xfrm>
              <a:off x="7376241" y="1915570"/>
              <a:ext cx="184731" cy="584775"/>
            </a:xfrm>
            <a:prstGeom prst="rect">
              <a:avLst/>
            </a:prstGeom>
            <a:noFill/>
          </p:spPr>
          <p:txBody>
            <a:bodyPr wrap="none" rtlCol="0">
              <a:spAutoFit/>
            </a:bodyPr>
            <a:lstStyle/>
            <a:p>
              <a:endParaRPr lang="en-US" sz="3200" dirty="0"/>
            </a:p>
          </p:txBody>
        </p:sp>
        <p:sp>
          <p:nvSpPr>
            <p:cNvPr id="165" name="TextBox 164"/>
            <p:cNvSpPr txBox="1"/>
            <p:nvPr/>
          </p:nvSpPr>
          <p:spPr>
            <a:xfrm>
              <a:off x="2604593" y="2897831"/>
              <a:ext cx="184731" cy="584775"/>
            </a:xfrm>
            <a:prstGeom prst="rect">
              <a:avLst/>
            </a:prstGeom>
            <a:noFill/>
          </p:spPr>
          <p:txBody>
            <a:bodyPr wrap="none" rtlCol="0">
              <a:spAutoFit/>
            </a:bodyPr>
            <a:lstStyle/>
            <a:p>
              <a:endParaRPr lang="en-US" sz="3200" dirty="0"/>
            </a:p>
          </p:txBody>
        </p:sp>
        <p:sp>
          <p:nvSpPr>
            <p:cNvPr id="166" name="TextBox 165"/>
            <p:cNvSpPr txBox="1"/>
            <p:nvPr/>
          </p:nvSpPr>
          <p:spPr>
            <a:xfrm>
              <a:off x="3638859" y="2897830"/>
              <a:ext cx="184731" cy="584775"/>
            </a:xfrm>
            <a:prstGeom prst="rect">
              <a:avLst/>
            </a:prstGeom>
            <a:noFill/>
          </p:spPr>
          <p:txBody>
            <a:bodyPr wrap="none" rtlCol="0">
              <a:spAutoFit/>
            </a:bodyPr>
            <a:lstStyle/>
            <a:p>
              <a:endParaRPr lang="en-US" sz="3200" dirty="0"/>
            </a:p>
          </p:txBody>
        </p:sp>
        <p:sp>
          <p:nvSpPr>
            <p:cNvPr id="167" name="TextBox 166"/>
            <p:cNvSpPr txBox="1"/>
            <p:nvPr/>
          </p:nvSpPr>
          <p:spPr>
            <a:xfrm>
              <a:off x="4588831" y="2876688"/>
              <a:ext cx="184731" cy="584775"/>
            </a:xfrm>
            <a:prstGeom prst="rect">
              <a:avLst/>
            </a:prstGeom>
            <a:noFill/>
          </p:spPr>
          <p:txBody>
            <a:bodyPr wrap="none" rtlCol="0">
              <a:spAutoFit/>
            </a:bodyPr>
            <a:lstStyle/>
            <a:p>
              <a:endParaRPr lang="en-US" sz="3200" dirty="0"/>
            </a:p>
          </p:txBody>
        </p:sp>
        <p:sp>
          <p:nvSpPr>
            <p:cNvPr id="168" name="TextBox 167"/>
            <p:cNvSpPr txBox="1"/>
            <p:nvPr/>
          </p:nvSpPr>
          <p:spPr>
            <a:xfrm>
              <a:off x="5538809" y="2876687"/>
              <a:ext cx="184731" cy="584775"/>
            </a:xfrm>
            <a:prstGeom prst="rect">
              <a:avLst/>
            </a:prstGeom>
            <a:noFill/>
          </p:spPr>
          <p:txBody>
            <a:bodyPr wrap="none" rtlCol="0">
              <a:spAutoFit/>
            </a:bodyPr>
            <a:lstStyle/>
            <a:p>
              <a:endParaRPr lang="en-US" sz="3200" dirty="0"/>
            </a:p>
          </p:txBody>
        </p:sp>
        <p:sp>
          <p:nvSpPr>
            <p:cNvPr id="169" name="TextBox 168"/>
            <p:cNvSpPr txBox="1"/>
            <p:nvPr/>
          </p:nvSpPr>
          <p:spPr>
            <a:xfrm>
              <a:off x="6420439" y="2875390"/>
              <a:ext cx="184731" cy="584775"/>
            </a:xfrm>
            <a:prstGeom prst="rect">
              <a:avLst/>
            </a:prstGeom>
            <a:noFill/>
          </p:spPr>
          <p:txBody>
            <a:bodyPr wrap="none" rtlCol="0">
              <a:spAutoFit/>
            </a:bodyPr>
            <a:lstStyle/>
            <a:p>
              <a:endParaRPr lang="en-US" sz="3200" dirty="0"/>
            </a:p>
          </p:txBody>
        </p:sp>
        <p:sp>
          <p:nvSpPr>
            <p:cNvPr id="170" name="TextBox 169"/>
            <p:cNvSpPr txBox="1"/>
            <p:nvPr/>
          </p:nvSpPr>
          <p:spPr>
            <a:xfrm>
              <a:off x="7376240" y="2878610"/>
              <a:ext cx="184731" cy="584775"/>
            </a:xfrm>
            <a:prstGeom prst="rect">
              <a:avLst/>
            </a:prstGeom>
            <a:noFill/>
          </p:spPr>
          <p:txBody>
            <a:bodyPr wrap="none" rtlCol="0">
              <a:spAutoFit/>
            </a:bodyPr>
            <a:lstStyle/>
            <a:p>
              <a:endParaRPr lang="en-US" sz="3200" dirty="0"/>
            </a:p>
          </p:txBody>
        </p:sp>
        <p:sp>
          <p:nvSpPr>
            <p:cNvPr id="171" name="TextBox 170"/>
            <p:cNvSpPr txBox="1"/>
            <p:nvPr/>
          </p:nvSpPr>
          <p:spPr>
            <a:xfrm>
              <a:off x="3567756" y="3824346"/>
              <a:ext cx="184731" cy="584775"/>
            </a:xfrm>
            <a:prstGeom prst="rect">
              <a:avLst/>
            </a:prstGeom>
            <a:noFill/>
          </p:spPr>
          <p:txBody>
            <a:bodyPr wrap="none" rtlCol="0">
              <a:spAutoFit/>
            </a:bodyPr>
            <a:lstStyle/>
            <a:p>
              <a:endParaRPr lang="en-US" sz="3200" dirty="0"/>
            </a:p>
          </p:txBody>
        </p:sp>
        <p:sp>
          <p:nvSpPr>
            <p:cNvPr id="174" name="TextBox 173"/>
            <p:cNvSpPr txBox="1"/>
            <p:nvPr/>
          </p:nvSpPr>
          <p:spPr>
            <a:xfrm>
              <a:off x="5538809" y="3824345"/>
              <a:ext cx="184731" cy="584775"/>
            </a:xfrm>
            <a:prstGeom prst="rect">
              <a:avLst/>
            </a:prstGeom>
            <a:noFill/>
          </p:spPr>
          <p:txBody>
            <a:bodyPr wrap="none" rtlCol="0">
              <a:spAutoFit/>
            </a:bodyPr>
            <a:lstStyle/>
            <a:p>
              <a:endParaRPr lang="en-US" sz="3200" dirty="0"/>
            </a:p>
          </p:txBody>
        </p:sp>
        <p:sp>
          <p:nvSpPr>
            <p:cNvPr id="175" name="TextBox 174"/>
            <p:cNvSpPr txBox="1"/>
            <p:nvPr/>
          </p:nvSpPr>
          <p:spPr>
            <a:xfrm>
              <a:off x="6488782" y="3818576"/>
              <a:ext cx="184731" cy="584775"/>
            </a:xfrm>
            <a:prstGeom prst="rect">
              <a:avLst/>
            </a:prstGeom>
            <a:noFill/>
          </p:spPr>
          <p:txBody>
            <a:bodyPr wrap="none" rtlCol="0">
              <a:spAutoFit/>
            </a:bodyPr>
            <a:lstStyle/>
            <a:p>
              <a:endParaRPr lang="en-US" sz="3200" dirty="0"/>
            </a:p>
          </p:txBody>
        </p:sp>
        <p:sp>
          <p:nvSpPr>
            <p:cNvPr id="179" name="TextBox 178"/>
            <p:cNvSpPr txBox="1"/>
            <p:nvPr/>
          </p:nvSpPr>
          <p:spPr>
            <a:xfrm>
              <a:off x="4588831" y="4764314"/>
              <a:ext cx="184731" cy="584775"/>
            </a:xfrm>
            <a:prstGeom prst="rect">
              <a:avLst/>
            </a:prstGeom>
            <a:noFill/>
          </p:spPr>
          <p:txBody>
            <a:bodyPr wrap="none" rtlCol="0">
              <a:spAutoFit/>
            </a:bodyPr>
            <a:lstStyle/>
            <a:p>
              <a:endParaRPr lang="en-US" sz="3200" dirty="0"/>
            </a:p>
          </p:txBody>
        </p:sp>
        <p:sp>
          <p:nvSpPr>
            <p:cNvPr id="181" name="TextBox 180"/>
            <p:cNvSpPr txBox="1"/>
            <p:nvPr/>
          </p:nvSpPr>
          <p:spPr>
            <a:xfrm>
              <a:off x="6488784" y="4780263"/>
              <a:ext cx="184731" cy="584775"/>
            </a:xfrm>
            <a:prstGeom prst="rect">
              <a:avLst/>
            </a:prstGeom>
            <a:noFill/>
          </p:spPr>
          <p:txBody>
            <a:bodyPr wrap="none" rtlCol="0">
              <a:spAutoFit/>
            </a:bodyPr>
            <a:lstStyle/>
            <a:p>
              <a:endParaRPr lang="en-US" sz="3200" dirty="0"/>
            </a:p>
          </p:txBody>
        </p:sp>
        <p:sp>
          <p:nvSpPr>
            <p:cNvPr id="182" name="TextBox 181"/>
            <p:cNvSpPr txBox="1"/>
            <p:nvPr/>
          </p:nvSpPr>
          <p:spPr>
            <a:xfrm>
              <a:off x="7438759" y="4764313"/>
              <a:ext cx="184731" cy="584775"/>
            </a:xfrm>
            <a:prstGeom prst="rect">
              <a:avLst/>
            </a:prstGeom>
            <a:noFill/>
          </p:spPr>
          <p:txBody>
            <a:bodyPr wrap="none" rtlCol="0">
              <a:spAutoFit/>
            </a:bodyPr>
            <a:lstStyle/>
            <a:p>
              <a:endParaRPr lang="en-US" sz="3200" dirty="0"/>
            </a:p>
          </p:txBody>
        </p:sp>
        <p:sp>
          <p:nvSpPr>
            <p:cNvPr id="184" name="TextBox 183"/>
            <p:cNvSpPr txBox="1"/>
            <p:nvPr/>
          </p:nvSpPr>
          <p:spPr>
            <a:xfrm>
              <a:off x="2249565" y="1383243"/>
              <a:ext cx="301686" cy="369332"/>
            </a:xfrm>
            <a:prstGeom prst="rect">
              <a:avLst/>
            </a:prstGeom>
            <a:noFill/>
          </p:spPr>
          <p:txBody>
            <a:bodyPr wrap="none" rtlCol="0">
              <a:spAutoFit/>
            </a:bodyPr>
            <a:lstStyle/>
            <a:p>
              <a:r>
                <a:rPr lang="en-US" dirty="0" smtClean="0">
                  <a:solidFill>
                    <a:srgbClr val="0070C0"/>
                  </a:solidFill>
                </a:rPr>
                <a:t>0</a:t>
              </a:r>
              <a:endParaRPr lang="en-US" dirty="0">
                <a:solidFill>
                  <a:srgbClr val="0070C0"/>
                </a:solidFill>
              </a:endParaRPr>
            </a:p>
          </p:txBody>
        </p:sp>
        <p:sp>
          <p:nvSpPr>
            <p:cNvPr id="185" name="TextBox 184"/>
            <p:cNvSpPr txBox="1"/>
            <p:nvPr/>
          </p:nvSpPr>
          <p:spPr>
            <a:xfrm>
              <a:off x="2202543" y="1856111"/>
              <a:ext cx="372218" cy="369332"/>
            </a:xfrm>
            <a:prstGeom prst="rect">
              <a:avLst/>
            </a:prstGeom>
            <a:noFill/>
          </p:spPr>
          <p:txBody>
            <a:bodyPr wrap="none" rtlCol="0">
              <a:spAutoFit/>
            </a:bodyPr>
            <a:lstStyle/>
            <a:p>
              <a:r>
                <a:rPr lang="en-US" dirty="0" smtClean="0">
                  <a:solidFill>
                    <a:srgbClr val="0070C0"/>
                  </a:solidFill>
                </a:rPr>
                <a:t>-1</a:t>
              </a:r>
              <a:endParaRPr lang="en-US" dirty="0">
                <a:solidFill>
                  <a:srgbClr val="0070C0"/>
                </a:solidFill>
              </a:endParaRPr>
            </a:p>
          </p:txBody>
        </p:sp>
        <p:sp>
          <p:nvSpPr>
            <p:cNvPr id="186" name="TextBox 185"/>
            <p:cNvSpPr txBox="1"/>
            <p:nvPr/>
          </p:nvSpPr>
          <p:spPr>
            <a:xfrm>
              <a:off x="2853140" y="1567909"/>
              <a:ext cx="372218" cy="369332"/>
            </a:xfrm>
            <a:prstGeom prst="rect">
              <a:avLst/>
            </a:prstGeom>
            <a:noFill/>
          </p:spPr>
          <p:txBody>
            <a:bodyPr wrap="none" rtlCol="0">
              <a:spAutoFit/>
            </a:bodyPr>
            <a:lstStyle/>
            <a:p>
              <a:r>
                <a:rPr lang="en-US" dirty="0" smtClean="0">
                  <a:solidFill>
                    <a:srgbClr val="0070C0"/>
                  </a:solidFill>
                </a:rPr>
                <a:t>-1</a:t>
              </a:r>
              <a:endParaRPr lang="en-US" dirty="0">
                <a:solidFill>
                  <a:srgbClr val="0070C0"/>
                </a:solidFill>
              </a:endParaRPr>
            </a:p>
          </p:txBody>
        </p:sp>
        <p:sp>
          <p:nvSpPr>
            <p:cNvPr id="187" name="TextBox 186"/>
            <p:cNvSpPr txBox="1"/>
            <p:nvPr/>
          </p:nvSpPr>
          <p:spPr>
            <a:xfrm>
              <a:off x="3164392" y="1856757"/>
              <a:ext cx="372218" cy="369332"/>
            </a:xfrm>
            <a:prstGeom prst="rect">
              <a:avLst/>
            </a:prstGeom>
            <a:noFill/>
          </p:spPr>
          <p:txBody>
            <a:bodyPr wrap="none" rtlCol="0">
              <a:spAutoFit/>
            </a:bodyPr>
            <a:lstStyle/>
            <a:p>
              <a:r>
                <a:rPr lang="en-US" dirty="0" smtClean="0">
                  <a:solidFill>
                    <a:srgbClr val="0070C0"/>
                  </a:solidFill>
                </a:rPr>
                <a:t>-1</a:t>
              </a:r>
              <a:endParaRPr lang="en-US" dirty="0">
                <a:solidFill>
                  <a:srgbClr val="0070C0"/>
                </a:solidFill>
              </a:endParaRPr>
            </a:p>
          </p:txBody>
        </p:sp>
        <p:sp>
          <p:nvSpPr>
            <p:cNvPr id="188" name="TextBox 187"/>
            <p:cNvSpPr txBox="1"/>
            <p:nvPr/>
          </p:nvSpPr>
          <p:spPr>
            <a:xfrm>
              <a:off x="3825487" y="1567909"/>
              <a:ext cx="372218" cy="369332"/>
            </a:xfrm>
            <a:prstGeom prst="rect">
              <a:avLst/>
            </a:prstGeom>
            <a:noFill/>
          </p:spPr>
          <p:txBody>
            <a:bodyPr wrap="none" rtlCol="0">
              <a:spAutoFit/>
            </a:bodyPr>
            <a:lstStyle/>
            <a:p>
              <a:r>
                <a:rPr lang="en-US" dirty="0" smtClean="0">
                  <a:solidFill>
                    <a:srgbClr val="0070C0"/>
                  </a:solidFill>
                </a:rPr>
                <a:t>-1</a:t>
              </a:r>
              <a:endParaRPr lang="en-US" dirty="0">
                <a:solidFill>
                  <a:srgbClr val="0070C0"/>
                </a:solidFill>
              </a:endParaRPr>
            </a:p>
          </p:txBody>
        </p:sp>
        <p:sp>
          <p:nvSpPr>
            <p:cNvPr id="189" name="TextBox 188"/>
            <p:cNvSpPr txBox="1"/>
            <p:nvPr/>
          </p:nvSpPr>
          <p:spPr>
            <a:xfrm>
              <a:off x="3209556" y="1383243"/>
              <a:ext cx="301686" cy="369332"/>
            </a:xfrm>
            <a:prstGeom prst="rect">
              <a:avLst/>
            </a:prstGeom>
            <a:noFill/>
          </p:spPr>
          <p:txBody>
            <a:bodyPr wrap="none" rtlCol="0">
              <a:spAutoFit/>
            </a:bodyPr>
            <a:lstStyle/>
            <a:p>
              <a:r>
                <a:rPr lang="en-US" dirty="0" smtClean="0">
                  <a:solidFill>
                    <a:srgbClr val="0070C0"/>
                  </a:solidFill>
                </a:rPr>
                <a:t>1</a:t>
              </a:r>
              <a:endParaRPr lang="en-US" dirty="0">
                <a:solidFill>
                  <a:srgbClr val="0070C0"/>
                </a:solidFill>
              </a:endParaRPr>
            </a:p>
          </p:txBody>
        </p:sp>
        <p:sp>
          <p:nvSpPr>
            <p:cNvPr id="190" name="TextBox 189"/>
            <p:cNvSpPr txBox="1"/>
            <p:nvPr/>
          </p:nvSpPr>
          <p:spPr>
            <a:xfrm>
              <a:off x="2616122" y="3818574"/>
              <a:ext cx="184731" cy="584775"/>
            </a:xfrm>
            <a:prstGeom prst="rect">
              <a:avLst/>
            </a:prstGeom>
            <a:noFill/>
          </p:spPr>
          <p:txBody>
            <a:bodyPr wrap="none" rtlCol="0">
              <a:spAutoFit/>
            </a:bodyPr>
            <a:lstStyle/>
            <a:p>
              <a:endParaRPr lang="en-US" sz="3200" dirty="0"/>
            </a:p>
          </p:txBody>
        </p:sp>
        <p:sp>
          <p:nvSpPr>
            <p:cNvPr id="191" name="TextBox 190"/>
            <p:cNvSpPr txBox="1"/>
            <p:nvPr/>
          </p:nvSpPr>
          <p:spPr>
            <a:xfrm>
              <a:off x="2615868" y="4780263"/>
              <a:ext cx="184731" cy="584775"/>
            </a:xfrm>
            <a:prstGeom prst="rect">
              <a:avLst/>
            </a:prstGeom>
            <a:noFill/>
          </p:spPr>
          <p:txBody>
            <a:bodyPr wrap="none" rtlCol="0">
              <a:spAutoFit/>
            </a:bodyPr>
            <a:lstStyle/>
            <a:p>
              <a:endParaRPr lang="en-US" sz="3200" dirty="0"/>
            </a:p>
          </p:txBody>
        </p:sp>
        <p:sp>
          <p:nvSpPr>
            <p:cNvPr id="192" name="TextBox 191"/>
            <p:cNvSpPr txBox="1"/>
            <p:nvPr/>
          </p:nvSpPr>
          <p:spPr>
            <a:xfrm>
              <a:off x="4598728" y="3824344"/>
              <a:ext cx="184731" cy="584775"/>
            </a:xfrm>
            <a:prstGeom prst="rect">
              <a:avLst/>
            </a:prstGeom>
            <a:noFill/>
          </p:spPr>
          <p:txBody>
            <a:bodyPr wrap="none" rtlCol="0">
              <a:spAutoFit/>
            </a:bodyPr>
            <a:lstStyle/>
            <a:p>
              <a:endParaRPr lang="en-US" sz="3200" dirty="0"/>
            </a:p>
          </p:txBody>
        </p:sp>
        <p:sp>
          <p:nvSpPr>
            <p:cNvPr id="193" name="TextBox 192"/>
            <p:cNvSpPr txBox="1"/>
            <p:nvPr/>
          </p:nvSpPr>
          <p:spPr>
            <a:xfrm>
              <a:off x="7376239" y="3818144"/>
              <a:ext cx="184731" cy="584775"/>
            </a:xfrm>
            <a:prstGeom prst="rect">
              <a:avLst/>
            </a:prstGeom>
            <a:noFill/>
          </p:spPr>
          <p:txBody>
            <a:bodyPr wrap="none" rtlCol="0">
              <a:spAutoFit/>
            </a:bodyPr>
            <a:lstStyle/>
            <a:p>
              <a:endParaRPr lang="en-US" sz="3200" dirty="0"/>
            </a:p>
          </p:txBody>
        </p:sp>
        <p:sp>
          <p:nvSpPr>
            <p:cNvPr id="194" name="TextBox 193"/>
            <p:cNvSpPr txBox="1"/>
            <p:nvPr/>
          </p:nvSpPr>
          <p:spPr>
            <a:xfrm>
              <a:off x="3566444" y="4790251"/>
              <a:ext cx="184731" cy="584775"/>
            </a:xfrm>
            <a:prstGeom prst="rect">
              <a:avLst/>
            </a:prstGeom>
            <a:noFill/>
          </p:spPr>
          <p:txBody>
            <a:bodyPr wrap="none" rtlCol="0">
              <a:spAutoFit/>
            </a:bodyPr>
            <a:lstStyle/>
            <a:p>
              <a:endParaRPr lang="en-US" sz="3200" dirty="0"/>
            </a:p>
          </p:txBody>
        </p:sp>
        <p:sp>
          <p:nvSpPr>
            <p:cNvPr id="195" name="TextBox 194"/>
            <p:cNvSpPr txBox="1"/>
            <p:nvPr/>
          </p:nvSpPr>
          <p:spPr>
            <a:xfrm>
              <a:off x="5547152" y="4764315"/>
              <a:ext cx="184731" cy="584775"/>
            </a:xfrm>
            <a:prstGeom prst="rect">
              <a:avLst/>
            </a:prstGeom>
            <a:noFill/>
          </p:spPr>
          <p:txBody>
            <a:bodyPr wrap="none" rtlCol="0">
              <a:spAutoFit/>
            </a:bodyPr>
            <a:lstStyle/>
            <a:p>
              <a:endParaRPr lang="en-US" sz="3200" dirty="0"/>
            </a:p>
          </p:txBody>
        </p:sp>
      </p:grpSp>
    </p:spTree>
    <p:extLst>
      <p:ext uri="{BB962C8B-B14F-4D97-AF65-F5344CB8AC3E}">
        <p14:creationId xmlns:p14="http://schemas.microsoft.com/office/powerpoint/2010/main" val="2321146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288" y="152400"/>
            <a:ext cx="8229600" cy="609600"/>
          </a:xfrm>
        </p:spPr>
        <p:txBody>
          <a:bodyPr>
            <a:noAutofit/>
          </a:bodyPr>
          <a:lstStyle/>
          <a:p>
            <a:r>
              <a:rPr lang="en-US" sz="3200" dirty="0" smtClean="0">
                <a:solidFill>
                  <a:srgbClr val="002060"/>
                </a:solidFill>
                <a:latin typeface="Times New Roman" panose="02020603050405020304" pitchFamily="18" charset="0"/>
                <a:cs typeface="Times New Roman" panose="02020603050405020304" pitchFamily="18" charset="0"/>
              </a:rPr>
              <a:t>The completed path graph </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361762" y="5943600"/>
            <a:ext cx="8050602" cy="646331"/>
          </a:xfrm>
          <a:prstGeom prst="rect">
            <a:avLst/>
          </a:prstGeom>
          <a:noFill/>
        </p:spPr>
        <p:txBody>
          <a:bodyPr wrap="none" rtlCol="0">
            <a:spAutoFit/>
          </a:bodyPr>
          <a:lstStyle/>
          <a:p>
            <a:r>
              <a:rPr lang="en-US" sz="3600" u="sng" dirty="0" smtClean="0">
                <a:latin typeface="Times New Roman" panose="02020603050405020304" pitchFamily="18" charset="0"/>
                <a:cs typeface="Times New Roman" panose="02020603050405020304" pitchFamily="18" charset="0"/>
              </a:rPr>
              <a:t>Scores</a:t>
            </a:r>
            <a:r>
              <a:rPr lang="en-US" sz="3600" dirty="0" smtClean="0">
                <a:latin typeface="Times New Roman" panose="02020603050405020304" pitchFamily="18" charset="0"/>
                <a:cs typeface="Times New Roman" panose="02020603050405020304" pitchFamily="18" charset="0"/>
              </a:rPr>
              <a:t>:   </a:t>
            </a:r>
            <a:r>
              <a:rPr lang="en-US" sz="3200" dirty="0" smtClean="0">
                <a:solidFill>
                  <a:srgbClr val="0070C0"/>
                </a:solidFill>
                <a:latin typeface="Times New Roman" panose="02020603050405020304" pitchFamily="18" charset="0"/>
                <a:cs typeface="Times New Roman" panose="02020603050405020304" pitchFamily="18" charset="0"/>
              </a:rPr>
              <a:t>Match  +1     Mismatch  0     </a:t>
            </a:r>
            <a:r>
              <a:rPr lang="en-US" sz="3200" dirty="0" err="1" smtClean="0">
                <a:solidFill>
                  <a:srgbClr val="0070C0"/>
                </a:solidFill>
                <a:latin typeface="Times New Roman" panose="02020603050405020304" pitchFamily="18" charset="0"/>
                <a:cs typeface="Times New Roman" panose="02020603050405020304" pitchFamily="18" charset="0"/>
              </a:rPr>
              <a:t>Indel</a:t>
            </a:r>
            <a:r>
              <a:rPr lang="en-US" sz="3200" dirty="0" smtClean="0">
                <a:solidFill>
                  <a:srgbClr val="0070C0"/>
                </a:solidFill>
                <a:latin typeface="Times New Roman" panose="02020603050405020304" pitchFamily="18" charset="0"/>
                <a:cs typeface="Times New Roman" panose="02020603050405020304" pitchFamily="18" charset="0"/>
              </a:rPr>
              <a:t>  -1</a:t>
            </a:r>
            <a:endParaRPr lang="en-US" sz="3200" dirty="0">
              <a:solidFill>
                <a:srgbClr val="0070C0"/>
              </a:solidFill>
              <a:latin typeface="Times New Roman" panose="02020603050405020304" pitchFamily="18" charset="0"/>
              <a:cs typeface="Times New Roman" panose="02020603050405020304" pitchFamily="18" charset="0"/>
            </a:endParaRPr>
          </a:p>
        </p:txBody>
      </p:sp>
      <p:grpSp>
        <p:nvGrpSpPr>
          <p:cNvPr id="197" name="Group 196"/>
          <p:cNvGrpSpPr/>
          <p:nvPr/>
        </p:nvGrpSpPr>
        <p:grpSpPr>
          <a:xfrm>
            <a:off x="1205843" y="969832"/>
            <a:ext cx="6688489" cy="4877661"/>
            <a:chOff x="1205843" y="969832"/>
            <a:chExt cx="6688489" cy="4877661"/>
          </a:xfrm>
        </p:grpSpPr>
        <p:sp>
          <p:nvSpPr>
            <p:cNvPr id="35" name="TextBox 34"/>
            <p:cNvSpPr txBox="1"/>
            <p:nvPr/>
          </p:nvSpPr>
          <p:spPr>
            <a:xfrm>
              <a:off x="2162202" y="5201162"/>
              <a:ext cx="476412" cy="646331"/>
            </a:xfrm>
            <a:prstGeom prst="rect">
              <a:avLst/>
            </a:prstGeom>
            <a:noFill/>
          </p:spPr>
          <p:txBody>
            <a:bodyPr wrap="none" rtlCol="0">
              <a:spAutoFit/>
            </a:bodyPr>
            <a:lstStyle/>
            <a:p>
              <a:r>
                <a:rPr lang="en-US" sz="3600" dirty="0" smtClean="0"/>
                <a:t>G</a:t>
              </a:r>
              <a:endParaRPr lang="en-US" sz="3600" dirty="0"/>
            </a:p>
          </p:txBody>
        </p:sp>
        <p:sp>
          <p:nvSpPr>
            <p:cNvPr id="37" name="TextBox 36"/>
            <p:cNvSpPr txBox="1"/>
            <p:nvPr/>
          </p:nvSpPr>
          <p:spPr>
            <a:xfrm>
              <a:off x="3134215" y="5201162"/>
              <a:ext cx="452368" cy="646331"/>
            </a:xfrm>
            <a:prstGeom prst="rect">
              <a:avLst/>
            </a:prstGeom>
            <a:noFill/>
          </p:spPr>
          <p:txBody>
            <a:bodyPr wrap="none" rtlCol="0">
              <a:spAutoFit/>
            </a:bodyPr>
            <a:lstStyle/>
            <a:p>
              <a:r>
                <a:rPr lang="en-US" sz="3600" dirty="0" smtClean="0"/>
                <a:t>A</a:t>
              </a:r>
              <a:endParaRPr lang="en-US" sz="3600" dirty="0"/>
            </a:p>
          </p:txBody>
        </p:sp>
        <p:sp>
          <p:nvSpPr>
            <p:cNvPr id="42" name="TextBox 41"/>
            <p:cNvSpPr txBox="1"/>
            <p:nvPr/>
          </p:nvSpPr>
          <p:spPr>
            <a:xfrm>
              <a:off x="4099557" y="5201161"/>
              <a:ext cx="431528" cy="646331"/>
            </a:xfrm>
            <a:prstGeom prst="rect">
              <a:avLst/>
            </a:prstGeom>
            <a:noFill/>
          </p:spPr>
          <p:txBody>
            <a:bodyPr wrap="none" rtlCol="0">
              <a:spAutoFit/>
            </a:bodyPr>
            <a:lstStyle/>
            <a:p>
              <a:r>
                <a:rPr lang="en-US" sz="3600" dirty="0" smtClean="0"/>
                <a:t>C</a:t>
              </a:r>
              <a:endParaRPr lang="en-US" sz="3600" dirty="0"/>
            </a:p>
          </p:txBody>
        </p:sp>
        <p:sp>
          <p:nvSpPr>
            <p:cNvPr id="43" name="TextBox 42"/>
            <p:cNvSpPr txBox="1"/>
            <p:nvPr/>
          </p:nvSpPr>
          <p:spPr>
            <a:xfrm>
              <a:off x="5055807" y="5201160"/>
              <a:ext cx="409086" cy="646331"/>
            </a:xfrm>
            <a:prstGeom prst="rect">
              <a:avLst/>
            </a:prstGeom>
            <a:noFill/>
          </p:spPr>
          <p:txBody>
            <a:bodyPr wrap="none" rtlCol="0">
              <a:spAutoFit/>
            </a:bodyPr>
            <a:lstStyle/>
            <a:p>
              <a:r>
                <a:rPr lang="en-US" sz="3600" dirty="0" smtClean="0"/>
                <a:t>T</a:t>
              </a:r>
              <a:endParaRPr lang="en-US" sz="3600" dirty="0"/>
            </a:p>
          </p:txBody>
        </p:sp>
        <p:sp>
          <p:nvSpPr>
            <p:cNvPr id="44" name="TextBox 43"/>
            <p:cNvSpPr txBox="1"/>
            <p:nvPr/>
          </p:nvSpPr>
          <p:spPr>
            <a:xfrm>
              <a:off x="5984141" y="5201159"/>
              <a:ext cx="452368" cy="646331"/>
            </a:xfrm>
            <a:prstGeom prst="rect">
              <a:avLst/>
            </a:prstGeom>
            <a:noFill/>
          </p:spPr>
          <p:txBody>
            <a:bodyPr wrap="none" rtlCol="0">
              <a:spAutoFit/>
            </a:bodyPr>
            <a:lstStyle/>
            <a:p>
              <a:r>
                <a:rPr lang="en-US" sz="3600" dirty="0" smtClean="0"/>
                <a:t>A</a:t>
              </a:r>
              <a:endParaRPr lang="en-US" sz="3600" dirty="0"/>
            </a:p>
          </p:txBody>
        </p:sp>
        <p:sp>
          <p:nvSpPr>
            <p:cNvPr id="45" name="TextBox 44"/>
            <p:cNvSpPr txBox="1"/>
            <p:nvPr/>
          </p:nvSpPr>
          <p:spPr>
            <a:xfrm>
              <a:off x="6936620" y="5201158"/>
              <a:ext cx="431528" cy="646331"/>
            </a:xfrm>
            <a:prstGeom prst="rect">
              <a:avLst/>
            </a:prstGeom>
            <a:noFill/>
          </p:spPr>
          <p:txBody>
            <a:bodyPr wrap="none" rtlCol="0">
              <a:spAutoFit/>
            </a:bodyPr>
            <a:lstStyle/>
            <a:p>
              <a:r>
                <a:rPr lang="en-US" sz="3600" dirty="0" smtClean="0"/>
                <a:t>C</a:t>
              </a:r>
              <a:endParaRPr lang="en-US" sz="3600" dirty="0"/>
            </a:p>
          </p:txBody>
        </p:sp>
        <p:sp>
          <p:nvSpPr>
            <p:cNvPr id="6" name="Oval 5"/>
            <p:cNvSpPr/>
            <p:nvPr/>
          </p:nvSpPr>
          <p:spPr>
            <a:xfrm>
              <a:off x="7403731"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403731"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03731" y="2934564"/>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403731"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03731"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7635287" y="4353167"/>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635287" y="340743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1" idx="4"/>
            </p:cNvCxnSpPr>
            <p:nvPr/>
          </p:nvCxnSpPr>
          <p:spPr>
            <a:xfrm>
              <a:off x="7635287" y="2444395"/>
              <a:ext cx="0" cy="4901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35287"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916869"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685312"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453756"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453756"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a:off x="6916869" y="2207962"/>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8" idx="5"/>
              <a:endCxn id="21" idx="1"/>
            </p:cNvCxnSpPr>
            <p:nvPr/>
          </p:nvCxnSpPr>
          <p:spPr>
            <a:xfrm>
              <a:off x="6849048"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6453756" y="2934564"/>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453756"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453756"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a:off x="6916869" y="316907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908953" y="4110967"/>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916869" y="506246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849048"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849048" y="3338182"/>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849048"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685312"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679375" y="340743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685312" y="4353167"/>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5503781"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503781" y="2934564"/>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503781" y="3874533"/>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3781"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503781"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p:nvPr/>
          </p:nvCxnSpPr>
          <p:spPr>
            <a:xfrm>
              <a:off x="5966894"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966894" y="2207962"/>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966894" y="319021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966894" y="411673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966894" y="506246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715546"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735337"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743252" y="3401665"/>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735337" y="4353167"/>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899073"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899073"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899073" y="333241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899073"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5016919" y="506246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5016919" y="411673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016919" y="319021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endCxn id="60" idx="2"/>
            </p:cNvCxnSpPr>
            <p:nvPr/>
          </p:nvCxnSpPr>
          <p:spPr>
            <a:xfrm flipV="1">
              <a:off x="5026813" y="2207962"/>
              <a:ext cx="476967" cy="38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64" idx="2"/>
            </p:cNvCxnSpPr>
            <p:nvPr/>
          </p:nvCxnSpPr>
          <p:spPr>
            <a:xfrm>
              <a:off x="5026813" y="1262226"/>
              <a:ext cx="47696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4553805"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553805"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563700"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563700"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563700" y="482987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Arrow Connector 87"/>
            <p:cNvCxnSpPr/>
            <p:nvPr/>
          </p:nvCxnSpPr>
          <p:spPr>
            <a:xfrm>
              <a:off x="4795257"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85" idx="0"/>
            </p:cNvCxnSpPr>
            <p:nvPr/>
          </p:nvCxnSpPr>
          <p:spPr>
            <a:xfrm>
              <a:off x="4795257" y="2444395"/>
              <a:ext cx="0" cy="5093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endCxn id="86" idx="0"/>
            </p:cNvCxnSpPr>
            <p:nvPr/>
          </p:nvCxnSpPr>
          <p:spPr>
            <a:xfrm>
              <a:off x="4795257" y="3426653"/>
              <a:ext cx="0" cy="4536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4785362"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4949098"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949098" y="3357404"/>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4" idx="5"/>
            </p:cNvCxnSpPr>
            <p:nvPr/>
          </p:nvCxnSpPr>
          <p:spPr>
            <a:xfrm>
              <a:off x="4949096" y="2375146"/>
              <a:ext cx="632400" cy="6286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958992"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4066943" y="5081691"/>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4066943" y="411673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4066943" y="319021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4066940"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4066943" y="221949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603830"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603830"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603827"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593932" y="3880300"/>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603830" y="482987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Arrow Connector 105"/>
            <p:cNvCxnSpPr/>
            <p:nvPr/>
          </p:nvCxnSpPr>
          <p:spPr>
            <a:xfrm>
              <a:off x="3825489"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104" idx="0"/>
            </p:cNvCxnSpPr>
            <p:nvPr/>
          </p:nvCxnSpPr>
          <p:spPr>
            <a:xfrm flipH="1">
              <a:off x="3825490" y="3426653"/>
              <a:ext cx="3953" cy="4536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3825489"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3835387"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3999119"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3999119"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3999122" y="3338182"/>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87" idx="1"/>
            </p:cNvCxnSpPr>
            <p:nvPr/>
          </p:nvCxnSpPr>
          <p:spPr>
            <a:xfrm>
              <a:off x="3999122" y="4278151"/>
              <a:ext cx="632399" cy="6209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3107070"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3107070" y="2223340"/>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3116968" y="3205598"/>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3107070" y="4110967"/>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3107070" y="5081691"/>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2643957"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43957" y="197537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643957"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643957"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flipH="1">
              <a:off x="2620208" y="4820269"/>
              <a:ext cx="486862"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Arrow Connector 124"/>
            <p:cNvCxnSpPr/>
            <p:nvPr/>
          </p:nvCxnSpPr>
          <p:spPr>
            <a:xfrm>
              <a:off x="1901790" y="1502504"/>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2877493" y="1502504"/>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2875514"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endCxn id="123" idx="0"/>
            </p:cNvCxnSpPr>
            <p:nvPr/>
          </p:nvCxnSpPr>
          <p:spPr>
            <a:xfrm>
              <a:off x="2875514" y="3426653"/>
              <a:ext cx="1" cy="4536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2861661"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3039249"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3039249"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3039249" y="3357404"/>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3049147"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1670233"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670233" y="197537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670233"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670233" y="3874533"/>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670233"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Arrow Connector 138"/>
            <p:cNvCxnSpPr>
              <a:stCxn id="134" idx="6"/>
            </p:cNvCxnSpPr>
            <p:nvPr/>
          </p:nvCxnSpPr>
          <p:spPr>
            <a:xfrm>
              <a:off x="2133346" y="1262226"/>
              <a:ext cx="510610" cy="57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a:off x="2133346" y="2207962"/>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36" idx="6"/>
            </p:cNvCxnSpPr>
            <p:nvPr/>
          </p:nvCxnSpPr>
          <p:spPr>
            <a:xfrm>
              <a:off x="2133346" y="3190219"/>
              <a:ext cx="510610" cy="153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endCxn id="123" idx="2"/>
            </p:cNvCxnSpPr>
            <p:nvPr/>
          </p:nvCxnSpPr>
          <p:spPr>
            <a:xfrm>
              <a:off x="2133346" y="4110967"/>
              <a:ext cx="510611" cy="57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2133346" y="5072080"/>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35" idx="4"/>
            </p:cNvCxnSpPr>
            <p:nvPr/>
          </p:nvCxnSpPr>
          <p:spPr>
            <a:xfrm flipH="1">
              <a:off x="1901790" y="2448241"/>
              <a:ext cx="1" cy="5055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endCxn id="137" idx="0"/>
            </p:cNvCxnSpPr>
            <p:nvPr/>
          </p:nvCxnSpPr>
          <p:spPr>
            <a:xfrm>
              <a:off x="1901790" y="3426653"/>
              <a:ext cx="1" cy="4478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1901790"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34" idx="5"/>
            </p:cNvCxnSpPr>
            <p:nvPr/>
          </p:nvCxnSpPr>
          <p:spPr>
            <a:xfrm>
              <a:off x="2065524" y="1429410"/>
              <a:ext cx="64625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endCxn id="122" idx="1"/>
            </p:cNvCxnSpPr>
            <p:nvPr/>
          </p:nvCxnSpPr>
          <p:spPr>
            <a:xfrm>
              <a:off x="2065525" y="2392446"/>
              <a:ext cx="646254" cy="6305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2089274" y="333241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2065525" y="4278151"/>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217865" y="1429410"/>
              <a:ext cx="452368" cy="646331"/>
            </a:xfrm>
            <a:prstGeom prst="rect">
              <a:avLst/>
            </a:prstGeom>
            <a:noFill/>
          </p:spPr>
          <p:txBody>
            <a:bodyPr wrap="none" rtlCol="0">
              <a:spAutoFit/>
            </a:bodyPr>
            <a:lstStyle/>
            <a:p>
              <a:r>
                <a:rPr lang="en-US" sz="3600" dirty="0"/>
                <a:t>A</a:t>
              </a:r>
            </a:p>
          </p:txBody>
        </p:sp>
        <p:sp>
          <p:nvSpPr>
            <p:cNvPr id="28" name="TextBox 27"/>
            <p:cNvSpPr txBox="1"/>
            <p:nvPr/>
          </p:nvSpPr>
          <p:spPr>
            <a:xfrm>
              <a:off x="1228285" y="2366313"/>
              <a:ext cx="431528" cy="646331"/>
            </a:xfrm>
            <a:prstGeom prst="rect">
              <a:avLst/>
            </a:prstGeom>
            <a:noFill/>
          </p:spPr>
          <p:txBody>
            <a:bodyPr wrap="none" rtlCol="0">
              <a:spAutoFit/>
            </a:bodyPr>
            <a:lstStyle/>
            <a:p>
              <a:r>
                <a:rPr lang="en-US" sz="3600" dirty="0" smtClean="0"/>
                <a:t>C</a:t>
              </a:r>
              <a:endParaRPr lang="en-US" sz="3600" dirty="0"/>
            </a:p>
          </p:txBody>
        </p:sp>
        <p:sp>
          <p:nvSpPr>
            <p:cNvPr id="29" name="TextBox 28"/>
            <p:cNvSpPr txBox="1"/>
            <p:nvPr/>
          </p:nvSpPr>
          <p:spPr>
            <a:xfrm>
              <a:off x="1228285" y="4260668"/>
              <a:ext cx="431528" cy="646331"/>
            </a:xfrm>
            <a:prstGeom prst="rect">
              <a:avLst/>
            </a:prstGeom>
            <a:noFill/>
          </p:spPr>
          <p:txBody>
            <a:bodyPr wrap="none" rtlCol="0">
              <a:spAutoFit/>
            </a:bodyPr>
            <a:lstStyle/>
            <a:p>
              <a:r>
                <a:rPr lang="en-US" sz="3600" dirty="0" smtClean="0"/>
                <a:t>C</a:t>
              </a:r>
              <a:endParaRPr lang="en-US" sz="3600" dirty="0"/>
            </a:p>
          </p:txBody>
        </p:sp>
        <p:sp>
          <p:nvSpPr>
            <p:cNvPr id="34" name="TextBox 33"/>
            <p:cNvSpPr txBox="1"/>
            <p:nvPr/>
          </p:nvSpPr>
          <p:spPr>
            <a:xfrm>
              <a:off x="1205843" y="3330310"/>
              <a:ext cx="476412" cy="646331"/>
            </a:xfrm>
            <a:prstGeom prst="rect">
              <a:avLst/>
            </a:prstGeom>
            <a:noFill/>
          </p:spPr>
          <p:txBody>
            <a:bodyPr wrap="none" rtlCol="0">
              <a:spAutoFit/>
            </a:bodyPr>
            <a:lstStyle/>
            <a:p>
              <a:r>
                <a:rPr lang="en-US" sz="3600" dirty="0"/>
                <a:t>G</a:t>
              </a:r>
            </a:p>
          </p:txBody>
        </p:sp>
        <p:sp>
          <p:nvSpPr>
            <p:cNvPr id="46" name="TextBox 45"/>
            <p:cNvSpPr txBox="1"/>
            <p:nvPr/>
          </p:nvSpPr>
          <p:spPr>
            <a:xfrm>
              <a:off x="1705261" y="969838"/>
              <a:ext cx="393056" cy="584775"/>
            </a:xfrm>
            <a:prstGeom prst="rect">
              <a:avLst/>
            </a:prstGeom>
            <a:noFill/>
          </p:spPr>
          <p:txBody>
            <a:bodyPr wrap="none" rtlCol="0">
              <a:spAutoFit/>
            </a:bodyPr>
            <a:lstStyle/>
            <a:p>
              <a:r>
                <a:rPr lang="en-US" sz="3200" dirty="0" smtClean="0"/>
                <a:t>0</a:t>
              </a:r>
              <a:endParaRPr lang="en-US" sz="3200" dirty="0"/>
            </a:p>
          </p:txBody>
        </p:sp>
        <p:sp>
          <p:nvSpPr>
            <p:cNvPr id="47" name="TextBox 46"/>
            <p:cNvSpPr txBox="1"/>
            <p:nvPr/>
          </p:nvSpPr>
          <p:spPr>
            <a:xfrm>
              <a:off x="1642743" y="1915574"/>
              <a:ext cx="518091" cy="584775"/>
            </a:xfrm>
            <a:prstGeom prst="rect">
              <a:avLst/>
            </a:prstGeom>
            <a:noFill/>
          </p:spPr>
          <p:txBody>
            <a:bodyPr wrap="none" rtlCol="0">
              <a:spAutoFit/>
            </a:bodyPr>
            <a:lstStyle/>
            <a:p>
              <a:r>
                <a:rPr lang="en-US" sz="3200" dirty="0" smtClean="0"/>
                <a:t>-1</a:t>
              </a:r>
              <a:endParaRPr lang="en-US" sz="3200" dirty="0"/>
            </a:p>
          </p:txBody>
        </p:sp>
        <p:sp>
          <p:nvSpPr>
            <p:cNvPr id="151" name="TextBox 150"/>
            <p:cNvSpPr txBox="1"/>
            <p:nvPr/>
          </p:nvSpPr>
          <p:spPr>
            <a:xfrm>
              <a:off x="2616124" y="969837"/>
              <a:ext cx="518091" cy="584775"/>
            </a:xfrm>
            <a:prstGeom prst="rect">
              <a:avLst/>
            </a:prstGeom>
            <a:noFill/>
          </p:spPr>
          <p:txBody>
            <a:bodyPr wrap="none" rtlCol="0">
              <a:spAutoFit/>
            </a:bodyPr>
            <a:lstStyle/>
            <a:p>
              <a:r>
                <a:rPr lang="en-US" sz="3200" dirty="0" smtClean="0"/>
                <a:t>-1</a:t>
              </a:r>
              <a:endParaRPr lang="en-US" sz="3200" dirty="0"/>
            </a:p>
          </p:txBody>
        </p:sp>
        <p:sp>
          <p:nvSpPr>
            <p:cNvPr id="110" name="TextBox 109"/>
            <p:cNvSpPr txBox="1"/>
            <p:nvPr/>
          </p:nvSpPr>
          <p:spPr>
            <a:xfrm>
              <a:off x="3566442" y="969835"/>
              <a:ext cx="518091" cy="584775"/>
            </a:xfrm>
            <a:prstGeom prst="rect">
              <a:avLst/>
            </a:prstGeom>
            <a:noFill/>
          </p:spPr>
          <p:txBody>
            <a:bodyPr wrap="none" rtlCol="0">
              <a:spAutoFit/>
            </a:bodyPr>
            <a:lstStyle/>
            <a:p>
              <a:r>
                <a:rPr lang="en-US" sz="3200" dirty="0" smtClean="0"/>
                <a:t>-2</a:t>
              </a:r>
              <a:endParaRPr lang="en-US" sz="3200" dirty="0"/>
            </a:p>
          </p:txBody>
        </p:sp>
        <p:sp>
          <p:nvSpPr>
            <p:cNvPr id="152" name="TextBox 151"/>
            <p:cNvSpPr txBox="1"/>
            <p:nvPr/>
          </p:nvSpPr>
          <p:spPr>
            <a:xfrm>
              <a:off x="1642742" y="2897831"/>
              <a:ext cx="518091" cy="584775"/>
            </a:xfrm>
            <a:prstGeom prst="rect">
              <a:avLst/>
            </a:prstGeom>
            <a:noFill/>
          </p:spPr>
          <p:txBody>
            <a:bodyPr wrap="none" rtlCol="0">
              <a:spAutoFit/>
            </a:bodyPr>
            <a:lstStyle/>
            <a:p>
              <a:r>
                <a:rPr lang="en-US" sz="3200" dirty="0" smtClean="0"/>
                <a:t>-2</a:t>
              </a:r>
              <a:endParaRPr lang="en-US" sz="3200" dirty="0"/>
            </a:p>
          </p:txBody>
        </p:sp>
        <p:sp>
          <p:nvSpPr>
            <p:cNvPr id="153" name="TextBox 152"/>
            <p:cNvSpPr txBox="1"/>
            <p:nvPr/>
          </p:nvSpPr>
          <p:spPr>
            <a:xfrm>
              <a:off x="4526315" y="969838"/>
              <a:ext cx="518091" cy="584775"/>
            </a:xfrm>
            <a:prstGeom prst="rect">
              <a:avLst/>
            </a:prstGeom>
            <a:noFill/>
          </p:spPr>
          <p:txBody>
            <a:bodyPr wrap="none" rtlCol="0">
              <a:spAutoFit/>
            </a:bodyPr>
            <a:lstStyle/>
            <a:p>
              <a:r>
                <a:rPr lang="en-US" sz="3200" dirty="0" smtClean="0"/>
                <a:t>-3</a:t>
              </a:r>
              <a:endParaRPr lang="en-US" sz="3200" dirty="0"/>
            </a:p>
          </p:txBody>
        </p:sp>
        <p:sp>
          <p:nvSpPr>
            <p:cNvPr id="154" name="TextBox 153"/>
            <p:cNvSpPr txBox="1"/>
            <p:nvPr/>
          </p:nvSpPr>
          <p:spPr>
            <a:xfrm>
              <a:off x="1644111" y="3818579"/>
              <a:ext cx="518091" cy="584775"/>
            </a:xfrm>
            <a:prstGeom prst="rect">
              <a:avLst/>
            </a:prstGeom>
            <a:noFill/>
          </p:spPr>
          <p:txBody>
            <a:bodyPr wrap="none" rtlCol="0">
              <a:spAutoFit/>
            </a:bodyPr>
            <a:lstStyle/>
            <a:p>
              <a:r>
                <a:rPr lang="en-US" sz="3200" dirty="0" smtClean="0"/>
                <a:t>-3</a:t>
              </a:r>
              <a:endParaRPr lang="en-US" sz="3200" dirty="0"/>
            </a:p>
          </p:txBody>
        </p:sp>
        <p:sp>
          <p:nvSpPr>
            <p:cNvPr id="155" name="TextBox 154"/>
            <p:cNvSpPr txBox="1"/>
            <p:nvPr/>
          </p:nvSpPr>
          <p:spPr>
            <a:xfrm>
              <a:off x="5484635" y="969834"/>
              <a:ext cx="518091" cy="584775"/>
            </a:xfrm>
            <a:prstGeom prst="rect">
              <a:avLst/>
            </a:prstGeom>
            <a:noFill/>
          </p:spPr>
          <p:txBody>
            <a:bodyPr wrap="none" rtlCol="0">
              <a:spAutoFit/>
            </a:bodyPr>
            <a:lstStyle/>
            <a:p>
              <a:r>
                <a:rPr lang="en-US" sz="3200" dirty="0" smtClean="0"/>
                <a:t>-4</a:t>
              </a:r>
              <a:endParaRPr lang="en-US" sz="3200" dirty="0"/>
            </a:p>
          </p:txBody>
        </p:sp>
        <p:sp>
          <p:nvSpPr>
            <p:cNvPr id="156" name="TextBox 155"/>
            <p:cNvSpPr txBox="1"/>
            <p:nvPr/>
          </p:nvSpPr>
          <p:spPr>
            <a:xfrm>
              <a:off x="1642741" y="4789303"/>
              <a:ext cx="518091" cy="584775"/>
            </a:xfrm>
            <a:prstGeom prst="rect">
              <a:avLst/>
            </a:prstGeom>
            <a:noFill/>
          </p:spPr>
          <p:txBody>
            <a:bodyPr wrap="none" rtlCol="0">
              <a:spAutoFit/>
            </a:bodyPr>
            <a:lstStyle/>
            <a:p>
              <a:r>
                <a:rPr lang="en-US" sz="3200" dirty="0" smtClean="0"/>
                <a:t>-4</a:t>
              </a:r>
              <a:endParaRPr lang="en-US" sz="3200" dirty="0"/>
            </a:p>
          </p:txBody>
        </p:sp>
        <p:sp>
          <p:nvSpPr>
            <p:cNvPr id="157" name="TextBox 156"/>
            <p:cNvSpPr txBox="1"/>
            <p:nvPr/>
          </p:nvSpPr>
          <p:spPr>
            <a:xfrm>
              <a:off x="6426266" y="969833"/>
              <a:ext cx="518091" cy="584775"/>
            </a:xfrm>
            <a:prstGeom prst="rect">
              <a:avLst/>
            </a:prstGeom>
            <a:noFill/>
          </p:spPr>
          <p:txBody>
            <a:bodyPr wrap="none" rtlCol="0">
              <a:spAutoFit/>
            </a:bodyPr>
            <a:lstStyle/>
            <a:p>
              <a:r>
                <a:rPr lang="en-US" sz="3200" dirty="0" smtClean="0"/>
                <a:t>-5</a:t>
              </a:r>
              <a:endParaRPr lang="en-US" sz="3200" dirty="0"/>
            </a:p>
          </p:txBody>
        </p:sp>
        <p:sp>
          <p:nvSpPr>
            <p:cNvPr id="158" name="TextBox 157"/>
            <p:cNvSpPr txBox="1"/>
            <p:nvPr/>
          </p:nvSpPr>
          <p:spPr>
            <a:xfrm>
              <a:off x="7376241" y="969832"/>
              <a:ext cx="518091" cy="584775"/>
            </a:xfrm>
            <a:prstGeom prst="rect">
              <a:avLst/>
            </a:prstGeom>
            <a:noFill/>
          </p:spPr>
          <p:txBody>
            <a:bodyPr wrap="none" rtlCol="0">
              <a:spAutoFit/>
            </a:bodyPr>
            <a:lstStyle/>
            <a:p>
              <a:r>
                <a:rPr lang="en-US" sz="3200" dirty="0" smtClean="0"/>
                <a:t>-6</a:t>
              </a:r>
              <a:endParaRPr lang="en-US" sz="3200" dirty="0"/>
            </a:p>
          </p:txBody>
        </p:sp>
        <p:sp>
          <p:nvSpPr>
            <p:cNvPr id="159" name="TextBox 158"/>
            <p:cNvSpPr txBox="1"/>
            <p:nvPr/>
          </p:nvSpPr>
          <p:spPr>
            <a:xfrm>
              <a:off x="2667111" y="1919418"/>
              <a:ext cx="393056" cy="584775"/>
            </a:xfrm>
            <a:prstGeom prst="rect">
              <a:avLst/>
            </a:prstGeom>
            <a:noFill/>
          </p:spPr>
          <p:txBody>
            <a:bodyPr wrap="none" rtlCol="0">
              <a:spAutoFit/>
            </a:bodyPr>
            <a:lstStyle/>
            <a:p>
              <a:r>
                <a:rPr lang="en-US" sz="3200" dirty="0" smtClean="0"/>
                <a:t>0</a:t>
              </a:r>
              <a:endParaRPr lang="en-US" sz="3200" dirty="0"/>
            </a:p>
          </p:txBody>
        </p:sp>
        <p:sp>
          <p:nvSpPr>
            <p:cNvPr id="160" name="TextBox 159"/>
            <p:cNvSpPr txBox="1"/>
            <p:nvPr/>
          </p:nvSpPr>
          <p:spPr>
            <a:xfrm>
              <a:off x="3638859" y="1915572"/>
              <a:ext cx="393056" cy="584775"/>
            </a:xfrm>
            <a:prstGeom prst="rect">
              <a:avLst/>
            </a:prstGeom>
            <a:noFill/>
          </p:spPr>
          <p:txBody>
            <a:bodyPr wrap="none" rtlCol="0">
              <a:spAutoFit/>
            </a:bodyPr>
            <a:lstStyle/>
            <a:p>
              <a:r>
                <a:rPr lang="en-US" sz="3200" dirty="0" smtClean="0"/>
                <a:t>0</a:t>
              </a:r>
              <a:endParaRPr lang="en-US" sz="3200" dirty="0"/>
            </a:p>
          </p:txBody>
        </p:sp>
        <p:sp>
          <p:nvSpPr>
            <p:cNvPr id="161" name="TextBox 160"/>
            <p:cNvSpPr txBox="1"/>
            <p:nvPr/>
          </p:nvSpPr>
          <p:spPr>
            <a:xfrm>
              <a:off x="4526314" y="1917495"/>
              <a:ext cx="518091" cy="584775"/>
            </a:xfrm>
            <a:prstGeom prst="rect">
              <a:avLst/>
            </a:prstGeom>
            <a:noFill/>
          </p:spPr>
          <p:txBody>
            <a:bodyPr wrap="none" rtlCol="0">
              <a:spAutoFit/>
            </a:bodyPr>
            <a:lstStyle/>
            <a:p>
              <a:r>
                <a:rPr lang="en-US" sz="3200" dirty="0" smtClean="0"/>
                <a:t>-1</a:t>
              </a:r>
              <a:endParaRPr lang="en-US" sz="3200" dirty="0"/>
            </a:p>
          </p:txBody>
        </p:sp>
        <p:sp>
          <p:nvSpPr>
            <p:cNvPr id="162" name="TextBox 161"/>
            <p:cNvSpPr txBox="1"/>
            <p:nvPr/>
          </p:nvSpPr>
          <p:spPr>
            <a:xfrm>
              <a:off x="5484206" y="1917495"/>
              <a:ext cx="518091" cy="584775"/>
            </a:xfrm>
            <a:prstGeom prst="rect">
              <a:avLst/>
            </a:prstGeom>
            <a:noFill/>
          </p:spPr>
          <p:txBody>
            <a:bodyPr wrap="none" rtlCol="0">
              <a:spAutoFit/>
            </a:bodyPr>
            <a:lstStyle/>
            <a:p>
              <a:r>
                <a:rPr lang="en-US" sz="3200" dirty="0" smtClean="0"/>
                <a:t>-2</a:t>
              </a:r>
              <a:endParaRPr lang="en-US" sz="3200" dirty="0"/>
            </a:p>
          </p:txBody>
        </p:sp>
        <p:sp>
          <p:nvSpPr>
            <p:cNvPr id="163" name="TextBox 162"/>
            <p:cNvSpPr txBox="1"/>
            <p:nvPr/>
          </p:nvSpPr>
          <p:spPr>
            <a:xfrm>
              <a:off x="6426265" y="1915571"/>
              <a:ext cx="518091" cy="584775"/>
            </a:xfrm>
            <a:prstGeom prst="rect">
              <a:avLst/>
            </a:prstGeom>
            <a:noFill/>
          </p:spPr>
          <p:txBody>
            <a:bodyPr wrap="none" rtlCol="0">
              <a:spAutoFit/>
            </a:bodyPr>
            <a:lstStyle/>
            <a:p>
              <a:r>
                <a:rPr lang="en-US" sz="3200" dirty="0" smtClean="0"/>
                <a:t>-3</a:t>
              </a:r>
              <a:endParaRPr lang="en-US" sz="3200" dirty="0"/>
            </a:p>
          </p:txBody>
        </p:sp>
        <p:sp>
          <p:nvSpPr>
            <p:cNvPr id="164" name="TextBox 163"/>
            <p:cNvSpPr txBox="1"/>
            <p:nvPr/>
          </p:nvSpPr>
          <p:spPr>
            <a:xfrm>
              <a:off x="7376241" y="1915570"/>
              <a:ext cx="518091" cy="584775"/>
            </a:xfrm>
            <a:prstGeom prst="rect">
              <a:avLst/>
            </a:prstGeom>
            <a:noFill/>
          </p:spPr>
          <p:txBody>
            <a:bodyPr wrap="none" rtlCol="0">
              <a:spAutoFit/>
            </a:bodyPr>
            <a:lstStyle/>
            <a:p>
              <a:r>
                <a:rPr lang="en-US" sz="3200" dirty="0" smtClean="0"/>
                <a:t>-4</a:t>
              </a:r>
              <a:endParaRPr lang="en-US" sz="3200" dirty="0"/>
            </a:p>
          </p:txBody>
        </p:sp>
        <p:sp>
          <p:nvSpPr>
            <p:cNvPr id="165" name="TextBox 164"/>
            <p:cNvSpPr txBox="1"/>
            <p:nvPr/>
          </p:nvSpPr>
          <p:spPr>
            <a:xfrm>
              <a:off x="2604593" y="2897831"/>
              <a:ext cx="518091" cy="584775"/>
            </a:xfrm>
            <a:prstGeom prst="rect">
              <a:avLst/>
            </a:prstGeom>
            <a:noFill/>
          </p:spPr>
          <p:txBody>
            <a:bodyPr wrap="none" rtlCol="0">
              <a:spAutoFit/>
            </a:bodyPr>
            <a:lstStyle/>
            <a:p>
              <a:r>
                <a:rPr lang="en-US" sz="3200" dirty="0" smtClean="0"/>
                <a:t>-1</a:t>
              </a:r>
              <a:endParaRPr lang="en-US" sz="3200" dirty="0"/>
            </a:p>
          </p:txBody>
        </p:sp>
        <p:sp>
          <p:nvSpPr>
            <p:cNvPr id="166" name="TextBox 165"/>
            <p:cNvSpPr txBox="1"/>
            <p:nvPr/>
          </p:nvSpPr>
          <p:spPr>
            <a:xfrm>
              <a:off x="3638859" y="2897830"/>
              <a:ext cx="393056" cy="584775"/>
            </a:xfrm>
            <a:prstGeom prst="rect">
              <a:avLst/>
            </a:prstGeom>
            <a:noFill/>
          </p:spPr>
          <p:txBody>
            <a:bodyPr wrap="none" rtlCol="0">
              <a:spAutoFit/>
            </a:bodyPr>
            <a:lstStyle/>
            <a:p>
              <a:r>
                <a:rPr lang="en-US" sz="3200" dirty="0" smtClean="0"/>
                <a:t>0</a:t>
              </a:r>
              <a:endParaRPr lang="en-US" sz="3200" dirty="0"/>
            </a:p>
          </p:txBody>
        </p:sp>
        <p:sp>
          <p:nvSpPr>
            <p:cNvPr id="167" name="TextBox 166"/>
            <p:cNvSpPr txBox="1"/>
            <p:nvPr/>
          </p:nvSpPr>
          <p:spPr>
            <a:xfrm>
              <a:off x="4588831" y="2876688"/>
              <a:ext cx="393056" cy="584775"/>
            </a:xfrm>
            <a:prstGeom prst="rect">
              <a:avLst/>
            </a:prstGeom>
            <a:noFill/>
          </p:spPr>
          <p:txBody>
            <a:bodyPr wrap="none" rtlCol="0">
              <a:spAutoFit/>
            </a:bodyPr>
            <a:lstStyle/>
            <a:p>
              <a:r>
                <a:rPr lang="en-US" sz="3200" dirty="0" smtClean="0"/>
                <a:t>1</a:t>
              </a:r>
              <a:endParaRPr lang="en-US" sz="3200" dirty="0"/>
            </a:p>
          </p:txBody>
        </p:sp>
        <p:sp>
          <p:nvSpPr>
            <p:cNvPr id="168" name="TextBox 167"/>
            <p:cNvSpPr txBox="1"/>
            <p:nvPr/>
          </p:nvSpPr>
          <p:spPr>
            <a:xfrm>
              <a:off x="5538809" y="2876687"/>
              <a:ext cx="393056" cy="584775"/>
            </a:xfrm>
            <a:prstGeom prst="rect">
              <a:avLst/>
            </a:prstGeom>
            <a:noFill/>
          </p:spPr>
          <p:txBody>
            <a:bodyPr wrap="none" rtlCol="0">
              <a:spAutoFit/>
            </a:bodyPr>
            <a:lstStyle/>
            <a:p>
              <a:r>
                <a:rPr lang="en-US" sz="3200" dirty="0" smtClean="0"/>
                <a:t>0</a:t>
              </a:r>
              <a:endParaRPr lang="en-US" sz="3200" dirty="0"/>
            </a:p>
          </p:txBody>
        </p:sp>
        <p:sp>
          <p:nvSpPr>
            <p:cNvPr id="169" name="TextBox 168"/>
            <p:cNvSpPr txBox="1"/>
            <p:nvPr/>
          </p:nvSpPr>
          <p:spPr>
            <a:xfrm>
              <a:off x="6420439" y="2875390"/>
              <a:ext cx="518091" cy="584775"/>
            </a:xfrm>
            <a:prstGeom prst="rect">
              <a:avLst/>
            </a:prstGeom>
            <a:noFill/>
          </p:spPr>
          <p:txBody>
            <a:bodyPr wrap="none" rtlCol="0">
              <a:spAutoFit/>
            </a:bodyPr>
            <a:lstStyle/>
            <a:p>
              <a:r>
                <a:rPr lang="en-US" sz="3200" dirty="0" smtClean="0"/>
                <a:t>-1</a:t>
              </a:r>
              <a:endParaRPr lang="en-US" sz="3200" dirty="0"/>
            </a:p>
          </p:txBody>
        </p:sp>
        <p:sp>
          <p:nvSpPr>
            <p:cNvPr id="170" name="TextBox 169"/>
            <p:cNvSpPr txBox="1"/>
            <p:nvPr/>
          </p:nvSpPr>
          <p:spPr>
            <a:xfrm>
              <a:off x="7376240" y="2878610"/>
              <a:ext cx="518091" cy="584775"/>
            </a:xfrm>
            <a:prstGeom prst="rect">
              <a:avLst/>
            </a:prstGeom>
            <a:noFill/>
          </p:spPr>
          <p:txBody>
            <a:bodyPr wrap="none" rtlCol="0">
              <a:spAutoFit/>
            </a:bodyPr>
            <a:lstStyle/>
            <a:p>
              <a:r>
                <a:rPr lang="en-US" sz="3200" dirty="0" smtClean="0"/>
                <a:t>-2</a:t>
              </a:r>
              <a:endParaRPr lang="en-US" sz="3200" dirty="0"/>
            </a:p>
          </p:txBody>
        </p:sp>
        <p:sp>
          <p:nvSpPr>
            <p:cNvPr id="171" name="TextBox 170"/>
            <p:cNvSpPr txBox="1"/>
            <p:nvPr/>
          </p:nvSpPr>
          <p:spPr>
            <a:xfrm>
              <a:off x="3567756" y="3824346"/>
              <a:ext cx="518091" cy="584775"/>
            </a:xfrm>
            <a:prstGeom prst="rect">
              <a:avLst/>
            </a:prstGeom>
            <a:noFill/>
          </p:spPr>
          <p:txBody>
            <a:bodyPr wrap="none" rtlCol="0">
              <a:spAutoFit/>
            </a:bodyPr>
            <a:lstStyle/>
            <a:p>
              <a:r>
                <a:rPr lang="en-US" sz="3200" dirty="0" smtClean="0"/>
                <a:t>-1</a:t>
              </a:r>
              <a:endParaRPr lang="en-US" sz="3200" dirty="0"/>
            </a:p>
          </p:txBody>
        </p:sp>
        <p:sp>
          <p:nvSpPr>
            <p:cNvPr id="174" name="TextBox 173"/>
            <p:cNvSpPr txBox="1"/>
            <p:nvPr/>
          </p:nvSpPr>
          <p:spPr>
            <a:xfrm>
              <a:off x="5538809" y="3824345"/>
              <a:ext cx="393056" cy="584775"/>
            </a:xfrm>
            <a:prstGeom prst="rect">
              <a:avLst/>
            </a:prstGeom>
            <a:noFill/>
          </p:spPr>
          <p:txBody>
            <a:bodyPr wrap="none" rtlCol="0">
              <a:spAutoFit/>
            </a:bodyPr>
            <a:lstStyle/>
            <a:p>
              <a:r>
                <a:rPr lang="en-US" sz="3200" dirty="0" smtClean="0"/>
                <a:t>1</a:t>
              </a:r>
              <a:endParaRPr lang="en-US" sz="3200" dirty="0"/>
            </a:p>
          </p:txBody>
        </p:sp>
        <p:sp>
          <p:nvSpPr>
            <p:cNvPr id="175" name="TextBox 174"/>
            <p:cNvSpPr txBox="1"/>
            <p:nvPr/>
          </p:nvSpPr>
          <p:spPr>
            <a:xfrm>
              <a:off x="6488782" y="3818576"/>
              <a:ext cx="393056" cy="584775"/>
            </a:xfrm>
            <a:prstGeom prst="rect">
              <a:avLst/>
            </a:prstGeom>
            <a:noFill/>
          </p:spPr>
          <p:txBody>
            <a:bodyPr wrap="none" rtlCol="0">
              <a:spAutoFit/>
            </a:bodyPr>
            <a:lstStyle/>
            <a:p>
              <a:r>
                <a:rPr lang="en-US" sz="3200" dirty="0" smtClean="0"/>
                <a:t>0</a:t>
              </a:r>
              <a:endParaRPr lang="en-US" sz="3200" dirty="0"/>
            </a:p>
          </p:txBody>
        </p:sp>
        <p:sp>
          <p:nvSpPr>
            <p:cNvPr id="179" name="TextBox 178"/>
            <p:cNvSpPr txBox="1"/>
            <p:nvPr/>
          </p:nvSpPr>
          <p:spPr>
            <a:xfrm>
              <a:off x="4588831" y="4764314"/>
              <a:ext cx="393056" cy="584775"/>
            </a:xfrm>
            <a:prstGeom prst="rect">
              <a:avLst/>
            </a:prstGeom>
            <a:noFill/>
          </p:spPr>
          <p:txBody>
            <a:bodyPr wrap="none" rtlCol="0">
              <a:spAutoFit/>
            </a:bodyPr>
            <a:lstStyle/>
            <a:p>
              <a:r>
                <a:rPr lang="en-US" sz="3200" dirty="0" smtClean="0"/>
                <a:t>0</a:t>
              </a:r>
              <a:endParaRPr lang="en-US" sz="3200" dirty="0"/>
            </a:p>
          </p:txBody>
        </p:sp>
        <p:sp>
          <p:nvSpPr>
            <p:cNvPr id="181" name="TextBox 180"/>
            <p:cNvSpPr txBox="1"/>
            <p:nvPr/>
          </p:nvSpPr>
          <p:spPr>
            <a:xfrm>
              <a:off x="6488784" y="4780263"/>
              <a:ext cx="393056" cy="584775"/>
            </a:xfrm>
            <a:prstGeom prst="rect">
              <a:avLst/>
            </a:prstGeom>
            <a:noFill/>
          </p:spPr>
          <p:txBody>
            <a:bodyPr wrap="none" rtlCol="0">
              <a:spAutoFit/>
            </a:bodyPr>
            <a:lstStyle/>
            <a:p>
              <a:r>
                <a:rPr lang="en-US" sz="3200" dirty="0" smtClean="0"/>
                <a:t>1</a:t>
              </a:r>
              <a:endParaRPr lang="en-US" sz="3200" dirty="0"/>
            </a:p>
          </p:txBody>
        </p:sp>
        <p:sp>
          <p:nvSpPr>
            <p:cNvPr id="182" name="TextBox 181"/>
            <p:cNvSpPr txBox="1"/>
            <p:nvPr/>
          </p:nvSpPr>
          <p:spPr>
            <a:xfrm>
              <a:off x="7438759" y="4764313"/>
              <a:ext cx="393056" cy="584775"/>
            </a:xfrm>
            <a:prstGeom prst="rect">
              <a:avLst/>
            </a:prstGeom>
            <a:noFill/>
          </p:spPr>
          <p:txBody>
            <a:bodyPr wrap="none" rtlCol="0">
              <a:spAutoFit/>
            </a:bodyPr>
            <a:lstStyle/>
            <a:p>
              <a:r>
                <a:rPr lang="en-US" sz="3200" dirty="0" smtClean="0"/>
                <a:t>1</a:t>
              </a:r>
              <a:endParaRPr lang="en-US" sz="3200" dirty="0"/>
            </a:p>
          </p:txBody>
        </p:sp>
        <p:sp>
          <p:nvSpPr>
            <p:cNvPr id="184" name="TextBox 183"/>
            <p:cNvSpPr txBox="1"/>
            <p:nvPr/>
          </p:nvSpPr>
          <p:spPr>
            <a:xfrm>
              <a:off x="2249565" y="1383243"/>
              <a:ext cx="184731" cy="369332"/>
            </a:xfrm>
            <a:prstGeom prst="rect">
              <a:avLst/>
            </a:prstGeom>
            <a:noFill/>
          </p:spPr>
          <p:txBody>
            <a:bodyPr wrap="none" rtlCol="0">
              <a:spAutoFit/>
            </a:bodyPr>
            <a:lstStyle/>
            <a:p>
              <a:endParaRPr lang="en-US" dirty="0"/>
            </a:p>
          </p:txBody>
        </p:sp>
        <p:sp>
          <p:nvSpPr>
            <p:cNvPr id="185" name="TextBox 184"/>
            <p:cNvSpPr txBox="1"/>
            <p:nvPr/>
          </p:nvSpPr>
          <p:spPr>
            <a:xfrm>
              <a:off x="2202543" y="1856111"/>
              <a:ext cx="184731" cy="369332"/>
            </a:xfrm>
            <a:prstGeom prst="rect">
              <a:avLst/>
            </a:prstGeom>
            <a:noFill/>
          </p:spPr>
          <p:txBody>
            <a:bodyPr wrap="none" rtlCol="0">
              <a:spAutoFit/>
            </a:bodyPr>
            <a:lstStyle/>
            <a:p>
              <a:endParaRPr lang="en-US" dirty="0"/>
            </a:p>
          </p:txBody>
        </p:sp>
        <p:sp>
          <p:nvSpPr>
            <p:cNvPr id="186" name="TextBox 185"/>
            <p:cNvSpPr txBox="1"/>
            <p:nvPr/>
          </p:nvSpPr>
          <p:spPr>
            <a:xfrm>
              <a:off x="2853140" y="1567909"/>
              <a:ext cx="184731" cy="369332"/>
            </a:xfrm>
            <a:prstGeom prst="rect">
              <a:avLst/>
            </a:prstGeom>
            <a:noFill/>
          </p:spPr>
          <p:txBody>
            <a:bodyPr wrap="none" rtlCol="0">
              <a:spAutoFit/>
            </a:bodyPr>
            <a:lstStyle/>
            <a:p>
              <a:endParaRPr lang="en-US" dirty="0"/>
            </a:p>
          </p:txBody>
        </p:sp>
        <p:sp>
          <p:nvSpPr>
            <p:cNvPr id="187" name="TextBox 186"/>
            <p:cNvSpPr txBox="1"/>
            <p:nvPr/>
          </p:nvSpPr>
          <p:spPr>
            <a:xfrm>
              <a:off x="3164392" y="1856757"/>
              <a:ext cx="184731" cy="369332"/>
            </a:xfrm>
            <a:prstGeom prst="rect">
              <a:avLst/>
            </a:prstGeom>
            <a:noFill/>
          </p:spPr>
          <p:txBody>
            <a:bodyPr wrap="none" rtlCol="0">
              <a:spAutoFit/>
            </a:bodyPr>
            <a:lstStyle/>
            <a:p>
              <a:endParaRPr lang="en-US" dirty="0"/>
            </a:p>
          </p:txBody>
        </p:sp>
        <p:sp>
          <p:nvSpPr>
            <p:cNvPr id="188" name="TextBox 187"/>
            <p:cNvSpPr txBox="1"/>
            <p:nvPr/>
          </p:nvSpPr>
          <p:spPr>
            <a:xfrm>
              <a:off x="3825487" y="1567909"/>
              <a:ext cx="184731" cy="369332"/>
            </a:xfrm>
            <a:prstGeom prst="rect">
              <a:avLst/>
            </a:prstGeom>
            <a:noFill/>
          </p:spPr>
          <p:txBody>
            <a:bodyPr wrap="none" rtlCol="0">
              <a:spAutoFit/>
            </a:bodyPr>
            <a:lstStyle/>
            <a:p>
              <a:endParaRPr lang="en-US" dirty="0"/>
            </a:p>
          </p:txBody>
        </p:sp>
        <p:sp>
          <p:nvSpPr>
            <p:cNvPr id="189" name="TextBox 188"/>
            <p:cNvSpPr txBox="1"/>
            <p:nvPr/>
          </p:nvSpPr>
          <p:spPr>
            <a:xfrm>
              <a:off x="3209556" y="1383243"/>
              <a:ext cx="184731" cy="369332"/>
            </a:xfrm>
            <a:prstGeom prst="rect">
              <a:avLst/>
            </a:prstGeom>
            <a:noFill/>
          </p:spPr>
          <p:txBody>
            <a:bodyPr wrap="none" rtlCol="0">
              <a:spAutoFit/>
            </a:bodyPr>
            <a:lstStyle/>
            <a:p>
              <a:endParaRPr lang="en-US" dirty="0"/>
            </a:p>
          </p:txBody>
        </p:sp>
        <p:sp>
          <p:nvSpPr>
            <p:cNvPr id="190" name="TextBox 189"/>
            <p:cNvSpPr txBox="1"/>
            <p:nvPr/>
          </p:nvSpPr>
          <p:spPr>
            <a:xfrm>
              <a:off x="2616122" y="3818574"/>
              <a:ext cx="518091" cy="584775"/>
            </a:xfrm>
            <a:prstGeom prst="rect">
              <a:avLst/>
            </a:prstGeom>
            <a:noFill/>
          </p:spPr>
          <p:txBody>
            <a:bodyPr wrap="none" rtlCol="0">
              <a:spAutoFit/>
            </a:bodyPr>
            <a:lstStyle/>
            <a:p>
              <a:r>
                <a:rPr lang="en-US" sz="3200" dirty="0" smtClean="0"/>
                <a:t>-1</a:t>
              </a:r>
              <a:endParaRPr lang="en-US" sz="3200" dirty="0"/>
            </a:p>
          </p:txBody>
        </p:sp>
        <p:sp>
          <p:nvSpPr>
            <p:cNvPr id="191" name="TextBox 190"/>
            <p:cNvSpPr txBox="1"/>
            <p:nvPr/>
          </p:nvSpPr>
          <p:spPr>
            <a:xfrm>
              <a:off x="2615868" y="4780263"/>
              <a:ext cx="518091" cy="584775"/>
            </a:xfrm>
            <a:prstGeom prst="rect">
              <a:avLst/>
            </a:prstGeom>
            <a:noFill/>
          </p:spPr>
          <p:txBody>
            <a:bodyPr wrap="none" rtlCol="0">
              <a:spAutoFit/>
            </a:bodyPr>
            <a:lstStyle/>
            <a:p>
              <a:r>
                <a:rPr lang="en-US" sz="3200" dirty="0" smtClean="0"/>
                <a:t>-2</a:t>
              </a:r>
              <a:endParaRPr lang="en-US" sz="3200" dirty="0"/>
            </a:p>
          </p:txBody>
        </p:sp>
        <p:sp>
          <p:nvSpPr>
            <p:cNvPr id="192" name="TextBox 191"/>
            <p:cNvSpPr txBox="1"/>
            <p:nvPr/>
          </p:nvSpPr>
          <p:spPr>
            <a:xfrm>
              <a:off x="4598728" y="3824344"/>
              <a:ext cx="393056" cy="584775"/>
            </a:xfrm>
            <a:prstGeom prst="rect">
              <a:avLst/>
            </a:prstGeom>
            <a:noFill/>
          </p:spPr>
          <p:txBody>
            <a:bodyPr wrap="none" rtlCol="0">
              <a:spAutoFit/>
            </a:bodyPr>
            <a:lstStyle/>
            <a:p>
              <a:r>
                <a:rPr lang="en-US" sz="3200" dirty="0" smtClean="0"/>
                <a:t>0</a:t>
              </a:r>
              <a:endParaRPr lang="en-US" sz="3200" dirty="0"/>
            </a:p>
          </p:txBody>
        </p:sp>
        <p:sp>
          <p:nvSpPr>
            <p:cNvPr id="193" name="TextBox 192"/>
            <p:cNvSpPr txBox="1"/>
            <p:nvPr/>
          </p:nvSpPr>
          <p:spPr>
            <a:xfrm>
              <a:off x="7376239" y="3818144"/>
              <a:ext cx="518091" cy="584775"/>
            </a:xfrm>
            <a:prstGeom prst="rect">
              <a:avLst/>
            </a:prstGeom>
            <a:noFill/>
          </p:spPr>
          <p:txBody>
            <a:bodyPr wrap="none" rtlCol="0">
              <a:spAutoFit/>
            </a:bodyPr>
            <a:lstStyle/>
            <a:p>
              <a:r>
                <a:rPr lang="en-US" sz="3200" dirty="0" smtClean="0"/>
                <a:t>-1</a:t>
              </a:r>
              <a:endParaRPr lang="en-US" sz="3200" dirty="0"/>
            </a:p>
          </p:txBody>
        </p:sp>
        <p:sp>
          <p:nvSpPr>
            <p:cNvPr id="194" name="TextBox 193"/>
            <p:cNvSpPr txBox="1"/>
            <p:nvPr/>
          </p:nvSpPr>
          <p:spPr>
            <a:xfrm>
              <a:off x="3566444" y="4790251"/>
              <a:ext cx="518091" cy="584775"/>
            </a:xfrm>
            <a:prstGeom prst="rect">
              <a:avLst/>
            </a:prstGeom>
            <a:noFill/>
          </p:spPr>
          <p:txBody>
            <a:bodyPr wrap="none" rtlCol="0">
              <a:spAutoFit/>
            </a:bodyPr>
            <a:lstStyle/>
            <a:p>
              <a:r>
                <a:rPr lang="en-US" sz="3200" dirty="0" smtClean="0"/>
                <a:t>-1</a:t>
              </a:r>
              <a:endParaRPr lang="en-US" sz="3200" dirty="0"/>
            </a:p>
          </p:txBody>
        </p:sp>
        <p:sp>
          <p:nvSpPr>
            <p:cNvPr id="195" name="TextBox 194"/>
            <p:cNvSpPr txBox="1"/>
            <p:nvPr/>
          </p:nvSpPr>
          <p:spPr>
            <a:xfrm>
              <a:off x="5547152" y="4764315"/>
              <a:ext cx="393056" cy="584775"/>
            </a:xfrm>
            <a:prstGeom prst="rect">
              <a:avLst/>
            </a:prstGeom>
            <a:noFill/>
          </p:spPr>
          <p:txBody>
            <a:bodyPr wrap="none" rtlCol="0">
              <a:spAutoFit/>
            </a:bodyPr>
            <a:lstStyle/>
            <a:p>
              <a:r>
                <a:rPr lang="en-US" sz="3200" dirty="0" smtClean="0"/>
                <a:t>0</a:t>
              </a:r>
              <a:endParaRPr lang="en-US" sz="3200" dirty="0"/>
            </a:p>
          </p:txBody>
        </p:sp>
      </p:grpSp>
    </p:spTree>
    <p:extLst>
      <p:ext uri="{BB962C8B-B14F-4D97-AF65-F5344CB8AC3E}">
        <p14:creationId xmlns:p14="http://schemas.microsoft.com/office/powerpoint/2010/main" val="2264952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288" y="152400"/>
            <a:ext cx="8229600" cy="609600"/>
          </a:xfrm>
        </p:spPr>
        <p:txBody>
          <a:bodyPr>
            <a:noAutofit/>
          </a:bodyPr>
          <a:lstStyle/>
          <a:p>
            <a:r>
              <a:rPr lang="en-US" sz="3200" dirty="0" smtClean="0">
                <a:solidFill>
                  <a:srgbClr val="002060"/>
                </a:solidFill>
                <a:latin typeface="Times New Roman" panose="02020603050405020304" pitchFamily="18" charset="0"/>
                <a:cs typeface="Times New Roman" panose="02020603050405020304" pitchFamily="18" charset="0"/>
              </a:rPr>
              <a:t>But…  What is the optimal alignment? </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361762" y="5943600"/>
            <a:ext cx="8050602" cy="646331"/>
          </a:xfrm>
          <a:prstGeom prst="rect">
            <a:avLst/>
          </a:prstGeom>
          <a:noFill/>
        </p:spPr>
        <p:txBody>
          <a:bodyPr wrap="none" rtlCol="0">
            <a:spAutoFit/>
          </a:bodyPr>
          <a:lstStyle/>
          <a:p>
            <a:r>
              <a:rPr lang="en-US" sz="3600" u="sng" dirty="0" smtClean="0">
                <a:latin typeface="Times New Roman" panose="02020603050405020304" pitchFamily="18" charset="0"/>
                <a:cs typeface="Times New Roman" panose="02020603050405020304" pitchFamily="18" charset="0"/>
              </a:rPr>
              <a:t>Scores</a:t>
            </a:r>
            <a:r>
              <a:rPr lang="en-US" sz="3600" dirty="0" smtClean="0">
                <a:latin typeface="Times New Roman" panose="02020603050405020304" pitchFamily="18" charset="0"/>
                <a:cs typeface="Times New Roman" panose="02020603050405020304" pitchFamily="18" charset="0"/>
              </a:rPr>
              <a:t>:   </a:t>
            </a:r>
            <a:r>
              <a:rPr lang="en-US" sz="3200" dirty="0" smtClean="0">
                <a:solidFill>
                  <a:srgbClr val="0070C0"/>
                </a:solidFill>
                <a:latin typeface="Times New Roman" panose="02020603050405020304" pitchFamily="18" charset="0"/>
                <a:cs typeface="Times New Roman" panose="02020603050405020304" pitchFamily="18" charset="0"/>
              </a:rPr>
              <a:t>Match  +1     Mismatch  0     </a:t>
            </a:r>
            <a:r>
              <a:rPr lang="en-US" sz="3200" dirty="0" err="1" smtClean="0">
                <a:solidFill>
                  <a:srgbClr val="0070C0"/>
                </a:solidFill>
                <a:latin typeface="Times New Roman" panose="02020603050405020304" pitchFamily="18" charset="0"/>
                <a:cs typeface="Times New Roman" panose="02020603050405020304" pitchFamily="18" charset="0"/>
              </a:rPr>
              <a:t>Indel</a:t>
            </a:r>
            <a:r>
              <a:rPr lang="en-US" sz="3200" dirty="0" smtClean="0">
                <a:solidFill>
                  <a:srgbClr val="0070C0"/>
                </a:solidFill>
                <a:latin typeface="Times New Roman" panose="02020603050405020304" pitchFamily="18" charset="0"/>
                <a:cs typeface="Times New Roman" panose="02020603050405020304" pitchFamily="18" charset="0"/>
              </a:rPr>
              <a:t>  -1</a:t>
            </a:r>
            <a:endParaRPr lang="en-US" sz="3200" dirty="0">
              <a:solidFill>
                <a:srgbClr val="0070C0"/>
              </a:solidFill>
              <a:latin typeface="Times New Roman" panose="02020603050405020304" pitchFamily="18" charset="0"/>
              <a:cs typeface="Times New Roman" panose="02020603050405020304" pitchFamily="18" charset="0"/>
            </a:endParaRPr>
          </a:p>
        </p:txBody>
      </p:sp>
      <p:grpSp>
        <p:nvGrpSpPr>
          <p:cNvPr id="197" name="Group 196"/>
          <p:cNvGrpSpPr/>
          <p:nvPr/>
        </p:nvGrpSpPr>
        <p:grpSpPr>
          <a:xfrm>
            <a:off x="1205843" y="969832"/>
            <a:ext cx="6688489" cy="4877661"/>
            <a:chOff x="1205843" y="969832"/>
            <a:chExt cx="6688489" cy="4877661"/>
          </a:xfrm>
        </p:grpSpPr>
        <p:sp>
          <p:nvSpPr>
            <p:cNvPr id="35" name="TextBox 34"/>
            <p:cNvSpPr txBox="1"/>
            <p:nvPr/>
          </p:nvSpPr>
          <p:spPr>
            <a:xfrm>
              <a:off x="2162202" y="5201162"/>
              <a:ext cx="476412" cy="646331"/>
            </a:xfrm>
            <a:prstGeom prst="rect">
              <a:avLst/>
            </a:prstGeom>
            <a:noFill/>
          </p:spPr>
          <p:txBody>
            <a:bodyPr wrap="none" rtlCol="0">
              <a:spAutoFit/>
            </a:bodyPr>
            <a:lstStyle/>
            <a:p>
              <a:r>
                <a:rPr lang="en-US" sz="3600" dirty="0" smtClean="0"/>
                <a:t>G</a:t>
              </a:r>
              <a:endParaRPr lang="en-US" sz="3600" dirty="0"/>
            </a:p>
          </p:txBody>
        </p:sp>
        <p:sp>
          <p:nvSpPr>
            <p:cNvPr id="37" name="TextBox 36"/>
            <p:cNvSpPr txBox="1"/>
            <p:nvPr/>
          </p:nvSpPr>
          <p:spPr>
            <a:xfrm>
              <a:off x="3134215" y="5201162"/>
              <a:ext cx="452368" cy="646331"/>
            </a:xfrm>
            <a:prstGeom prst="rect">
              <a:avLst/>
            </a:prstGeom>
            <a:noFill/>
          </p:spPr>
          <p:txBody>
            <a:bodyPr wrap="none" rtlCol="0">
              <a:spAutoFit/>
            </a:bodyPr>
            <a:lstStyle/>
            <a:p>
              <a:r>
                <a:rPr lang="en-US" sz="3600" dirty="0" smtClean="0"/>
                <a:t>A</a:t>
              </a:r>
              <a:endParaRPr lang="en-US" sz="3600" dirty="0"/>
            </a:p>
          </p:txBody>
        </p:sp>
        <p:sp>
          <p:nvSpPr>
            <p:cNvPr id="42" name="TextBox 41"/>
            <p:cNvSpPr txBox="1"/>
            <p:nvPr/>
          </p:nvSpPr>
          <p:spPr>
            <a:xfrm>
              <a:off x="4099557" y="5201161"/>
              <a:ext cx="431528" cy="646331"/>
            </a:xfrm>
            <a:prstGeom prst="rect">
              <a:avLst/>
            </a:prstGeom>
            <a:noFill/>
          </p:spPr>
          <p:txBody>
            <a:bodyPr wrap="none" rtlCol="0">
              <a:spAutoFit/>
            </a:bodyPr>
            <a:lstStyle/>
            <a:p>
              <a:r>
                <a:rPr lang="en-US" sz="3600" dirty="0" smtClean="0"/>
                <a:t>C</a:t>
              </a:r>
              <a:endParaRPr lang="en-US" sz="3600" dirty="0"/>
            </a:p>
          </p:txBody>
        </p:sp>
        <p:sp>
          <p:nvSpPr>
            <p:cNvPr id="43" name="TextBox 42"/>
            <p:cNvSpPr txBox="1"/>
            <p:nvPr/>
          </p:nvSpPr>
          <p:spPr>
            <a:xfrm>
              <a:off x="5055807" y="5201160"/>
              <a:ext cx="409086" cy="646331"/>
            </a:xfrm>
            <a:prstGeom prst="rect">
              <a:avLst/>
            </a:prstGeom>
            <a:noFill/>
          </p:spPr>
          <p:txBody>
            <a:bodyPr wrap="none" rtlCol="0">
              <a:spAutoFit/>
            </a:bodyPr>
            <a:lstStyle/>
            <a:p>
              <a:r>
                <a:rPr lang="en-US" sz="3600" dirty="0" smtClean="0"/>
                <a:t>T</a:t>
              </a:r>
              <a:endParaRPr lang="en-US" sz="3600" dirty="0"/>
            </a:p>
          </p:txBody>
        </p:sp>
        <p:sp>
          <p:nvSpPr>
            <p:cNvPr id="44" name="TextBox 43"/>
            <p:cNvSpPr txBox="1"/>
            <p:nvPr/>
          </p:nvSpPr>
          <p:spPr>
            <a:xfrm>
              <a:off x="5984141" y="5201159"/>
              <a:ext cx="452368" cy="646331"/>
            </a:xfrm>
            <a:prstGeom prst="rect">
              <a:avLst/>
            </a:prstGeom>
            <a:noFill/>
          </p:spPr>
          <p:txBody>
            <a:bodyPr wrap="none" rtlCol="0">
              <a:spAutoFit/>
            </a:bodyPr>
            <a:lstStyle/>
            <a:p>
              <a:r>
                <a:rPr lang="en-US" sz="3600" dirty="0" smtClean="0"/>
                <a:t>A</a:t>
              </a:r>
              <a:endParaRPr lang="en-US" sz="3600" dirty="0"/>
            </a:p>
          </p:txBody>
        </p:sp>
        <p:sp>
          <p:nvSpPr>
            <p:cNvPr id="45" name="TextBox 44"/>
            <p:cNvSpPr txBox="1"/>
            <p:nvPr/>
          </p:nvSpPr>
          <p:spPr>
            <a:xfrm>
              <a:off x="6936620" y="5201158"/>
              <a:ext cx="431528" cy="646331"/>
            </a:xfrm>
            <a:prstGeom prst="rect">
              <a:avLst/>
            </a:prstGeom>
            <a:noFill/>
          </p:spPr>
          <p:txBody>
            <a:bodyPr wrap="none" rtlCol="0">
              <a:spAutoFit/>
            </a:bodyPr>
            <a:lstStyle/>
            <a:p>
              <a:r>
                <a:rPr lang="en-US" sz="3600" dirty="0" smtClean="0"/>
                <a:t>C</a:t>
              </a:r>
              <a:endParaRPr lang="en-US" sz="3600" dirty="0"/>
            </a:p>
          </p:txBody>
        </p:sp>
        <p:sp>
          <p:nvSpPr>
            <p:cNvPr id="6" name="Oval 5"/>
            <p:cNvSpPr/>
            <p:nvPr/>
          </p:nvSpPr>
          <p:spPr>
            <a:xfrm>
              <a:off x="7403731"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403731"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03731" y="2934564"/>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403731"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03731"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7635287" y="4353167"/>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635287" y="340743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1" idx="4"/>
            </p:cNvCxnSpPr>
            <p:nvPr/>
          </p:nvCxnSpPr>
          <p:spPr>
            <a:xfrm>
              <a:off x="7635287" y="2444395"/>
              <a:ext cx="0" cy="4901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35287"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916869"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685312"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453756"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453756"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a:off x="6916869" y="2207962"/>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8" idx="5"/>
              <a:endCxn id="21" idx="1"/>
            </p:cNvCxnSpPr>
            <p:nvPr/>
          </p:nvCxnSpPr>
          <p:spPr>
            <a:xfrm>
              <a:off x="6849048"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6453756" y="2934564"/>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453756"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453756"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a:off x="6916869" y="316907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908953" y="4110967"/>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916869" y="506246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849048"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849048" y="3338182"/>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849048"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685312"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679375" y="340743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685312" y="4353167"/>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5503781"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503781" y="2934564"/>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503781" y="3874533"/>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3781"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503781"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p:nvPr/>
          </p:nvCxnSpPr>
          <p:spPr>
            <a:xfrm>
              <a:off x="5966894"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966894" y="2207962"/>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966894" y="319021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966894" y="411673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966894" y="506246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715546"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735337"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743252" y="3401665"/>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735337" y="4353167"/>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899073"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899073"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899073" y="333241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899073"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5016919" y="506246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5016919" y="411673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016919" y="319021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endCxn id="60" idx="2"/>
            </p:cNvCxnSpPr>
            <p:nvPr/>
          </p:nvCxnSpPr>
          <p:spPr>
            <a:xfrm flipV="1">
              <a:off x="5026813" y="2207962"/>
              <a:ext cx="476967" cy="38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64" idx="2"/>
            </p:cNvCxnSpPr>
            <p:nvPr/>
          </p:nvCxnSpPr>
          <p:spPr>
            <a:xfrm>
              <a:off x="5026813" y="1262226"/>
              <a:ext cx="47696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4553805"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553805"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563700"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563700"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563700" y="482987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Arrow Connector 87"/>
            <p:cNvCxnSpPr/>
            <p:nvPr/>
          </p:nvCxnSpPr>
          <p:spPr>
            <a:xfrm>
              <a:off x="4795257"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85" idx="0"/>
            </p:cNvCxnSpPr>
            <p:nvPr/>
          </p:nvCxnSpPr>
          <p:spPr>
            <a:xfrm>
              <a:off x="4795257" y="2444395"/>
              <a:ext cx="0" cy="5093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endCxn id="86" idx="0"/>
            </p:cNvCxnSpPr>
            <p:nvPr/>
          </p:nvCxnSpPr>
          <p:spPr>
            <a:xfrm>
              <a:off x="4795257" y="3426653"/>
              <a:ext cx="0" cy="4536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4785362"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4949098"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949098" y="3357404"/>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4" idx="5"/>
            </p:cNvCxnSpPr>
            <p:nvPr/>
          </p:nvCxnSpPr>
          <p:spPr>
            <a:xfrm>
              <a:off x="4949096" y="2375146"/>
              <a:ext cx="632400" cy="6286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958992"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4066943" y="5081691"/>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4066943" y="411673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4066943" y="319021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4066940"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4066943" y="221949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603830"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603830"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603827"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593932" y="3880300"/>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603830" y="482987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Arrow Connector 105"/>
            <p:cNvCxnSpPr/>
            <p:nvPr/>
          </p:nvCxnSpPr>
          <p:spPr>
            <a:xfrm>
              <a:off x="3825489"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104" idx="0"/>
            </p:cNvCxnSpPr>
            <p:nvPr/>
          </p:nvCxnSpPr>
          <p:spPr>
            <a:xfrm flipH="1">
              <a:off x="3825490" y="3426653"/>
              <a:ext cx="3953" cy="4536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3825489"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3835387" y="1498660"/>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3999119"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3999119"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3999122" y="3338182"/>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87" idx="1"/>
            </p:cNvCxnSpPr>
            <p:nvPr/>
          </p:nvCxnSpPr>
          <p:spPr>
            <a:xfrm>
              <a:off x="3999122" y="4278151"/>
              <a:ext cx="632399" cy="6209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3107070"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3107070" y="2223340"/>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3116968" y="3205598"/>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3107070" y="4110967"/>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3107070" y="5081691"/>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2643957"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43957" y="197537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643957"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643957"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flipH="1">
              <a:off x="2620208" y="4820269"/>
              <a:ext cx="486862"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Arrow Connector 124"/>
            <p:cNvCxnSpPr/>
            <p:nvPr/>
          </p:nvCxnSpPr>
          <p:spPr>
            <a:xfrm>
              <a:off x="1901790" y="1502504"/>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2877493" y="1502504"/>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2875514"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endCxn id="123" idx="0"/>
            </p:cNvCxnSpPr>
            <p:nvPr/>
          </p:nvCxnSpPr>
          <p:spPr>
            <a:xfrm>
              <a:off x="2875514" y="3426653"/>
              <a:ext cx="1" cy="4536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2861661"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3039249"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3039249"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3039249" y="3357404"/>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3049147"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1670233"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670233" y="197537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670233"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670233" y="3874533"/>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670233"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Arrow Connector 138"/>
            <p:cNvCxnSpPr>
              <a:stCxn id="134" idx="6"/>
            </p:cNvCxnSpPr>
            <p:nvPr/>
          </p:nvCxnSpPr>
          <p:spPr>
            <a:xfrm>
              <a:off x="2133346" y="1262226"/>
              <a:ext cx="510610" cy="57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a:off x="2133346" y="2207962"/>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36" idx="6"/>
            </p:cNvCxnSpPr>
            <p:nvPr/>
          </p:nvCxnSpPr>
          <p:spPr>
            <a:xfrm>
              <a:off x="2133346" y="3190219"/>
              <a:ext cx="510610" cy="153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endCxn id="123" idx="2"/>
            </p:cNvCxnSpPr>
            <p:nvPr/>
          </p:nvCxnSpPr>
          <p:spPr>
            <a:xfrm>
              <a:off x="2133346" y="4110967"/>
              <a:ext cx="510611" cy="57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2133346" y="5072080"/>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35" idx="4"/>
            </p:cNvCxnSpPr>
            <p:nvPr/>
          </p:nvCxnSpPr>
          <p:spPr>
            <a:xfrm flipH="1">
              <a:off x="1901790" y="2448241"/>
              <a:ext cx="1" cy="5055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endCxn id="137" idx="0"/>
            </p:cNvCxnSpPr>
            <p:nvPr/>
          </p:nvCxnSpPr>
          <p:spPr>
            <a:xfrm>
              <a:off x="1901790" y="3426653"/>
              <a:ext cx="1" cy="4478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1901790"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34" idx="5"/>
            </p:cNvCxnSpPr>
            <p:nvPr/>
          </p:nvCxnSpPr>
          <p:spPr>
            <a:xfrm>
              <a:off x="2065524" y="1429410"/>
              <a:ext cx="64625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endCxn id="122" idx="1"/>
            </p:cNvCxnSpPr>
            <p:nvPr/>
          </p:nvCxnSpPr>
          <p:spPr>
            <a:xfrm>
              <a:off x="2065525" y="2392446"/>
              <a:ext cx="646254" cy="6305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2089274" y="333241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2065525" y="4278151"/>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217865" y="1429410"/>
              <a:ext cx="452368" cy="646331"/>
            </a:xfrm>
            <a:prstGeom prst="rect">
              <a:avLst/>
            </a:prstGeom>
            <a:noFill/>
          </p:spPr>
          <p:txBody>
            <a:bodyPr wrap="none" rtlCol="0">
              <a:spAutoFit/>
            </a:bodyPr>
            <a:lstStyle/>
            <a:p>
              <a:r>
                <a:rPr lang="en-US" sz="3600" dirty="0"/>
                <a:t>A</a:t>
              </a:r>
            </a:p>
          </p:txBody>
        </p:sp>
        <p:sp>
          <p:nvSpPr>
            <p:cNvPr id="28" name="TextBox 27"/>
            <p:cNvSpPr txBox="1"/>
            <p:nvPr/>
          </p:nvSpPr>
          <p:spPr>
            <a:xfrm>
              <a:off x="1228285" y="2366313"/>
              <a:ext cx="431528" cy="646331"/>
            </a:xfrm>
            <a:prstGeom prst="rect">
              <a:avLst/>
            </a:prstGeom>
            <a:noFill/>
          </p:spPr>
          <p:txBody>
            <a:bodyPr wrap="none" rtlCol="0">
              <a:spAutoFit/>
            </a:bodyPr>
            <a:lstStyle/>
            <a:p>
              <a:r>
                <a:rPr lang="en-US" sz="3600" dirty="0" smtClean="0"/>
                <a:t>C</a:t>
              </a:r>
              <a:endParaRPr lang="en-US" sz="3600" dirty="0"/>
            </a:p>
          </p:txBody>
        </p:sp>
        <p:sp>
          <p:nvSpPr>
            <p:cNvPr id="29" name="TextBox 28"/>
            <p:cNvSpPr txBox="1"/>
            <p:nvPr/>
          </p:nvSpPr>
          <p:spPr>
            <a:xfrm>
              <a:off x="1228285" y="4260668"/>
              <a:ext cx="431528" cy="646331"/>
            </a:xfrm>
            <a:prstGeom prst="rect">
              <a:avLst/>
            </a:prstGeom>
            <a:noFill/>
          </p:spPr>
          <p:txBody>
            <a:bodyPr wrap="none" rtlCol="0">
              <a:spAutoFit/>
            </a:bodyPr>
            <a:lstStyle/>
            <a:p>
              <a:r>
                <a:rPr lang="en-US" sz="3600" dirty="0" smtClean="0"/>
                <a:t>C</a:t>
              </a:r>
              <a:endParaRPr lang="en-US" sz="3600" dirty="0"/>
            </a:p>
          </p:txBody>
        </p:sp>
        <p:sp>
          <p:nvSpPr>
            <p:cNvPr id="34" name="TextBox 33"/>
            <p:cNvSpPr txBox="1"/>
            <p:nvPr/>
          </p:nvSpPr>
          <p:spPr>
            <a:xfrm>
              <a:off x="1205843" y="3330310"/>
              <a:ext cx="476412" cy="646331"/>
            </a:xfrm>
            <a:prstGeom prst="rect">
              <a:avLst/>
            </a:prstGeom>
            <a:noFill/>
          </p:spPr>
          <p:txBody>
            <a:bodyPr wrap="none" rtlCol="0">
              <a:spAutoFit/>
            </a:bodyPr>
            <a:lstStyle/>
            <a:p>
              <a:r>
                <a:rPr lang="en-US" sz="3600" dirty="0"/>
                <a:t>G</a:t>
              </a:r>
            </a:p>
          </p:txBody>
        </p:sp>
        <p:sp>
          <p:nvSpPr>
            <p:cNvPr id="46" name="TextBox 45"/>
            <p:cNvSpPr txBox="1"/>
            <p:nvPr/>
          </p:nvSpPr>
          <p:spPr>
            <a:xfrm>
              <a:off x="1705261" y="969838"/>
              <a:ext cx="393056" cy="584775"/>
            </a:xfrm>
            <a:prstGeom prst="rect">
              <a:avLst/>
            </a:prstGeom>
            <a:noFill/>
          </p:spPr>
          <p:txBody>
            <a:bodyPr wrap="none" rtlCol="0">
              <a:spAutoFit/>
            </a:bodyPr>
            <a:lstStyle/>
            <a:p>
              <a:r>
                <a:rPr lang="en-US" sz="3200" dirty="0" smtClean="0"/>
                <a:t>0</a:t>
              </a:r>
              <a:endParaRPr lang="en-US" sz="3200" dirty="0"/>
            </a:p>
          </p:txBody>
        </p:sp>
        <p:sp>
          <p:nvSpPr>
            <p:cNvPr id="47" name="TextBox 46"/>
            <p:cNvSpPr txBox="1"/>
            <p:nvPr/>
          </p:nvSpPr>
          <p:spPr>
            <a:xfrm>
              <a:off x="1642743" y="1915574"/>
              <a:ext cx="518091" cy="584775"/>
            </a:xfrm>
            <a:prstGeom prst="rect">
              <a:avLst/>
            </a:prstGeom>
            <a:noFill/>
          </p:spPr>
          <p:txBody>
            <a:bodyPr wrap="none" rtlCol="0">
              <a:spAutoFit/>
            </a:bodyPr>
            <a:lstStyle/>
            <a:p>
              <a:r>
                <a:rPr lang="en-US" sz="3200" dirty="0" smtClean="0"/>
                <a:t>-1</a:t>
              </a:r>
              <a:endParaRPr lang="en-US" sz="3200" dirty="0"/>
            </a:p>
          </p:txBody>
        </p:sp>
        <p:sp>
          <p:nvSpPr>
            <p:cNvPr id="151" name="TextBox 150"/>
            <p:cNvSpPr txBox="1"/>
            <p:nvPr/>
          </p:nvSpPr>
          <p:spPr>
            <a:xfrm>
              <a:off x="2616124" y="969837"/>
              <a:ext cx="518091" cy="584775"/>
            </a:xfrm>
            <a:prstGeom prst="rect">
              <a:avLst/>
            </a:prstGeom>
            <a:noFill/>
          </p:spPr>
          <p:txBody>
            <a:bodyPr wrap="none" rtlCol="0">
              <a:spAutoFit/>
            </a:bodyPr>
            <a:lstStyle/>
            <a:p>
              <a:r>
                <a:rPr lang="en-US" sz="3200" dirty="0" smtClean="0"/>
                <a:t>-1</a:t>
              </a:r>
              <a:endParaRPr lang="en-US" sz="3200" dirty="0"/>
            </a:p>
          </p:txBody>
        </p:sp>
        <p:sp>
          <p:nvSpPr>
            <p:cNvPr id="110" name="TextBox 109"/>
            <p:cNvSpPr txBox="1"/>
            <p:nvPr/>
          </p:nvSpPr>
          <p:spPr>
            <a:xfrm>
              <a:off x="3566442" y="969835"/>
              <a:ext cx="518091" cy="584775"/>
            </a:xfrm>
            <a:prstGeom prst="rect">
              <a:avLst/>
            </a:prstGeom>
            <a:noFill/>
          </p:spPr>
          <p:txBody>
            <a:bodyPr wrap="none" rtlCol="0">
              <a:spAutoFit/>
            </a:bodyPr>
            <a:lstStyle/>
            <a:p>
              <a:r>
                <a:rPr lang="en-US" sz="3200" dirty="0" smtClean="0"/>
                <a:t>-2</a:t>
              </a:r>
              <a:endParaRPr lang="en-US" sz="3200" dirty="0"/>
            </a:p>
          </p:txBody>
        </p:sp>
        <p:sp>
          <p:nvSpPr>
            <p:cNvPr id="152" name="TextBox 151"/>
            <p:cNvSpPr txBox="1"/>
            <p:nvPr/>
          </p:nvSpPr>
          <p:spPr>
            <a:xfrm>
              <a:off x="1642742" y="2897831"/>
              <a:ext cx="518091" cy="584775"/>
            </a:xfrm>
            <a:prstGeom prst="rect">
              <a:avLst/>
            </a:prstGeom>
            <a:noFill/>
          </p:spPr>
          <p:txBody>
            <a:bodyPr wrap="none" rtlCol="0">
              <a:spAutoFit/>
            </a:bodyPr>
            <a:lstStyle/>
            <a:p>
              <a:r>
                <a:rPr lang="en-US" sz="3200" dirty="0" smtClean="0"/>
                <a:t>-2</a:t>
              </a:r>
              <a:endParaRPr lang="en-US" sz="3200" dirty="0"/>
            </a:p>
          </p:txBody>
        </p:sp>
        <p:sp>
          <p:nvSpPr>
            <p:cNvPr id="153" name="TextBox 152"/>
            <p:cNvSpPr txBox="1"/>
            <p:nvPr/>
          </p:nvSpPr>
          <p:spPr>
            <a:xfrm>
              <a:off x="4526315" y="969838"/>
              <a:ext cx="518091" cy="584775"/>
            </a:xfrm>
            <a:prstGeom prst="rect">
              <a:avLst/>
            </a:prstGeom>
            <a:noFill/>
          </p:spPr>
          <p:txBody>
            <a:bodyPr wrap="none" rtlCol="0">
              <a:spAutoFit/>
            </a:bodyPr>
            <a:lstStyle/>
            <a:p>
              <a:r>
                <a:rPr lang="en-US" sz="3200" dirty="0" smtClean="0"/>
                <a:t>-3</a:t>
              </a:r>
              <a:endParaRPr lang="en-US" sz="3200" dirty="0"/>
            </a:p>
          </p:txBody>
        </p:sp>
        <p:sp>
          <p:nvSpPr>
            <p:cNvPr id="154" name="TextBox 153"/>
            <p:cNvSpPr txBox="1"/>
            <p:nvPr/>
          </p:nvSpPr>
          <p:spPr>
            <a:xfrm>
              <a:off x="1644111" y="3818579"/>
              <a:ext cx="518091" cy="584775"/>
            </a:xfrm>
            <a:prstGeom prst="rect">
              <a:avLst/>
            </a:prstGeom>
            <a:noFill/>
          </p:spPr>
          <p:txBody>
            <a:bodyPr wrap="none" rtlCol="0">
              <a:spAutoFit/>
            </a:bodyPr>
            <a:lstStyle/>
            <a:p>
              <a:r>
                <a:rPr lang="en-US" sz="3200" dirty="0" smtClean="0"/>
                <a:t>-3</a:t>
              </a:r>
              <a:endParaRPr lang="en-US" sz="3200" dirty="0"/>
            </a:p>
          </p:txBody>
        </p:sp>
        <p:sp>
          <p:nvSpPr>
            <p:cNvPr id="155" name="TextBox 154"/>
            <p:cNvSpPr txBox="1"/>
            <p:nvPr/>
          </p:nvSpPr>
          <p:spPr>
            <a:xfrm>
              <a:off x="5484635" y="969834"/>
              <a:ext cx="518091" cy="584775"/>
            </a:xfrm>
            <a:prstGeom prst="rect">
              <a:avLst/>
            </a:prstGeom>
            <a:noFill/>
          </p:spPr>
          <p:txBody>
            <a:bodyPr wrap="none" rtlCol="0">
              <a:spAutoFit/>
            </a:bodyPr>
            <a:lstStyle/>
            <a:p>
              <a:r>
                <a:rPr lang="en-US" sz="3200" dirty="0" smtClean="0"/>
                <a:t>-4</a:t>
              </a:r>
              <a:endParaRPr lang="en-US" sz="3200" dirty="0"/>
            </a:p>
          </p:txBody>
        </p:sp>
        <p:sp>
          <p:nvSpPr>
            <p:cNvPr id="156" name="TextBox 155"/>
            <p:cNvSpPr txBox="1"/>
            <p:nvPr/>
          </p:nvSpPr>
          <p:spPr>
            <a:xfrm>
              <a:off x="1642741" y="4789303"/>
              <a:ext cx="518091" cy="584775"/>
            </a:xfrm>
            <a:prstGeom prst="rect">
              <a:avLst/>
            </a:prstGeom>
            <a:noFill/>
          </p:spPr>
          <p:txBody>
            <a:bodyPr wrap="none" rtlCol="0">
              <a:spAutoFit/>
            </a:bodyPr>
            <a:lstStyle/>
            <a:p>
              <a:r>
                <a:rPr lang="en-US" sz="3200" dirty="0" smtClean="0"/>
                <a:t>-4</a:t>
              </a:r>
              <a:endParaRPr lang="en-US" sz="3200" dirty="0"/>
            </a:p>
          </p:txBody>
        </p:sp>
        <p:sp>
          <p:nvSpPr>
            <p:cNvPr id="157" name="TextBox 156"/>
            <p:cNvSpPr txBox="1"/>
            <p:nvPr/>
          </p:nvSpPr>
          <p:spPr>
            <a:xfrm>
              <a:off x="6426266" y="969833"/>
              <a:ext cx="518091" cy="584775"/>
            </a:xfrm>
            <a:prstGeom prst="rect">
              <a:avLst/>
            </a:prstGeom>
            <a:noFill/>
          </p:spPr>
          <p:txBody>
            <a:bodyPr wrap="none" rtlCol="0">
              <a:spAutoFit/>
            </a:bodyPr>
            <a:lstStyle/>
            <a:p>
              <a:r>
                <a:rPr lang="en-US" sz="3200" dirty="0" smtClean="0"/>
                <a:t>-5</a:t>
              </a:r>
              <a:endParaRPr lang="en-US" sz="3200" dirty="0"/>
            </a:p>
          </p:txBody>
        </p:sp>
        <p:sp>
          <p:nvSpPr>
            <p:cNvPr id="158" name="TextBox 157"/>
            <p:cNvSpPr txBox="1"/>
            <p:nvPr/>
          </p:nvSpPr>
          <p:spPr>
            <a:xfrm>
              <a:off x="7376241" y="969832"/>
              <a:ext cx="518091" cy="584775"/>
            </a:xfrm>
            <a:prstGeom prst="rect">
              <a:avLst/>
            </a:prstGeom>
            <a:noFill/>
          </p:spPr>
          <p:txBody>
            <a:bodyPr wrap="none" rtlCol="0">
              <a:spAutoFit/>
            </a:bodyPr>
            <a:lstStyle/>
            <a:p>
              <a:r>
                <a:rPr lang="en-US" sz="3200" dirty="0" smtClean="0"/>
                <a:t>-6</a:t>
              </a:r>
              <a:endParaRPr lang="en-US" sz="3200" dirty="0"/>
            </a:p>
          </p:txBody>
        </p:sp>
        <p:sp>
          <p:nvSpPr>
            <p:cNvPr id="159" name="TextBox 158"/>
            <p:cNvSpPr txBox="1"/>
            <p:nvPr/>
          </p:nvSpPr>
          <p:spPr>
            <a:xfrm>
              <a:off x="2667111" y="1919418"/>
              <a:ext cx="393056" cy="584775"/>
            </a:xfrm>
            <a:prstGeom prst="rect">
              <a:avLst/>
            </a:prstGeom>
            <a:noFill/>
          </p:spPr>
          <p:txBody>
            <a:bodyPr wrap="none" rtlCol="0">
              <a:spAutoFit/>
            </a:bodyPr>
            <a:lstStyle/>
            <a:p>
              <a:r>
                <a:rPr lang="en-US" sz="3200" dirty="0" smtClean="0"/>
                <a:t>0</a:t>
              </a:r>
              <a:endParaRPr lang="en-US" sz="3200" dirty="0"/>
            </a:p>
          </p:txBody>
        </p:sp>
        <p:sp>
          <p:nvSpPr>
            <p:cNvPr id="160" name="TextBox 159"/>
            <p:cNvSpPr txBox="1"/>
            <p:nvPr/>
          </p:nvSpPr>
          <p:spPr>
            <a:xfrm>
              <a:off x="3638859" y="1915572"/>
              <a:ext cx="393056" cy="584775"/>
            </a:xfrm>
            <a:prstGeom prst="rect">
              <a:avLst/>
            </a:prstGeom>
            <a:noFill/>
          </p:spPr>
          <p:txBody>
            <a:bodyPr wrap="none" rtlCol="0">
              <a:spAutoFit/>
            </a:bodyPr>
            <a:lstStyle/>
            <a:p>
              <a:r>
                <a:rPr lang="en-US" sz="3200" dirty="0" smtClean="0"/>
                <a:t>0</a:t>
              </a:r>
              <a:endParaRPr lang="en-US" sz="3200" dirty="0"/>
            </a:p>
          </p:txBody>
        </p:sp>
        <p:sp>
          <p:nvSpPr>
            <p:cNvPr id="161" name="TextBox 160"/>
            <p:cNvSpPr txBox="1"/>
            <p:nvPr/>
          </p:nvSpPr>
          <p:spPr>
            <a:xfrm>
              <a:off x="4526314" y="1917495"/>
              <a:ext cx="518091" cy="584775"/>
            </a:xfrm>
            <a:prstGeom prst="rect">
              <a:avLst/>
            </a:prstGeom>
            <a:noFill/>
          </p:spPr>
          <p:txBody>
            <a:bodyPr wrap="none" rtlCol="0">
              <a:spAutoFit/>
            </a:bodyPr>
            <a:lstStyle/>
            <a:p>
              <a:r>
                <a:rPr lang="en-US" sz="3200" dirty="0" smtClean="0"/>
                <a:t>-1</a:t>
              </a:r>
              <a:endParaRPr lang="en-US" sz="3200" dirty="0"/>
            </a:p>
          </p:txBody>
        </p:sp>
        <p:sp>
          <p:nvSpPr>
            <p:cNvPr id="162" name="TextBox 161"/>
            <p:cNvSpPr txBox="1"/>
            <p:nvPr/>
          </p:nvSpPr>
          <p:spPr>
            <a:xfrm>
              <a:off x="5484206" y="1917495"/>
              <a:ext cx="518091" cy="584775"/>
            </a:xfrm>
            <a:prstGeom prst="rect">
              <a:avLst/>
            </a:prstGeom>
            <a:noFill/>
          </p:spPr>
          <p:txBody>
            <a:bodyPr wrap="none" rtlCol="0">
              <a:spAutoFit/>
            </a:bodyPr>
            <a:lstStyle/>
            <a:p>
              <a:r>
                <a:rPr lang="en-US" sz="3200" dirty="0" smtClean="0"/>
                <a:t>-2</a:t>
              </a:r>
              <a:endParaRPr lang="en-US" sz="3200" dirty="0"/>
            </a:p>
          </p:txBody>
        </p:sp>
        <p:sp>
          <p:nvSpPr>
            <p:cNvPr id="163" name="TextBox 162"/>
            <p:cNvSpPr txBox="1"/>
            <p:nvPr/>
          </p:nvSpPr>
          <p:spPr>
            <a:xfrm>
              <a:off x="6426265" y="1915571"/>
              <a:ext cx="518091" cy="584775"/>
            </a:xfrm>
            <a:prstGeom prst="rect">
              <a:avLst/>
            </a:prstGeom>
            <a:noFill/>
          </p:spPr>
          <p:txBody>
            <a:bodyPr wrap="none" rtlCol="0">
              <a:spAutoFit/>
            </a:bodyPr>
            <a:lstStyle/>
            <a:p>
              <a:r>
                <a:rPr lang="en-US" sz="3200" dirty="0" smtClean="0"/>
                <a:t>-3</a:t>
              </a:r>
              <a:endParaRPr lang="en-US" sz="3200" dirty="0"/>
            </a:p>
          </p:txBody>
        </p:sp>
        <p:sp>
          <p:nvSpPr>
            <p:cNvPr id="164" name="TextBox 163"/>
            <p:cNvSpPr txBox="1"/>
            <p:nvPr/>
          </p:nvSpPr>
          <p:spPr>
            <a:xfrm>
              <a:off x="7376241" y="1915570"/>
              <a:ext cx="518091" cy="584775"/>
            </a:xfrm>
            <a:prstGeom prst="rect">
              <a:avLst/>
            </a:prstGeom>
            <a:noFill/>
          </p:spPr>
          <p:txBody>
            <a:bodyPr wrap="none" rtlCol="0">
              <a:spAutoFit/>
            </a:bodyPr>
            <a:lstStyle/>
            <a:p>
              <a:r>
                <a:rPr lang="en-US" sz="3200" dirty="0" smtClean="0"/>
                <a:t>-4</a:t>
              </a:r>
              <a:endParaRPr lang="en-US" sz="3200" dirty="0"/>
            </a:p>
          </p:txBody>
        </p:sp>
        <p:sp>
          <p:nvSpPr>
            <p:cNvPr id="165" name="TextBox 164"/>
            <p:cNvSpPr txBox="1"/>
            <p:nvPr/>
          </p:nvSpPr>
          <p:spPr>
            <a:xfrm>
              <a:off x="2604593" y="2897831"/>
              <a:ext cx="518091" cy="584775"/>
            </a:xfrm>
            <a:prstGeom prst="rect">
              <a:avLst/>
            </a:prstGeom>
            <a:noFill/>
          </p:spPr>
          <p:txBody>
            <a:bodyPr wrap="none" rtlCol="0">
              <a:spAutoFit/>
            </a:bodyPr>
            <a:lstStyle/>
            <a:p>
              <a:r>
                <a:rPr lang="en-US" sz="3200" dirty="0" smtClean="0"/>
                <a:t>-1</a:t>
              </a:r>
              <a:endParaRPr lang="en-US" sz="3200" dirty="0"/>
            </a:p>
          </p:txBody>
        </p:sp>
        <p:sp>
          <p:nvSpPr>
            <p:cNvPr id="166" name="TextBox 165"/>
            <p:cNvSpPr txBox="1"/>
            <p:nvPr/>
          </p:nvSpPr>
          <p:spPr>
            <a:xfrm>
              <a:off x="3638859" y="2897830"/>
              <a:ext cx="393056" cy="584775"/>
            </a:xfrm>
            <a:prstGeom prst="rect">
              <a:avLst/>
            </a:prstGeom>
            <a:noFill/>
          </p:spPr>
          <p:txBody>
            <a:bodyPr wrap="none" rtlCol="0">
              <a:spAutoFit/>
            </a:bodyPr>
            <a:lstStyle/>
            <a:p>
              <a:r>
                <a:rPr lang="en-US" sz="3200" dirty="0" smtClean="0"/>
                <a:t>0</a:t>
              </a:r>
              <a:endParaRPr lang="en-US" sz="3200" dirty="0"/>
            </a:p>
          </p:txBody>
        </p:sp>
        <p:sp>
          <p:nvSpPr>
            <p:cNvPr id="167" name="TextBox 166"/>
            <p:cNvSpPr txBox="1"/>
            <p:nvPr/>
          </p:nvSpPr>
          <p:spPr>
            <a:xfrm>
              <a:off x="4588831" y="2876688"/>
              <a:ext cx="393056" cy="584775"/>
            </a:xfrm>
            <a:prstGeom prst="rect">
              <a:avLst/>
            </a:prstGeom>
            <a:noFill/>
          </p:spPr>
          <p:txBody>
            <a:bodyPr wrap="none" rtlCol="0">
              <a:spAutoFit/>
            </a:bodyPr>
            <a:lstStyle/>
            <a:p>
              <a:r>
                <a:rPr lang="en-US" sz="3200" dirty="0" smtClean="0"/>
                <a:t>1</a:t>
              </a:r>
              <a:endParaRPr lang="en-US" sz="3200" dirty="0"/>
            </a:p>
          </p:txBody>
        </p:sp>
        <p:sp>
          <p:nvSpPr>
            <p:cNvPr id="168" name="TextBox 167"/>
            <p:cNvSpPr txBox="1"/>
            <p:nvPr/>
          </p:nvSpPr>
          <p:spPr>
            <a:xfrm>
              <a:off x="5538809" y="2876687"/>
              <a:ext cx="393056" cy="584775"/>
            </a:xfrm>
            <a:prstGeom prst="rect">
              <a:avLst/>
            </a:prstGeom>
            <a:noFill/>
          </p:spPr>
          <p:txBody>
            <a:bodyPr wrap="none" rtlCol="0">
              <a:spAutoFit/>
            </a:bodyPr>
            <a:lstStyle/>
            <a:p>
              <a:r>
                <a:rPr lang="en-US" sz="3200" dirty="0" smtClean="0"/>
                <a:t>0</a:t>
              </a:r>
              <a:endParaRPr lang="en-US" sz="3200" dirty="0"/>
            </a:p>
          </p:txBody>
        </p:sp>
        <p:sp>
          <p:nvSpPr>
            <p:cNvPr id="169" name="TextBox 168"/>
            <p:cNvSpPr txBox="1"/>
            <p:nvPr/>
          </p:nvSpPr>
          <p:spPr>
            <a:xfrm>
              <a:off x="6420439" y="2875390"/>
              <a:ext cx="518091" cy="584775"/>
            </a:xfrm>
            <a:prstGeom prst="rect">
              <a:avLst/>
            </a:prstGeom>
            <a:noFill/>
          </p:spPr>
          <p:txBody>
            <a:bodyPr wrap="none" rtlCol="0">
              <a:spAutoFit/>
            </a:bodyPr>
            <a:lstStyle/>
            <a:p>
              <a:r>
                <a:rPr lang="en-US" sz="3200" dirty="0" smtClean="0"/>
                <a:t>-1</a:t>
              </a:r>
              <a:endParaRPr lang="en-US" sz="3200" dirty="0"/>
            </a:p>
          </p:txBody>
        </p:sp>
        <p:sp>
          <p:nvSpPr>
            <p:cNvPr id="170" name="TextBox 169"/>
            <p:cNvSpPr txBox="1"/>
            <p:nvPr/>
          </p:nvSpPr>
          <p:spPr>
            <a:xfrm>
              <a:off x="7376240" y="2878610"/>
              <a:ext cx="518091" cy="584775"/>
            </a:xfrm>
            <a:prstGeom prst="rect">
              <a:avLst/>
            </a:prstGeom>
            <a:noFill/>
          </p:spPr>
          <p:txBody>
            <a:bodyPr wrap="none" rtlCol="0">
              <a:spAutoFit/>
            </a:bodyPr>
            <a:lstStyle/>
            <a:p>
              <a:r>
                <a:rPr lang="en-US" sz="3200" dirty="0" smtClean="0"/>
                <a:t>-2</a:t>
              </a:r>
              <a:endParaRPr lang="en-US" sz="3200" dirty="0"/>
            </a:p>
          </p:txBody>
        </p:sp>
        <p:sp>
          <p:nvSpPr>
            <p:cNvPr id="171" name="TextBox 170"/>
            <p:cNvSpPr txBox="1"/>
            <p:nvPr/>
          </p:nvSpPr>
          <p:spPr>
            <a:xfrm>
              <a:off x="3567756" y="3824346"/>
              <a:ext cx="518091" cy="584775"/>
            </a:xfrm>
            <a:prstGeom prst="rect">
              <a:avLst/>
            </a:prstGeom>
            <a:noFill/>
          </p:spPr>
          <p:txBody>
            <a:bodyPr wrap="none" rtlCol="0">
              <a:spAutoFit/>
            </a:bodyPr>
            <a:lstStyle/>
            <a:p>
              <a:r>
                <a:rPr lang="en-US" sz="3200" dirty="0" smtClean="0"/>
                <a:t>-1</a:t>
              </a:r>
              <a:endParaRPr lang="en-US" sz="3200" dirty="0"/>
            </a:p>
          </p:txBody>
        </p:sp>
        <p:sp>
          <p:nvSpPr>
            <p:cNvPr id="174" name="TextBox 173"/>
            <p:cNvSpPr txBox="1"/>
            <p:nvPr/>
          </p:nvSpPr>
          <p:spPr>
            <a:xfrm>
              <a:off x="5538809" y="3824345"/>
              <a:ext cx="393056" cy="584775"/>
            </a:xfrm>
            <a:prstGeom prst="rect">
              <a:avLst/>
            </a:prstGeom>
            <a:noFill/>
          </p:spPr>
          <p:txBody>
            <a:bodyPr wrap="none" rtlCol="0">
              <a:spAutoFit/>
            </a:bodyPr>
            <a:lstStyle/>
            <a:p>
              <a:r>
                <a:rPr lang="en-US" sz="3200" dirty="0" smtClean="0"/>
                <a:t>1</a:t>
              </a:r>
              <a:endParaRPr lang="en-US" sz="3200" dirty="0"/>
            </a:p>
          </p:txBody>
        </p:sp>
        <p:sp>
          <p:nvSpPr>
            <p:cNvPr id="175" name="TextBox 174"/>
            <p:cNvSpPr txBox="1"/>
            <p:nvPr/>
          </p:nvSpPr>
          <p:spPr>
            <a:xfrm>
              <a:off x="6488782" y="3818576"/>
              <a:ext cx="393056" cy="584775"/>
            </a:xfrm>
            <a:prstGeom prst="rect">
              <a:avLst/>
            </a:prstGeom>
            <a:noFill/>
          </p:spPr>
          <p:txBody>
            <a:bodyPr wrap="none" rtlCol="0">
              <a:spAutoFit/>
            </a:bodyPr>
            <a:lstStyle/>
            <a:p>
              <a:r>
                <a:rPr lang="en-US" sz="3200" dirty="0" smtClean="0"/>
                <a:t>0</a:t>
              </a:r>
              <a:endParaRPr lang="en-US" sz="3200" dirty="0"/>
            </a:p>
          </p:txBody>
        </p:sp>
        <p:sp>
          <p:nvSpPr>
            <p:cNvPr id="179" name="TextBox 178"/>
            <p:cNvSpPr txBox="1"/>
            <p:nvPr/>
          </p:nvSpPr>
          <p:spPr>
            <a:xfrm>
              <a:off x="4588831" y="4764314"/>
              <a:ext cx="393056" cy="584775"/>
            </a:xfrm>
            <a:prstGeom prst="rect">
              <a:avLst/>
            </a:prstGeom>
            <a:noFill/>
          </p:spPr>
          <p:txBody>
            <a:bodyPr wrap="none" rtlCol="0">
              <a:spAutoFit/>
            </a:bodyPr>
            <a:lstStyle/>
            <a:p>
              <a:r>
                <a:rPr lang="en-US" sz="3200" dirty="0" smtClean="0"/>
                <a:t>0</a:t>
              </a:r>
              <a:endParaRPr lang="en-US" sz="3200" dirty="0"/>
            </a:p>
          </p:txBody>
        </p:sp>
        <p:sp>
          <p:nvSpPr>
            <p:cNvPr id="181" name="TextBox 180"/>
            <p:cNvSpPr txBox="1"/>
            <p:nvPr/>
          </p:nvSpPr>
          <p:spPr>
            <a:xfrm>
              <a:off x="6488784" y="4780263"/>
              <a:ext cx="393056" cy="584775"/>
            </a:xfrm>
            <a:prstGeom prst="rect">
              <a:avLst/>
            </a:prstGeom>
            <a:noFill/>
          </p:spPr>
          <p:txBody>
            <a:bodyPr wrap="none" rtlCol="0">
              <a:spAutoFit/>
            </a:bodyPr>
            <a:lstStyle/>
            <a:p>
              <a:r>
                <a:rPr lang="en-US" sz="3200" dirty="0" smtClean="0"/>
                <a:t>1</a:t>
              </a:r>
              <a:endParaRPr lang="en-US" sz="3200" dirty="0"/>
            </a:p>
          </p:txBody>
        </p:sp>
        <p:sp>
          <p:nvSpPr>
            <p:cNvPr id="182" name="TextBox 181"/>
            <p:cNvSpPr txBox="1"/>
            <p:nvPr/>
          </p:nvSpPr>
          <p:spPr>
            <a:xfrm>
              <a:off x="7438759" y="4764313"/>
              <a:ext cx="393056" cy="584775"/>
            </a:xfrm>
            <a:prstGeom prst="rect">
              <a:avLst/>
            </a:prstGeom>
            <a:noFill/>
          </p:spPr>
          <p:txBody>
            <a:bodyPr wrap="none" rtlCol="0">
              <a:spAutoFit/>
            </a:bodyPr>
            <a:lstStyle/>
            <a:p>
              <a:r>
                <a:rPr lang="en-US" sz="3200" dirty="0" smtClean="0"/>
                <a:t>1</a:t>
              </a:r>
              <a:endParaRPr lang="en-US" sz="3200" dirty="0"/>
            </a:p>
          </p:txBody>
        </p:sp>
        <p:sp>
          <p:nvSpPr>
            <p:cNvPr id="184" name="TextBox 183"/>
            <p:cNvSpPr txBox="1"/>
            <p:nvPr/>
          </p:nvSpPr>
          <p:spPr>
            <a:xfrm>
              <a:off x="2249565" y="1383243"/>
              <a:ext cx="184731" cy="369332"/>
            </a:xfrm>
            <a:prstGeom prst="rect">
              <a:avLst/>
            </a:prstGeom>
            <a:noFill/>
          </p:spPr>
          <p:txBody>
            <a:bodyPr wrap="none" rtlCol="0">
              <a:spAutoFit/>
            </a:bodyPr>
            <a:lstStyle/>
            <a:p>
              <a:endParaRPr lang="en-US" dirty="0"/>
            </a:p>
          </p:txBody>
        </p:sp>
        <p:sp>
          <p:nvSpPr>
            <p:cNvPr id="185" name="TextBox 184"/>
            <p:cNvSpPr txBox="1"/>
            <p:nvPr/>
          </p:nvSpPr>
          <p:spPr>
            <a:xfrm>
              <a:off x="2202543" y="1856111"/>
              <a:ext cx="184731" cy="369332"/>
            </a:xfrm>
            <a:prstGeom prst="rect">
              <a:avLst/>
            </a:prstGeom>
            <a:noFill/>
          </p:spPr>
          <p:txBody>
            <a:bodyPr wrap="none" rtlCol="0">
              <a:spAutoFit/>
            </a:bodyPr>
            <a:lstStyle/>
            <a:p>
              <a:endParaRPr lang="en-US" dirty="0"/>
            </a:p>
          </p:txBody>
        </p:sp>
        <p:sp>
          <p:nvSpPr>
            <p:cNvPr id="186" name="TextBox 185"/>
            <p:cNvSpPr txBox="1"/>
            <p:nvPr/>
          </p:nvSpPr>
          <p:spPr>
            <a:xfrm>
              <a:off x="2853140" y="1567909"/>
              <a:ext cx="184731" cy="369332"/>
            </a:xfrm>
            <a:prstGeom prst="rect">
              <a:avLst/>
            </a:prstGeom>
            <a:noFill/>
          </p:spPr>
          <p:txBody>
            <a:bodyPr wrap="none" rtlCol="0">
              <a:spAutoFit/>
            </a:bodyPr>
            <a:lstStyle/>
            <a:p>
              <a:endParaRPr lang="en-US" dirty="0"/>
            </a:p>
          </p:txBody>
        </p:sp>
        <p:sp>
          <p:nvSpPr>
            <p:cNvPr id="187" name="TextBox 186"/>
            <p:cNvSpPr txBox="1"/>
            <p:nvPr/>
          </p:nvSpPr>
          <p:spPr>
            <a:xfrm>
              <a:off x="3164392" y="1856757"/>
              <a:ext cx="184731" cy="369332"/>
            </a:xfrm>
            <a:prstGeom prst="rect">
              <a:avLst/>
            </a:prstGeom>
            <a:noFill/>
          </p:spPr>
          <p:txBody>
            <a:bodyPr wrap="none" rtlCol="0">
              <a:spAutoFit/>
            </a:bodyPr>
            <a:lstStyle/>
            <a:p>
              <a:endParaRPr lang="en-US" dirty="0"/>
            </a:p>
          </p:txBody>
        </p:sp>
        <p:sp>
          <p:nvSpPr>
            <p:cNvPr id="188" name="TextBox 187"/>
            <p:cNvSpPr txBox="1"/>
            <p:nvPr/>
          </p:nvSpPr>
          <p:spPr>
            <a:xfrm>
              <a:off x="3825487" y="1567909"/>
              <a:ext cx="184731" cy="369332"/>
            </a:xfrm>
            <a:prstGeom prst="rect">
              <a:avLst/>
            </a:prstGeom>
            <a:noFill/>
          </p:spPr>
          <p:txBody>
            <a:bodyPr wrap="none" rtlCol="0">
              <a:spAutoFit/>
            </a:bodyPr>
            <a:lstStyle/>
            <a:p>
              <a:endParaRPr lang="en-US" dirty="0"/>
            </a:p>
          </p:txBody>
        </p:sp>
        <p:sp>
          <p:nvSpPr>
            <p:cNvPr id="189" name="TextBox 188"/>
            <p:cNvSpPr txBox="1"/>
            <p:nvPr/>
          </p:nvSpPr>
          <p:spPr>
            <a:xfrm>
              <a:off x="3209556" y="1383243"/>
              <a:ext cx="184731" cy="369332"/>
            </a:xfrm>
            <a:prstGeom prst="rect">
              <a:avLst/>
            </a:prstGeom>
            <a:noFill/>
          </p:spPr>
          <p:txBody>
            <a:bodyPr wrap="none" rtlCol="0">
              <a:spAutoFit/>
            </a:bodyPr>
            <a:lstStyle/>
            <a:p>
              <a:endParaRPr lang="en-US" dirty="0"/>
            </a:p>
          </p:txBody>
        </p:sp>
        <p:sp>
          <p:nvSpPr>
            <p:cNvPr id="190" name="TextBox 189"/>
            <p:cNvSpPr txBox="1"/>
            <p:nvPr/>
          </p:nvSpPr>
          <p:spPr>
            <a:xfrm>
              <a:off x="2616122" y="3818574"/>
              <a:ext cx="518091" cy="584775"/>
            </a:xfrm>
            <a:prstGeom prst="rect">
              <a:avLst/>
            </a:prstGeom>
            <a:noFill/>
          </p:spPr>
          <p:txBody>
            <a:bodyPr wrap="none" rtlCol="0">
              <a:spAutoFit/>
            </a:bodyPr>
            <a:lstStyle/>
            <a:p>
              <a:r>
                <a:rPr lang="en-US" sz="3200" dirty="0" smtClean="0"/>
                <a:t>-1</a:t>
              </a:r>
              <a:endParaRPr lang="en-US" sz="3200" dirty="0"/>
            </a:p>
          </p:txBody>
        </p:sp>
        <p:sp>
          <p:nvSpPr>
            <p:cNvPr id="191" name="TextBox 190"/>
            <p:cNvSpPr txBox="1"/>
            <p:nvPr/>
          </p:nvSpPr>
          <p:spPr>
            <a:xfrm>
              <a:off x="2615868" y="4780263"/>
              <a:ext cx="518091" cy="584775"/>
            </a:xfrm>
            <a:prstGeom prst="rect">
              <a:avLst/>
            </a:prstGeom>
            <a:noFill/>
          </p:spPr>
          <p:txBody>
            <a:bodyPr wrap="none" rtlCol="0">
              <a:spAutoFit/>
            </a:bodyPr>
            <a:lstStyle/>
            <a:p>
              <a:r>
                <a:rPr lang="en-US" sz="3200" dirty="0" smtClean="0"/>
                <a:t>-2</a:t>
              </a:r>
              <a:endParaRPr lang="en-US" sz="3200" dirty="0"/>
            </a:p>
          </p:txBody>
        </p:sp>
        <p:sp>
          <p:nvSpPr>
            <p:cNvPr id="192" name="TextBox 191"/>
            <p:cNvSpPr txBox="1"/>
            <p:nvPr/>
          </p:nvSpPr>
          <p:spPr>
            <a:xfrm>
              <a:off x="4598728" y="3824344"/>
              <a:ext cx="393056" cy="584775"/>
            </a:xfrm>
            <a:prstGeom prst="rect">
              <a:avLst/>
            </a:prstGeom>
            <a:noFill/>
          </p:spPr>
          <p:txBody>
            <a:bodyPr wrap="none" rtlCol="0">
              <a:spAutoFit/>
            </a:bodyPr>
            <a:lstStyle/>
            <a:p>
              <a:r>
                <a:rPr lang="en-US" sz="3200" dirty="0" smtClean="0"/>
                <a:t>0</a:t>
              </a:r>
              <a:endParaRPr lang="en-US" sz="3200" dirty="0"/>
            </a:p>
          </p:txBody>
        </p:sp>
        <p:sp>
          <p:nvSpPr>
            <p:cNvPr id="193" name="TextBox 192"/>
            <p:cNvSpPr txBox="1"/>
            <p:nvPr/>
          </p:nvSpPr>
          <p:spPr>
            <a:xfrm>
              <a:off x="7376239" y="3818144"/>
              <a:ext cx="518091" cy="584775"/>
            </a:xfrm>
            <a:prstGeom prst="rect">
              <a:avLst/>
            </a:prstGeom>
            <a:noFill/>
          </p:spPr>
          <p:txBody>
            <a:bodyPr wrap="none" rtlCol="0">
              <a:spAutoFit/>
            </a:bodyPr>
            <a:lstStyle/>
            <a:p>
              <a:r>
                <a:rPr lang="en-US" sz="3200" dirty="0" smtClean="0"/>
                <a:t>-1</a:t>
              </a:r>
              <a:endParaRPr lang="en-US" sz="3200" dirty="0"/>
            </a:p>
          </p:txBody>
        </p:sp>
        <p:sp>
          <p:nvSpPr>
            <p:cNvPr id="194" name="TextBox 193"/>
            <p:cNvSpPr txBox="1"/>
            <p:nvPr/>
          </p:nvSpPr>
          <p:spPr>
            <a:xfrm>
              <a:off x="3566444" y="4790251"/>
              <a:ext cx="518091" cy="584775"/>
            </a:xfrm>
            <a:prstGeom prst="rect">
              <a:avLst/>
            </a:prstGeom>
            <a:noFill/>
          </p:spPr>
          <p:txBody>
            <a:bodyPr wrap="none" rtlCol="0">
              <a:spAutoFit/>
            </a:bodyPr>
            <a:lstStyle/>
            <a:p>
              <a:r>
                <a:rPr lang="en-US" sz="3200" dirty="0" smtClean="0"/>
                <a:t>-1</a:t>
              </a:r>
              <a:endParaRPr lang="en-US" sz="3200" dirty="0"/>
            </a:p>
          </p:txBody>
        </p:sp>
        <p:sp>
          <p:nvSpPr>
            <p:cNvPr id="195" name="TextBox 194"/>
            <p:cNvSpPr txBox="1"/>
            <p:nvPr/>
          </p:nvSpPr>
          <p:spPr>
            <a:xfrm>
              <a:off x="5547152" y="4764315"/>
              <a:ext cx="393056" cy="584775"/>
            </a:xfrm>
            <a:prstGeom prst="rect">
              <a:avLst/>
            </a:prstGeom>
            <a:noFill/>
          </p:spPr>
          <p:txBody>
            <a:bodyPr wrap="none" rtlCol="0">
              <a:spAutoFit/>
            </a:bodyPr>
            <a:lstStyle/>
            <a:p>
              <a:r>
                <a:rPr lang="en-US" sz="3200" dirty="0" smtClean="0"/>
                <a:t>0</a:t>
              </a:r>
              <a:endParaRPr lang="en-US" sz="3200" dirty="0"/>
            </a:p>
          </p:txBody>
        </p:sp>
      </p:grpSp>
    </p:spTree>
    <p:extLst>
      <p:ext uri="{BB962C8B-B14F-4D97-AF65-F5344CB8AC3E}">
        <p14:creationId xmlns:p14="http://schemas.microsoft.com/office/powerpoint/2010/main" val="630684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00" y="16727"/>
            <a:ext cx="8229600" cy="609600"/>
          </a:xfrm>
        </p:spPr>
        <p:txBody>
          <a:bodyPr>
            <a:noAutofit/>
          </a:bodyPr>
          <a:lstStyle/>
          <a:p>
            <a:r>
              <a:rPr lang="en-US" sz="3200" dirty="0" smtClean="0">
                <a:solidFill>
                  <a:srgbClr val="002060"/>
                </a:solidFill>
                <a:latin typeface="Times New Roman" panose="02020603050405020304" pitchFamily="18" charset="0"/>
                <a:cs typeface="Times New Roman" panose="02020603050405020304" pitchFamily="18" charset="0"/>
              </a:rPr>
              <a:t>Record the best path or paths into each node… </a:t>
            </a:r>
            <a:endParaRPr lang="en-US" sz="3200" dirty="0">
              <a:solidFill>
                <a:srgbClr val="00206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1193524" y="1072756"/>
            <a:ext cx="6688489" cy="4877661"/>
            <a:chOff x="1205843" y="969832"/>
            <a:chExt cx="6688489" cy="4877661"/>
          </a:xfrm>
        </p:grpSpPr>
        <p:sp>
          <p:nvSpPr>
            <p:cNvPr id="35" name="TextBox 34"/>
            <p:cNvSpPr txBox="1"/>
            <p:nvPr/>
          </p:nvSpPr>
          <p:spPr>
            <a:xfrm>
              <a:off x="2162202" y="5201162"/>
              <a:ext cx="476412" cy="646331"/>
            </a:xfrm>
            <a:prstGeom prst="rect">
              <a:avLst/>
            </a:prstGeom>
            <a:noFill/>
          </p:spPr>
          <p:txBody>
            <a:bodyPr wrap="none" rtlCol="0">
              <a:spAutoFit/>
            </a:bodyPr>
            <a:lstStyle/>
            <a:p>
              <a:r>
                <a:rPr lang="en-US" sz="3600" dirty="0" smtClean="0"/>
                <a:t>G</a:t>
              </a:r>
              <a:endParaRPr lang="en-US" sz="3600" dirty="0"/>
            </a:p>
          </p:txBody>
        </p:sp>
        <p:sp>
          <p:nvSpPr>
            <p:cNvPr id="37" name="TextBox 36"/>
            <p:cNvSpPr txBox="1"/>
            <p:nvPr/>
          </p:nvSpPr>
          <p:spPr>
            <a:xfrm>
              <a:off x="3134215" y="5201162"/>
              <a:ext cx="452368" cy="646331"/>
            </a:xfrm>
            <a:prstGeom prst="rect">
              <a:avLst/>
            </a:prstGeom>
            <a:noFill/>
          </p:spPr>
          <p:txBody>
            <a:bodyPr wrap="none" rtlCol="0">
              <a:spAutoFit/>
            </a:bodyPr>
            <a:lstStyle/>
            <a:p>
              <a:r>
                <a:rPr lang="en-US" sz="3600" dirty="0" smtClean="0"/>
                <a:t>A</a:t>
              </a:r>
              <a:endParaRPr lang="en-US" sz="3600" dirty="0"/>
            </a:p>
          </p:txBody>
        </p:sp>
        <p:sp>
          <p:nvSpPr>
            <p:cNvPr id="42" name="TextBox 41"/>
            <p:cNvSpPr txBox="1"/>
            <p:nvPr/>
          </p:nvSpPr>
          <p:spPr>
            <a:xfrm>
              <a:off x="4099557" y="5201161"/>
              <a:ext cx="431528" cy="646331"/>
            </a:xfrm>
            <a:prstGeom prst="rect">
              <a:avLst/>
            </a:prstGeom>
            <a:noFill/>
          </p:spPr>
          <p:txBody>
            <a:bodyPr wrap="none" rtlCol="0">
              <a:spAutoFit/>
            </a:bodyPr>
            <a:lstStyle/>
            <a:p>
              <a:r>
                <a:rPr lang="en-US" sz="3600" dirty="0" smtClean="0"/>
                <a:t>C</a:t>
              </a:r>
              <a:endParaRPr lang="en-US" sz="3600" dirty="0"/>
            </a:p>
          </p:txBody>
        </p:sp>
        <p:sp>
          <p:nvSpPr>
            <p:cNvPr id="43" name="TextBox 42"/>
            <p:cNvSpPr txBox="1"/>
            <p:nvPr/>
          </p:nvSpPr>
          <p:spPr>
            <a:xfrm>
              <a:off x="5055807" y="5201160"/>
              <a:ext cx="409086" cy="646331"/>
            </a:xfrm>
            <a:prstGeom prst="rect">
              <a:avLst/>
            </a:prstGeom>
            <a:noFill/>
          </p:spPr>
          <p:txBody>
            <a:bodyPr wrap="none" rtlCol="0">
              <a:spAutoFit/>
            </a:bodyPr>
            <a:lstStyle/>
            <a:p>
              <a:r>
                <a:rPr lang="en-US" sz="3600" dirty="0" smtClean="0"/>
                <a:t>T</a:t>
              </a:r>
              <a:endParaRPr lang="en-US" sz="3600" dirty="0"/>
            </a:p>
          </p:txBody>
        </p:sp>
        <p:sp>
          <p:nvSpPr>
            <p:cNvPr id="44" name="TextBox 43"/>
            <p:cNvSpPr txBox="1"/>
            <p:nvPr/>
          </p:nvSpPr>
          <p:spPr>
            <a:xfrm>
              <a:off x="5984141" y="5201159"/>
              <a:ext cx="452368" cy="646331"/>
            </a:xfrm>
            <a:prstGeom prst="rect">
              <a:avLst/>
            </a:prstGeom>
            <a:noFill/>
          </p:spPr>
          <p:txBody>
            <a:bodyPr wrap="none" rtlCol="0">
              <a:spAutoFit/>
            </a:bodyPr>
            <a:lstStyle/>
            <a:p>
              <a:r>
                <a:rPr lang="en-US" sz="3600" dirty="0" smtClean="0"/>
                <a:t>A</a:t>
              </a:r>
              <a:endParaRPr lang="en-US" sz="3600" dirty="0"/>
            </a:p>
          </p:txBody>
        </p:sp>
        <p:sp>
          <p:nvSpPr>
            <p:cNvPr id="45" name="TextBox 44"/>
            <p:cNvSpPr txBox="1"/>
            <p:nvPr/>
          </p:nvSpPr>
          <p:spPr>
            <a:xfrm>
              <a:off x="6936620" y="5201158"/>
              <a:ext cx="431528" cy="646331"/>
            </a:xfrm>
            <a:prstGeom prst="rect">
              <a:avLst/>
            </a:prstGeom>
            <a:noFill/>
          </p:spPr>
          <p:txBody>
            <a:bodyPr wrap="none" rtlCol="0">
              <a:spAutoFit/>
            </a:bodyPr>
            <a:lstStyle/>
            <a:p>
              <a:r>
                <a:rPr lang="en-US" sz="3600" dirty="0" smtClean="0"/>
                <a:t>C</a:t>
              </a:r>
              <a:endParaRPr lang="en-US" sz="3600" dirty="0"/>
            </a:p>
          </p:txBody>
        </p:sp>
        <p:sp>
          <p:nvSpPr>
            <p:cNvPr id="6" name="Oval 5"/>
            <p:cNvSpPr/>
            <p:nvPr/>
          </p:nvSpPr>
          <p:spPr>
            <a:xfrm>
              <a:off x="7403731"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403731"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03731" y="2934564"/>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403731"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03731"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6916869"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453756"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453756"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a:off x="6916869" y="2207962"/>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6453756" y="2934564"/>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453756"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453756"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a:off x="6916869" y="316907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908953" y="4110967"/>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849048"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849048" y="3338182"/>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849048"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5503781"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503781" y="2934564"/>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503781" y="3874533"/>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3781"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503781"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p:nvPr/>
          </p:nvCxnSpPr>
          <p:spPr>
            <a:xfrm>
              <a:off x="5966894"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966894" y="2207962"/>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966894" y="319021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966894" y="411673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899073"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899073" y="333241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899073"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016919" y="319021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endCxn id="60" idx="2"/>
            </p:cNvCxnSpPr>
            <p:nvPr/>
          </p:nvCxnSpPr>
          <p:spPr>
            <a:xfrm flipV="1">
              <a:off x="5026813" y="2207962"/>
              <a:ext cx="476967" cy="38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64" idx="2"/>
            </p:cNvCxnSpPr>
            <p:nvPr/>
          </p:nvCxnSpPr>
          <p:spPr>
            <a:xfrm>
              <a:off x="5026813" y="1262226"/>
              <a:ext cx="47696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4553805"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553805"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563700"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563700"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563700" y="482987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Arrow Connector 89"/>
            <p:cNvCxnSpPr>
              <a:endCxn id="86" idx="0"/>
            </p:cNvCxnSpPr>
            <p:nvPr/>
          </p:nvCxnSpPr>
          <p:spPr>
            <a:xfrm>
              <a:off x="4795257" y="3426653"/>
              <a:ext cx="0" cy="4536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4949098"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949098" y="3357404"/>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4066940"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4066943" y="221949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603830"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603830" y="1971528"/>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603827"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593932" y="3880300"/>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603830" y="482987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Arrow Connector 106"/>
            <p:cNvCxnSpPr>
              <a:endCxn id="104" idx="0"/>
            </p:cNvCxnSpPr>
            <p:nvPr/>
          </p:nvCxnSpPr>
          <p:spPr>
            <a:xfrm flipH="1">
              <a:off x="3825490" y="3426653"/>
              <a:ext cx="3953" cy="4536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3999119"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3999122" y="3338182"/>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87" idx="1"/>
            </p:cNvCxnSpPr>
            <p:nvPr/>
          </p:nvCxnSpPr>
          <p:spPr>
            <a:xfrm>
              <a:off x="3999122" y="4278151"/>
              <a:ext cx="632399" cy="6209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3107070" y="126222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2643957"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43957" y="197537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643957"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643957" y="388029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flipH="1">
              <a:off x="2620208" y="4820269"/>
              <a:ext cx="486862"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Arrow Connector 124"/>
            <p:cNvCxnSpPr/>
            <p:nvPr/>
          </p:nvCxnSpPr>
          <p:spPr>
            <a:xfrm>
              <a:off x="1901790" y="1502504"/>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2875514" y="2461696"/>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2861661"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3039249" y="1429410"/>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3039249" y="239244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3039249" y="3357404"/>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3049147" y="428391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1670233" y="102579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670233" y="197537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670233" y="295378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670233" y="3874533"/>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670233" y="482603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Arrow Connector 138"/>
            <p:cNvCxnSpPr>
              <a:stCxn id="134" idx="6"/>
            </p:cNvCxnSpPr>
            <p:nvPr/>
          </p:nvCxnSpPr>
          <p:spPr>
            <a:xfrm>
              <a:off x="2133346" y="1262226"/>
              <a:ext cx="510610" cy="57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35" idx="4"/>
            </p:cNvCxnSpPr>
            <p:nvPr/>
          </p:nvCxnSpPr>
          <p:spPr>
            <a:xfrm flipH="1">
              <a:off x="1901790" y="2448241"/>
              <a:ext cx="1" cy="5055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endCxn id="137" idx="0"/>
            </p:cNvCxnSpPr>
            <p:nvPr/>
          </p:nvCxnSpPr>
          <p:spPr>
            <a:xfrm>
              <a:off x="1901790" y="3426653"/>
              <a:ext cx="1" cy="4478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1901790" y="434740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34" idx="5"/>
            </p:cNvCxnSpPr>
            <p:nvPr/>
          </p:nvCxnSpPr>
          <p:spPr>
            <a:xfrm>
              <a:off x="2065524" y="1429410"/>
              <a:ext cx="64625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endCxn id="122" idx="1"/>
            </p:cNvCxnSpPr>
            <p:nvPr/>
          </p:nvCxnSpPr>
          <p:spPr>
            <a:xfrm>
              <a:off x="2065525" y="2392446"/>
              <a:ext cx="646254" cy="6305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2089274" y="3332416"/>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217865" y="1429410"/>
              <a:ext cx="452368" cy="646331"/>
            </a:xfrm>
            <a:prstGeom prst="rect">
              <a:avLst/>
            </a:prstGeom>
            <a:noFill/>
          </p:spPr>
          <p:txBody>
            <a:bodyPr wrap="none" rtlCol="0">
              <a:spAutoFit/>
            </a:bodyPr>
            <a:lstStyle/>
            <a:p>
              <a:r>
                <a:rPr lang="en-US" sz="3600" dirty="0"/>
                <a:t>A</a:t>
              </a:r>
            </a:p>
          </p:txBody>
        </p:sp>
        <p:sp>
          <p:nvSpPr>
            <p:cNvPr id="28" name="TextBox 27"/>
            <p:cNvSpPr txBox="1"/>
            <p:nvPr/>
          </p:nvSpPr>
          <p:spPr>
            <a:xfrm>
              <a:off x="1228285" y="2366313"/>
              <a:ext cx="431528" cy="646331"/>
            </a:xfrm>
            <a:prstGeom prst="rect">
              <a:avLst/>
            </a:prstGeom>
            <a:noFill/>
          </p:spPr>
          <p:txBody>
            <a:bodyPr wrap="none" rtlCol="0">
              <a:spAutoFit/>
            </a:bodyPr>
            <a:lstStyle/>
            <a:p>
              <a:r>
                <a:rPr lang="en-US" sz="3600" dirty="0" smtClean="0"/>
                <a:t>C</a:t>
              </a:r>
              <a:endParaRPr lang="en-US" sz="3600" dirty="0"/>
            </a:p>
          </p:txBody>
        </p:sp>
        <p:sp>
          <p:nvSpPr>
            <p:cNvPr id="29" name="TextBox 28"/>
            <p:cNvSpPr txBox="1"/>
            <p:nvPr/>
          </p:nvSpPr>
          <p:spPr>
            <a:xfrm>
              <a:off x="1228285" y="4260668"/>
              <a:ext cx="431528" cy="646331"/>
            </a:xfrm>
            <a:prstGeom prst="rect">
              <a:avLst/>
            </a:prstGeom>
            <a:noFill/>
          </p:spPr>
          <p:txBody>
            <a:bodyPr wrap="none" rtlCol="0">
              <a:spAutoFit/>
            </a:bodyPr>
            <a:lstStyle/>
            <a:p>
              <a:r>
                <a:rPr lang="en-US" sz="3600" dirty="0" smtClean="0"/>
                <a:t>C</a:t>
              </a:r>
              <a:endParaRPr lang="en-US" sz="3600" dirty="0"/>
            </a:p>
          </p:txBody>
        </p:sp>
        <p:sp>
          <p:nvSpPr>
            <p:cNvPr id="34" name="TextBox 33"/>
            <p:cNvSpPr txBox="1"/>
            <p:nvPr/>
          </p:nvSpPr>
          <p:spPr>
            <a:xfrm>
              <a:off x="1205843" y="3330310"/>
              <a:ext cx="476412" cy="646331"/>
            </a:xfrm>
            <a:prstGeom prst="rect">
              <a:avLst/>
            </a:prstGeom>
            <a:noFill/>
          </p:spPr>
          <p:txBody>
            <a:bodyPr wrap="none" rtlCol="0">
              <a:spAutoFit/>
            </a:bodyPr>
            <a:lstStyle/>
            <a:p>
              <a:r>
                <a:rPr lang="en-US" sz="3600" dirty="0"/>
                <a:t>G</a:t>
              </a:r>
            </a:p>
          </p:txBody>
        </p:sp>
        <p:sp>
          <p:nvSpPr>
            <p:cNvPr id="46" name="TextBox 45"/>
            <p:cNvSpPr txBox="1"/>
            <p:nvPr/>
          </p:nvSpPr>
          <p:spPr>
            <a:xfrm>
              <a:off x="1705261" y="969838"/>
              <a:ext cx="393056" cy="584775"/>
            </a:xfrm>
            <a:prstGeom prst="rect">
              <a:avLst/>
            </a:prstGeom>
            <a:noFill/>
          </p:spPr>
          <p:txBody>
            <a:bodyPr wrap="none" rtlCol="0">
              <a:spAutoFit/>
            </a:bodyPr>
            <a:lstStyle/>
            <a:p>
              <a:r>
                <a:rPr lang="en-US" sz="3200" dirty="0" smtClean="0"/>
                <a:t>0</a:t>
              </a:r>
              <a:endParaRPr lang="en-US" sz="3200" dirty="0"/>
            </a:p>
          </p:txBody>
        </p:sp>
        <p:sp>
          <p:nvSpPr>
            <p:cNvPr id="47" name="TextBox 46"/>
            <p:cNvSpPr txBox="1"/>
            <p:nvPr/>
          </p:nvSpPr>
          <p:spPr>
            <a:xfrm>
              <a:off x="1642743" y="1915574"/>
              <a:ext cx="518091" cy="584775"/>
            </a:xfrm>
            <a:prstGeom prst="rect">
              <a:avLst/>
            </a:prstGeom>
            <a:noFill/>
          </p:spPr>
          <p:txBody>
            <a:bodyPr wrap="none" rtlCol="0">
              <a:spAutoFit/>
            </a:bodyPr>
            <a:lstStyle/>
            <a:p>
              <a:r>
                <a:rPr lang="en-US" sz="3200" dirty="0" smtClean="0"/>
                <a:t>-1</a:t>
              </a:r>
              <a:endParaRPr lang="en-US" sz="3200" dirty="0"/>
            </a:p>
          </p:txBody>
        </p:sp>
        <p:sp>
          <p:nvSpPr>
            <p:cNvPr id="151" name="TextBox 150"/>
            <p:cNvSpPr txBox="1"/>
            <p:nvPr/>
          </p:nvSpPr>
          <p:spPr>
            <a:xfrm>
              <a:off x="2616124" y="969837"/>
              <a:ext cx="518091" cy="584775"/>
            </a:xfrm>
            <a:prstGeom prst="rect">
              <a:avLst/>
            </a:prstGeom>
            <a:noFill/>
          </p:spPr>
          <p:txBody>
            <a:bodyPr wrap="none" rtlCol="0">
              <a:spAutoFit/>
            </a:bodyPr>
            <a:lstStyle/>
            <a:p>
              <a:r>
                <a:rPr lang="en-US" sz="3200" dirty="0" smtClean="0"/>
                <a:t>-1</a:t>
              </a:r>
              <a:endParaRPr lang="en-US" sz="3200" dirty="0"/>
            </a:p>
          </p:txBody>
        </p:sp>
        <p:sp>
          <p:nvSpPr>
            <p:cNvPr id="110" name="TextBox 109"/>
            <p:cNvSpPr txBox="1"/>
            <p:nvPr/>
          </p:nvSpPr>
          <p:spPr>
            <a:xfrm>
              <a:off x="3566442" y="969835"/>
              <a:ext cx="518091" cy="584775"/>
            </a:xfrm>
            <a:prstGeom prst="rect">
              <a:avLst/>
            </a:prstGeom>
            <a:noFill/>
          </p:spPr>
          <p:txBody>
            <a:bodyPr wrap="none" rtlCol="0">
              <a:spAutoFit/>
            </a:bodyPr>
            <a:lstStyle/>
            <a:p>
              <a:r>
                <a:rPr lang="en-US" sz="3200" dirty="0" smtClean="0"/>
                <a:t>-2</a:t>
              </a:r>
              <a:endParaRPr lang="en-US" sz="3200" dirty="0"/>
            </a:p>
          </p:txBody>
        </p:sp>
        <p:sp>
          <p:nvSpPr>
            <p:cNvPr id="152" name="TextBox 151"/>
            <p:cNvSpPr txBox="1"/>
            <p:nvPr/>
          </p:nvSpPr>
          <p:spPr>
            <a:xfrm>
              <a:off x="1642742" y="2897831"/>
              <a:ext cx="518091" cy="584775"/>
            </a:xfrm>
            <a:prstGeom prst="rect">
              <a:avLst/>
            </a:prstGeom>
            <a:noFill/>
          </p:spPr>
          <p:txBody>
            <a:bodyPr wrap="none" rtlCol="0">
              <a:spAutoFit/>
            </a:bodyPr>
            <a:lstStyle/>
            <a:p>
              <a:r>
                <a:rPr lang="en-US" sz="3200" dirty="0" smtClean="0"/>
                <a:t>-2</a:t>
              </a:r>
              <a:endParaRPr lang="en-US" sz="3200" dirty="0"/>
            </a:p>
          </p:txBody>
        </p:sp>
        <p:sp>
          <p:nvSpPr>
            <p:cNvPr id="153" name="TextBox 152"/>
            <p:cNvSpPr txBox="1"/>
            <p:nvPr/>
          </p:nvSpPr>
          <p:spPr>
            <a:xfrm>
              <a:off x="4526315" y="969838"/>
              <a:ext cx="518091" cy="584775"/>
            </a:xfrm>
            <a:prstGeom prst="rect">
              <a:avLst/>
            </a:prstGeom>
            <a:noFill/>
          </p:spPr>
          <p:txBody>
            <a:bodyPr wrap="none" rtlCol="0">
              <a:spAutoFit/>
            </a:bodyPr>
            <a:lstStyle/>
            <a:p>
              <a:r>
                <a:rPr lang="en-US" sz="3200" dirty="0" smtClean="0"/>
                <a:t>-3</a:t>
              </a:r>
              <a:endParaRPr lang="en-US" sz="3200" dirty="0"/>
            </a:p>
          </p:txBody>
        </p:sp>
        <p:sp>
          <p:nvSpPr>
            <p:cNvPr id="154" name="TextBox 153"/>
            <p:cNvSpPr txBox="1"/>
            <p:nvPr/>
          </p:nvSpPr>
          <p:spPr>
            <a:xfrm>
              <a:off x="1644111" y="3818579"/>
              <a:ext cx="518091" cy="584775"/>
            </a:xfrm>
            <a:prstGeom prst="rect">
              <a:avLst/>
            </a:prstGeom>
            <a:noFill/>
          </p:spPr>
          <p:txBody>
            <a:bodyPr wrap="none" rtlCol="0">
              <a:spAutoFit/>
            </a:bodyPr>
            <a:lstStyle/>
            <a:p>
              <a:r>
                <a:rPr lang="en-US" sz="3200" dirty="0" smtClean="0"/>
                <a:t>-3</a:t>
              </a:r>
              <a:endParaRPr lang="en-US" sz="3200" dirty="0"/>
            </a:p>
          </p:txBody>
        </p:sp>
        <p:sp>
          <p:nvSpPr>
            <p:cNvPr id="155" name="TextBox 154"/>
            <p:cNvSpPr txBox="1"/>
            <p:nvPr/>
          </p:nvSpPr>
          <p:spPr>
            <a:xfrm>
              <a:off x="5484635" y="969834"/>
              <a:ext cx="518091" cy="584775"/>
            </a:xfrm>
            <a:prstGeom prst="rect">
              <a:avLst/>
            </a:prstGeom>
            <a:noFill/>
          </p:spPr>
          <p:txBody>
            <a:bodyPr wrap="none" rtlCol="0">
              <a:spAutoFit/>
            </a:bodyPr>
            <a:lstStyle/>
            <a:p>
              <a:r>
                <a:rPr lang="en-US" sz="3200" dirty="0" smtClean="0"/>
                <a:t>-4</a:t>
              </a:r>
              <a:endParaRPr lang="en-US" sz="3200" dirty="0"/>
            </a:p>
          </p:txBody>
        </p:sp>
        <p:sp>
          <p:nvSpPr>
            <p:cNvPr id="156" name="TextBox 155"/>
            <p:cNvSpPr txBox="1"/>
            <p:nvPr/>
          </p:nvSpPr>
          <p:spPr>
            <a:xfrm>
              <a:off x="1642741" y="4789303"/>
              <a:ext cx="518091" cy="584775"/>
            </a:xfrm>
            <a:prstGeom prst="rect">
              <a:avLst/>
            </a:prstGeom>
            <a:noFill/>
          </p:spPr>
          <p:txBody>
            <a:bodyPr wrap="none" rtlCol="0">
              <a:spAutoFit/>
            </a:bodyPr>
            <a:lstStyle/>
            <a:p>
              <a:r>
                <a:rPr lang="en-US" sz="3200" dirty="0" smtClean="0"/>
                <a:t>-4</a:t>
              </a:r>
              <a:endParaRPr lang="en-US" sz="3200" dirty="0"/>
            </a:p>
          </p:txBody>
        </p:sp>
        <p:sp>
          <p:nvSpPr>
            <p:cNvPr id="157" name="TextBox 156"/>
            <p:cNvSpPr txBox="1"/>
            <p:nvPr/>
          </p:nvSpPr>
          <p:spPr>
            <a:xfrm>
              <a:off x="6426266" y="969833"/>
              <a:ext cx="518091" cy="584775"/>
            </a:xfrm>
            <a:prstGeom prst="rect">
              <a:avLst/>
            </a:prstGeom>
            <a:noFill/>
          </p:spPr>
          <p:txBody>
            <a:bodyPr wrap="none" rtlCol="0">
              <a:spAutoFit/>
            </a:bodyPr>
            <a:lstStyle/>
            <a:p>
              <a:r>
                <a:rPr lang="en-US" sz="3200" dirty="0" smtClean="0"/>
                <a:t>-5</a:t>
              </a:r>
              <a:endParaRPr lang="en-US" sz="3200" dirty="0"/>
            </a:p>
          </p:txBody>
        </p:sp>
        <p:sp>
          <p:nvSpPr>
            <p:cNvPr id="158" name="TextBox 157"/>
            <p:cNvSpPr txBox="1"/>
            <p:nvPr/>
          </p:nvSpPr>
          <p:spPr>
            <a:xfrm>
              <a:off x="7376241" y="969832"/>
              <a:ext cx="518091" cy="584775"/>
            </a:xfrm>
            <a:prstGeom prst="rect">
              <a:avLst/>
            </a:prstGeom>
            <a:noFill/>
          </p:spPr>
          <p:txBody>
            <a:bodyPr wrap="none" rtlCol="0">
              <a:spAutoFit/>
            </a:bodyPr>
            <a:lstStyle/>
            <a:p>
              <a:r>
                <a:rPr lang="en-US" sz="3200" dirty="0" smtClean="0"/>
                <a:t>-6</a:t>
              </a:r>
              <a:endParaRPr lang="en-US" sz="3200" dirty="0"/>
            </a:p>
          </p:txBody>
        </p:sp>
        <p:sp>
          <p:nvSpPr>
            <p:cNvPr id="159" name="TextBox 158"/>
            <p:cNvSpPr txBox="1"/>
            <p:nvPr/>
          </p:nvSpPr>
          <p:spPr>
            <a:xfrm>
              <a:off x="2667111" y="1919418"/>
              <a:ext cx="393056" cy="584775"/>
            </a:xfrm>
            <a:prstGeom prst="rect">
              <a:avLst/>
            </a:prstGeom>
            <a:noFill/>
          </p:spPr>
          <p:txBody>
            <a:bodyPr wrap="none" rtlCol="0">
              <a:spAutoFit/>
            </a:bodyPr>
            <a:lstStyle/>
            <a:p>
              <a:r>
                <a:rPr lang="en-US" sz="3200" dirty="0" smtClean="0"/>
                <a:t>0</a:t>
              </a:r>
              <a:endParaRPr lang="en-US" sz="3200" dirty="0"/>
            </a:p>
          </p:txBody>
        </p:sp>
        <p:sp>
          <p:nvSpPr>
            <p:cNvPr id="160" name="TextBox 159"/>
            <p:cNvSpPr txBox="1"/>
            <p:nvPr/>
          </p:nvSpPr>
          <p:spPr>
            <a:xfrm>
              <a:off x="3638859" y="1915572"/>
              <a:ext cx="393056" cy="584775"/>
            </a:xfrm>
            <a:prstGeom prst="rect">
              <a:avLst/>
            </a:prstGeom>
            <a:noFill/>
          </p:spPr>
          <p:txBody>
            <a:bodyPr wrap="none" rtlCol="0">
              <a:spAutoFit/>
            </a:bodyPr>
            <a:lstStyle/>
            <a:p>
              <a:r>
                <a:rPr lang="en-US" sz="3200" dirty="0" smtClean="0"/>
                <a:t>0</a:t>
              </a:r>
              <a:endParaRPr lang="en-US" sz="3200" dirty="0"/>
            </a:p>
          </p:txBody>
        </p:sp>
        <p:sp>
          <p:nvSpPr>
            <p:cNvPr id="161" name="TextBox 160"/>
            <p:cNvSpPr txBox="1"/>
            <p:nvPr/>
          </p:nvSpPr>
          <p:spPr>
            <a:xfrm>
              <a:off x="4526314" y="1917495"/>
              <a:ext cx="518091" cy="584775"/>
            </a:xfrm>
            <a:prstGeom prst="rect">
              <a:avLst/>
            </a:prstGeom>
            <a:noFill/>
          </p:spPr>
          <p:txBody>
            <a:bodyPr wrap="none" rtlCol="0">
              <a:spAutoFit/>
            </a:bodyPr>
            <a:lstStyle/>
            <a:p>
              <a:r>
                <a:rPr lang="en-US" sz="3200" dirty="0" smtClean="0"/>
                <a:t>-1</a:t>
              </a:r>
              <a:endParaRPr lang="en-US" sz="3200" dirty="0"/>
            </a:p>
          </p:txBody>
        </p:sp>
        <p:sp>
          <p:nvSpPr>
            <p:cNvPr id="162" name="TextBox 161"/>
            <p:cNvSpPr txBox="1"/>
            <p:nvPr/>
          </p:nvSpPr>
          <p:spPr>
            <a:xfrm>
              <a:off x="5484206" y="1917495"/>
              <a:ext cx="518091" cy="584775"/>
            </a:xfrm>
            <a:prstGeom prst="rect">
              <a:avLst/>
            </a:prstGeom>
            <a:noFill/>
          </p:spPr>
          <p:txBody>
            <a:bodyPr wrap="none" rtlCol="0">
              <a:spAutoFit/>
            </a:bodyPr>
            <a:lstStyle/>
            <a:p>
              <a:r>
                <a:rPr lang="en-US" sz="3200" dirty="0" smtClean="0"/>
                <a:t>-2</a:t>
              </a:r>
              <a:endParaRPr lang="en-US" sz="3200" dirty="0"/>
            </a:p>
          </p:txBody>
        </p:sp>
        <p:sp>
          <p:nvSpPr>
            <p:cNvPr id="163" name="TextBox 162"/>
            <p:cNvSpPr txBox="1"/>
            <p:nvPr/>
          </p:nvSpPr>
          <p:spPr>
            <a:xfrm>
              <a:off x="6426265" y="1915571"/>
              <a:ext cx="518091" cy="584775"/>
            </a:xfrm>
            <a:prstGeom prst="rect">
              <a:avLst/>
            </a:prstGeom>
            <a:noFill/>
          </p:spPr>
          <p:txBody>
            <a:bodyPr wrap="none" rtlCol="0">
              <a:spAutoFit/>
            </a:bodyPr>
            <a:lstStyle/>
            <a:p>
              <a:r>
                <a:rPr lang="en-US" sz="3200" dirty="0" smtClean="0"/>
                <a:t>-3</a:t>
              </a:r>
              <a:endParaRPr lang="en-US" sz="3200" dirty="0"/>
            </a:p>
          </p:txBody>
        </p:sp>
        <p:sp>
          <p:nvSpPr>
            <p:cNvPr id="164" name="TextBox 163"/>
            <p:cNvSpPr txBox="1"/>
            <p:nvPr/>
          </p:nvSpPr>
          <p:spPr>
            <a:xfrm>
              <a:off x="7376241" y="1915570"/>
              <a:ext cx="518091" cy="584775"/>
            </a:xfrm>
            <a:prstGeom prst="rect">
              <a:avLst/>
            </a:prstGeom>
            <a:noFill/>
          </p:spPr>
          <p:txBody>
            <a:bodyPr wrap="none" rtlCol="0">
              <a:spAutoFit/>
            </a:bodyPr>
            <a:lstStyle/>
            <a:p>
              <a:r>
                <a:rPr lang="en-US" sz="3200" dirty="0" smtClean="0"/>
                <a:t>-4</a:t>
              </a:r>
              <a:endParaRPr lang="en-US" sz="3200" dirty="0"/>
            </a:p>
          </p:txBody>
        </p:sp>
        <p:sp>
          <p:nvSpPr>
            <p:cNvPr id="165" name="TextBox 164"/>
            <p:cNvSpPr txBox="1"/>
            <p:nvPr/>
          </p:nvSpPr>
          <p:spPr>
            <a:xfrm>
              <a:off x="2604593" y="2897831"/>
              <a:ext cx="518091" cy="584775"/>
            </a:xfrm>
            <a:prstGeom prst="rect">
              <a:avLst/>
            </a:prstGeom>
            <a:noFill/>
          </p:spPr>
          <p:txBody>
            <a:bodyPr wrap="none" rtlCol="0">
              <a:spAutoFit/>
            </a:bodyPr>
            <a:lstStyle/>
            <a:p>
              <a:r>
                <a:rPr lang="en-US" sz="3200" dirty="0" smtClean="0"/>
                <a:t>-1</a:t>
              </a:r>
              <a:endParaRPr lang="en-US" sz="3200" dirty="0"/>
            </a:p>
          </p:txBody>
        </p:sp>
        <p:sp>
          <p:nvSpPr>
            <p:cNvPr id="166" name="TextBox 165"/>
            <p:cNvSpPr txBox="1"/>
            <p:nvPr/>
          </p:nvSpPr>
          <p:spPr>
            <a:xfrm>
              <a:off x="3638859" y="2897830"/>
              <a:ext cx="393056" cy="584775"/>
            </a:xfrm>
            <a:prstGeom prst="rect">
              <a:avLst/>
            </a:prstGeom>
            <a:noFill/>
          </p:spPr>
          <p:txBody>
            <a:bodyPr wrap="none" rtlCol="0">
              <a:spAutoFit/>
            </a:bodyPr>
            <a:lstStyle/>
            <a:p>
              <a:r>
                <a:rPr lang="en-US" sz="3200" dirty="0" smtClean="0"/>
                <a:t>0</a:t>
              </a:r>
              <a:endParaRPr lang="en-US" sz="3200" dirty="0"/>
            </a:p>
          </p:txBody>
        </p:sp>
        <p:sp>
          <p:nvSpPr>
            <p:cNvPr id="167" name="TextBox 166"/>
            <p:cNvSpPr txBox="1"/>
            <p:nvPr/>
          </p:nvSpPr>
          <p:spPr>
            <a:xfrm>
              <a:off x="4588831" y="2876688"/>
              <a:ext cx="393056" cy="584775"/>
            </a:xfrm>
            <a:prstGeom prst="rect">
              <a:avLst/>
            </a:prstGeom>
            <a:noFill/>
          </p:spPr>
          <p:txBody>
            <a:bodyPr wrap="none" rtlCol="0">
              <a:spAutoFit/>
            </a:bodyPr>
            <a:lstStyle/>
            <a:p>
              <a:r>
                <a:rPr lang="en-US" sz="3200" dirty="0" smtClean="0"/>
                <a:t>1</a:t>
              </a:r>
              <a:endParaRPr lang="en-US" sz="3200" dirty="0"/>
            </a:p>
          </p:txBody>
        </p:sp>
        <p:sp>
          <p:nvSpPr>
            <p:cNvPr id="168" name="TextBox 167"/>
            <p:cNvSpPr txBox="1"/>
            <p:nvPr/>
          </p:nvSpPr>
          <p:spPr>
            <a:xfrm>
              <a:off x="5538809" y="2876687"/>
              <a:ext cx="393056" cy="584775"/>
            </a:xfrm>
            <a:prstGeom prst="rect">
              <a:avLst/>
            </a:prstGeom>
            <a:noFill/>
          </p:spPr>
          <p:txBody>
            <a:bodyPr wrap="none" rtlCol="0">
              <a:spAutoFit/>
            </a:bodyPr>
            <a:lstStyle/>
            <a:p>
              <a:r>
                <a:rPr lang="en-US" sz="3200" dirty="0" smtClean="0"/>
                <a:t>0</a:t>
              </a:r>
              <a:endParaRPr lang="en-US" sz="3200" dirty="0"/>
            </a:p>
          </p:txBody>
        </p:sp>
        <p:sp>
          <p:nvSpPr>
            <p:cNvPr id="169" name="TextBox 168"/>
            <p:cNvSpPr txBox="1"/>
            <p:nvPr/>
          </p:nvSpPr>
          <p:spPr>
            <a:xfrm>
              <a:off x="6420439" y="2875390"/>
              <a:ext cx="518091" cy="584775"/>
            </a:xfrm>
            <a:prstGeom prst="rect">
              <a:avLst/>
            </a:prstGeom>
            <a:noFill/>
          </p:spPr>
          <p:txBody>
            <a:bodyPr wrap="none" rtlCol="0">
              <a:spAutoFit/>
            </a:bodyPr>
            <a:lstStyle/>
            <a:p>
              <a:r>
                <a:rPr lang="en-US" sz="3200" dirty="0" smtClean="0"/>
                <a:t>-1</a:t>
              </a:r>
              <a:endParaRPr lang="en-US" sz="3200" dirty="0"/>
            </a:p>
          </p:txBody>
        </p:sp>
        <p:sp>
          <p:nvSpPr>
            <p:cNvPr id="170" name="TextBox 169"/>
            <p:cNvSpPr txBox="1"/>
            <p:nvPr/>
          </p:nvSpPr>
          <p:spPr>
            <a:xfrm>
              <a:off x="7376240" y="2878610"/>
              <a:ext cx="518091" cy="584775"/>
            </a:xfrm>
            <a:prstGeom prst="rect">
              <a:avLst/>
            </a:prstGeom>
            <a:noFill/>
          </p:spPr>
          <p:txBody>
            <a:bodyPr wrap="none" rtlCol="0">
              <a:spAutoFit/>
            </a:bodyPr>
            <a:lstStyle/>
            <a:p>
              <a:r>
                <a:rPr lang="en-US" sz="3200" dirty="0" smtClean="0"/>
                <a:t>-2</a:t>
              </a:r>
              <a:endParaRPr lang="en-US" sz="3200" dirty="0"/>
            </a:p>
          </p:txBody>
        </p:sp>
        <p:sp>
          <p:nvSpPr>
            <p:cNvPr id="171" name="TextBox 170"/>
            <p:cNvSpPr txBox="1"/>
            <p:nvPr/>
          </p:nvSpPr>
          <p:spPr>
            <a:xfrm>
              <a:off x="3567756" y="3824346"/>
              <a:ext cx="518091" cy="584775"/>
            </a:xfrm>
            <a:prstGeom prst="rect">
              <a:avLst/>
            </a:prstGeom>
            <a:noFill/>
          </p:spPr>
          <p:txBody>
            <a:bodyPr wrap="none" rtlCol="0">
              <a:spAutoFit/>
            </a:bodyPr>
            <a:lstStyle/>
            <a:p>
              <a:r>
                <a:rPr lang="en-US" sz="3200" dirty="0" smtClean="0"/>
                <a:t>-1</a:t>
              </a:r>
              <a:endParaRPr lang="en-US" sz="3200" dirty="0"/>
            </a:p>
          </p:txBody>
        </p:sp>
        <p:sp>
          <p:nvSpPr>
            <p:cNvPr id="174" name="TextBox 173"/>
            <p:cNvSpPr txBox="1"/>
            <p:nvPr/>
          </p:nvSpPr>
          <p:spPr>
            <a:xfrm>
              <a:off x="5538809" y="3824345"/>
              <a:ext cx="393056" cy="584775"/>
            </a:xfrm>
            <a:prstGeom prst="rect">
              <a:avLst/>
            </a:prstGeom>
            <a:noFill/>
          </p:spPr>
          <p:txBody>
            <a:bodyPr wrap="none" rtlCol="0">
              <a:spAutoFit/>
            </a:bodyPr>
            <a:lstStyle/>
            <a:p>
              <a:r>
                <a:rPr lang="en-US" sz="3200" dirty="0" smtClean="0"/>
                <a:t>1</a:t>
              </a:r>
              <a:endParaRPr lang="en-US" sz="3200" dirty="0"/>
            </a:p>
          </p:txBody>
        </p:sp>
        <p:sp>
          <p:nvSpPr>
            <p:cNvPr id="175" name="TextBox 174"/>
            <p:cNvSpPr txBox="1"/>
            <p:nvPr/>
          </p:nvSpPr>
          <p:spPr>
            <a:xfrm>
              <a:off x="6488782" y="3818576"/>
              <a:ext cx="393056" cy="584775"/>
            </a:xfrm>
            <a:prstGeom prst="rect">
              <a:avLst/>
            </a:prstGeom>
            <a:noFill/>
          </p:spPr>
          <p:txBody>
            <a:bodyPr wrap="none" rtlCol="0">
              <a:spAutoFit/>
            </a:bodyPr>
            <a:lstStyle/>
            <a:p>
              <a:r>
                <a:rPr lang="en-US" sz="3200" dirty="0" smtClean="0"/>
                <a:t>0</a:t>
              </a:r>
              <a:endParaRPr lang="en-US" sz="3200" dirty="0"/>
            </a:p>
          </p:txBody>
        </p:sp>
        <p:sp>
          <p:nvSpPr>
            <p:cNvPr id="179" name="TextBox 178"/>
            <p:cNvSpPr txBox="1"/>
            <p:nvPr/>
          </p:nvSpPr>
          <p:spPr>
            <a:xfrm>
              <a:off x="4588831" y="4764314"/>
              <a:ext cx="393056" cy="584775"/>
            </a:xfrm>
            <a:prstGeom prst="rect">
              <a:avLst/>
            </a:prstGeom>
            <a:noFill/>
          </p:spPr>
          <p:txBody>
            <a:bodyPr wrap="none" rtlCol="0">
              <a:spAutoFit/>
            </a:bodyPr>
            <a:lstStyle/>
            <a:p>
              <a:r>
                <a:rPr lang="en-US" sz="3200" dirty="0" smtClean="0"/>
                <a:t>0</a:t>
              </a:r>
              <a:endParaRPr lang="en-US" sz="3200" dirty="0"/>
            </a:p>
          </p:txBody>
        </p:sp>
        <p:sp>
          <p:nvSpPr>
            <p:cNvPr id="181" name="TextBox 180"/>
            <p:cNvSpPr txBox="1"/>
            <p:nvPr/>
          </p:nvSpPr>
          <p:spPr>
            <a:xfrm>
              <a:off x="6488784" y="4780263"/>
              <a:ext cx="393056" cy="584775"/>
            </a:xfrm>
            <a:prstGeom prst="rect">
              <a:avLst/>
            </a:prstGeom>
            <a:noFill/>
          </p:spPr>
          <p:txBody>
            <a:bodyPr wrap="none" rtlCol="0">
              <a:spAutoFit/>
            </a:bodyPr>
            <a:lstStyle/>
            <a:p>
              <a:r>
                <a:rPr lang="en-US" sz="3200" dirty="0" smtClean="0"/>
                <a:t>1</a:t>
              </a:r>
              <a:endParaRPr lang="en-US" sz="3200" dirty="0"/>
            </a:p>
          </p:txBody>
        </p:sp>
        <p:sp>
          <p:nvSpPr>
            <p:cNvPr id="182" name="TextBox 181"/>
            <p:cNvSpPr txBox="1"/>
            <p:nvPr/>
          </p:nvSpPr>
          <p:spPr>
            <a:xfrm>
              <a:off x="7438759" y="4764313"/>
              <a:ext cx="393056" cy="584775"/>
            </a:xfrm>
            <a:prstGeom prst="rect">
              <a:avLst/>
            </a:prstGeom>
            <a:noFill/>
          </p:spPr>
          <p:txBody>
            <a:bodyPr wrap="none" rtlCol="0">
              <a:spAutoFit/>
            </a:bodyPr>
            <a:lstStyle/>
            <a:p>
              <a:r>
                <a:rPr lang="en-US" sz="3200" dirty="0" smtClean="0"/>
                <a:t>1</a:t>
              </a:r>
              <a:endParaRPr lang="en-US" sz="3200" dirty="0"/>
            </a:p>
          </p:txBody>
        </p:sp>
        <p:sp>
          <p:nvSpPr>
            <p:cNvPr id="190" name="TextBox 189"/>
            <p:cNvSpPr txBox="1"/>
            <p:nvPr/>
          </p:nvSpPr>
          <p:spPr>
            <a:xfrm>
              <a:off x="2616122" y="3818574"/>
              <a:ext cx="518091" cy="584775"/>
            </a:xfrm>
            <a:prstGeom prst="rect">
              <a:avLst/>
            </a:prstGeom>
            <a:noFill/>
          </p:spPr>
          <p:txBody>
            <a:bodyPr wrap="none" rtlCol="0">
              <a:spAutoFit/>
            </a:bodyPr>
            <a:lstStyle/>
            <a:p>
              <a:r>
                <a:rPr lang="en-US" sz="3200" dirty="0" smtClean="0"/>
                <a:t>-1</a:t>
              </a:r>
              <a:endParaRPr lang="en-US" sz="3200" dirty="0"/>
            </a:p>
          </p:txBody>
        </p:sp>
        <p:sp>
          <p:nvSpPr>
            <p:cNvPr id="191" name="TextBox 190"/>
            <p:cNvSpPr txBox="1"/>
            <p:nvPr/>
          </p:nvSpPr>
          <p:spPr>
            <a:xfrm>
              <a:off x="2615868" y="4780263"/>
              <a:ext cx="518091" cy="584775"/>
            </a:xfrm>
            <a:prstGeom prst="rect">
              <a:avLst/>
            </a:prstGeom>
            <a:noFill/>
          </p:spPr>
          <p:txBody>
            <a:bodyPr wrap="none" rtlCol="0">
              <a:spAutoFit/>
            </a:bodyPr>
            <a:lstStyle/>
            <a:p>
              <a:r>
                <a:rPr lang="en-US" sz="3200" dirty="0" smtClean="0"/>
                <a:t>-2</a:t>
              </a:r>
              <a:endParaRPr lang="en-US" sz="3200" dirty="0"/>
            </a:p>
          </p:txBody>
        </p:sp>
        <p:sp>
          <p:nvSpPr>
            <p:cNvPr id="192" name="TextBox 191"/>
            <p:cNvSpPr txBox="1"/>
            <p:nvPr/>
          </p:nvSpPr>
          <p:spPr>
            <a:xfrm>
              <a:off x="4598728" y="3824344"/>
              <a:ext cx="393056" cy="584775"/>
            </a:xfrm>
            <a:prstGeom prst="rect">
              <a:avLst/>
            </a:prstGeom>
            <a:noFill/>
          </p:spPr>
          <p:txBody>
            <a:bodyPr wrap="none" rtlCol="0">
              <a:spAutoFit/>
            </a:bodyPr>
            <a:lstStyle/>
            <a:p>
              <a:r>
                <a:rPr lang="en-US" sz="3200" dirty="0" smtClean="0"/>
                <a:t>0</a:t>
              </a:r>
              <a:endParaRPr lang="en-US" sz="3200" dirty="0"/>
            </a:p>
          </p:txBody>
        </p:sp>
        <p:sp>
          <p:nvSpPr>
            <p:cNvPr id="193" name="TextBox 192"/>
            <p:cNvSpPr txBox="1"/>
            <p:nvPr/>
          </p:nvSpPr>
          <p:spPr>
            <a:xfrm>
              <a:off x="7376239" y="3818144"/>
              <a:ext cx="518091" cy="584775"/>
            </a:xfrm>
            <a:prstGeom prst="rect">
              <a:avLst/>
            </a:prstGeom>
            <a:noFill/>
          </p:spPr>
          <p:txBody>
            <a:bodyPr wrap="none" rtlCol="0">
              <a:spAutoFit/>
            </a:bodyPr>
            <a:lstStyle/>
            <a:p>
              <a:r>
                <a:rPr lang="en-US" sz="3200" dirty="0" smtClean="0"/>
                <a:t>-1</a:t>
              </a:r>
              <a:endParaRPr lang="en-US" sz="3200" dirty="0"/>
            </a:p>
          </p:txBody>
        </p:sp>
        <p:sp>
          <p:nvSpPr>
            <p:cNvPr id="194" name="TextBox 193"/>
            <p:cNvSpPr txBox="1"/>
            <p:nvPr/>
          </p:nvSpPr>
          <p:spPr>
            <a:xfrm>
              <a:off x="3566444" y="4790251"/>
              <a:ext cx="518091" cy="584775"/>
            </a:xfrm>
            <a:prstGeom prst="rect">
              <a:avLst/>
            </a:prstGeom>
            <a:noFill/>
          </p:spPr>
          <p:txBody>
            <a:bodyPr wrap="none" rtlCol="0">
              <a:spAutoFit/>
            </a:bodyPr>
            <a:lstStyle/>
            <a:p>
              <a:r>
                <a:rPr lang="en-US" sz="3200" dirty="0" smtClean="0"/>
                <a:t>-1</a:t>
              </a:r>
              <a:endParaRPr lang="en-US" sz="3200" dirty="0"/>
            </a:p>
          </p:txBody>
        </p:sp>
        <p:sp>
          <p:nvSpPr>
            <p:cNvPr id="195" name="TextBox 194"/>
            <p:cNvSpPr txBox="1"/>
            <p:nvPr/>
          </p:nvSpPr>
          <p:spPr>
            <a:xfrm>
              <a:off x="5547152" y="4764315"/>
              <a:ext cx="393056" cy="584775"/>
            </a:xfrm>
            <a:prstGeom prst="rect">
              <a:avLst/>
            </a:prstGeom>
            <a:noFill/>
          </p:spPr>
          <p:txBody>
            <a:bodyPr wrap="none" rtlCol="0">
              <a:spAutoFit/>
            </a:bodyPr>
            <a:lstStyle/>
            <a:p>
              <a:r>
                <a:rPr lang="en-US" sz="3200" dirty="0" smtClean="0"/>
                <a:t>0</a:t>
              </a:r>
              <a:endParaRPr lang="en-US" sz="3200" dirty="0"/>
            </a:p>
          </p:txBody>
        </p:sp>
        <p:cxnSp>
          <p:nvCxnSpPr>
            <p:cNvPr id="176" name="Straight Arrow Connector 175"/>
            <p:cNvCxnSpPr/>
            <p:nvPr/>
          </p:nvCxnSpPr>
          <p:spPr>
            <a:xfrm>
              <a:off x="5743680" y="4366623"/>
              <a:ext cx="0" cy="4536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5221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219711" y="783557"/>
            <a:ext cx="6688489" cy="4877661"/>
            <a:chOff x="1251642" y="1031669"/>
            <a:chExt cx="6688489" cy="4877661"/>
          </a:xfrm>
        </p:grpSpPr>
        <p:sp>
          <p:nvSpPr>
            <p:cNvPr id="35" name="TextBox 34"/>
            <p:cNvSpPr txBox="1"/>
            <p:nvPr/>
          </p:nvSpPr>
          <p:spPr>
            <a:xfrm>
              <a:off x="2208001" y="5262999"/>
              <a:ext cx="476412" cy="646331"/>
            </a:xfrm>
            <a:prstGeom prst="rect">
              <a:avLst/>
            </a:prstGeom>
            <a:noFill/>
          </p:spPr>
          <p:txBody>
            <a:bodyPr wrap="none" rtlCol="0">
              <a:spAutoFit/>
            </a:bodyPr>
            <a:lstStyle/>
            <a:p>
              <a:r>
                <a:rPr lang="en-US" sz="3600" dirty="0" smtClean="0"/>
                <a:t>G</a:t>
              </a:r>
              <a:endParaRPr lang="en-US" sz="3600" dirty="0"/>
            </a:p>
          </p:txBody>
        </p:sp>
        <p:sp>
          <p:nvSpPr>
            <p:cNvPr id="37" name="TextBox 36"/>
            <p:cNvSpPr txBox="1"/>
            <p:nvPr/>
          </p:nvSpPr>
          <p:spPr>
            <a:xfrm>
              <a:off x="3180014" y="5262999"/>
              <a:ext cx="452368" cy="646331"/>
            </a:xfrm>
            <a:prstGeom prst="rect">
              <a:avLst/>
            </a:prstGeom>
            <a:noFill/>
          </p:spPr>
          <p:txBody>
            <a:bodyPr wrap="none" rtlCol="0">
              <a:spAutoFit/>
            </a:bodyPr>
            <a:lstStyle/>
            <a:p>
              <a:r>
                <a:rPr lang="en-US" sz="3600" dirty="0" smtClean="0"/>
                <a:t>A</a:t>
              </a:r>
              <a:endParaRPr lang="en-US" sz="3600" dirty="0"/>
            </a:p>
          </p:txBody>
        </p:sp>
        <p:sp>
          <p:nvSpPr>
            <p:cNvPr id="42" name="TextBox 41"/>
            <p:cNvSpPr txBox="1"/>
            <p:nvPr/>
          </p:nvSpPr>
          <p:spPr>
            <a:xfrm>
              <a:off x="4145356" y="5262998"/>
              <a:ext cx="431528" cy="646331"/>
            </a:xfrm>
            <a:prstGeom prst="rect">
              <a:avLst/>
            </a:prstGeom>
            <a:noFill/>
          </p:spPr>
          <p:txBody>
            <a:bodyPr wrap="none" rtlCol="0">
              <a:spAutoFit/>
            </a:bodyPr>
            <a:lstStyle/>
            <a:p>
              <a:r>
                <a:rPr lang="en-US" sz="3600" dirty="0" smtClean="0"/>
                <a:t>C</a:t>
              </a:r>
              <a:endParaRPr lang="en-US" sz="3600" dirty="0"/>
            </a:p>
          </p:txBody>
        </p:sp>
        <p:sp>
          <p:nvSpPr>
            <p:cNvPr id="43" name="TextBox 42"/>
            <p:cNvSpPr txBox="1"/>
            <p:nvPr/>
          </p:nvSpPr>
          <p:spPr>
            <a:xfrm>
              <a:off x="5101606" y="5262997"/>
              <a:ext cx="409086" cy="646331"/>
            </a:xfrm>
            <a:prstGeom prst="rect">
              <a:avLst/>
            </a:prstGeom>
            <a:noFill/>
          </p:spPr>
          <p:txBody>
            <a:bodyPr wrap="none" rtlCol="0">
              <a:spAutoFit/>
            </a:bodyPr>
            <a:lstStyle/>
            <a:p>
              <a:r>
                <a:rPr lang="en-US" sz="3600" dirty="0" smtClean="0"/>
                <a:t>T</a:t>
              </a:r>
              <a:endParaRPr lang="en-US" sz="3600" dirty="0"/>
            </a:p>
          </p:txBody>
        </p:sp>
        <p:sp>
          <p:nvSpPr>
            <p:cNvPr id="44" name="TextBox 43"/>
            <p:cNvSpPr txBox="1"/>
            <p:nvPr/>
          </p:nvSpPr>
          <p:spPr>
            <a:xfrm>
              <a:off x="6029940" y="5262996"/>
              <a:ext cx="452368" cy="646331"/>
            </a:xfrm>
            <a:prstGeom prst="rect">
              <a:avLst/>
            </a:prstGeom>
            <a:noFill/>
          </p:spPr>
          <p:txBody>
            <a:bodyPr wrap="none" rtlCol="0">
              <a:spAutoFit/>
            </a:bodyPr>
            <a:lstStyle/>
            <a:p>
              <a:r>
                <a:rPr lang="en-US" sz="3600" dirty="0" smtClean="0"/>
                <a:t>A</a:t>
              </a:r>
              <a:endParaRPr lang="en-US" sz="3600" dirty="0"/>
            </a:p>
          </p:txBody>
        </p:sp>
        <p:sp>
          <p:nvSpPr>
            <p:cNvPr id="45" name="TextBox 44"/>
            <p:cNvSpPr txBox="1"/>
            <p:nvPr/>
          </p:nvSpPr>
          <p:spPr>
            <a:xfrm>
              <a:off x="6982419" y="5262995"/>
              <a:ext cx="431528" cy="646331"/>
            </a:xfrm>
            <a:prstGeom prst="rect">
              <a:avLst/>
            </a:prstGeom>
            <a:noFill/>
          </p:spPr>
          <p:txBody>
            <a:bodyPr wrap="none" rtlCol="0">
              <a:spAutoFit/>
            </a:bodyPr>
            <a:lstStyle/>
            <a:p>
              <a:r>
                <a:rPr lang="en-US" sz="3600" dirty="0" smtClean="0"/>
                <a:t>C</a:t>
              </a:r>
              <a:endParaRPr lang="en-US" sz="3600" dirty="0"/>
            </a:p>
          </p:txBody>
        </p:sp>
        <p:sp>
          <p:nvSpPr>
            <p:cNvPr id="6" name="Oval 5"/>
            <p:cNvSpPr/>
            <p:nvPr/>
          </p:nvSpPr>
          <p:spPr>
            <a:xfrm>
              <a:off x="7449530" y="108762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449530" y="203336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49530" y="2996401"/>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449530" y="3942136"/>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49530" y="488787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6962668" y="132406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499555" y="108762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499555" y="203336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a:off x="6962668" y="226979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6499555" y="2996401"/>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499555" y="3942136"/>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499555" y="488787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a:off x="6962668" y="323091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954752" y="4172804"/>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894847" y="2454283"/>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894847" y="3400019"/>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6894847" y="4345754"/>
              <a:ext cx="622504" cy="62308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5549580" y="203336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549580" y="2996401"/>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549580" y="3936370"/>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49580" y="488787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549580" y="108762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p:nvPr/>
          </p:nvCxnSpPr>
          <p:spPr>
            <a:xfrm>
              <a:off x="6012693" y="132406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012693" y="2269799"/>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012693" y="3252056"/>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9" idx="2"/>
              <a:endCxn id="62" idx="6"/>
            </p:cNvCxnSpPr>
            <p:nvPr/>
          </p:nvCxnSpPr>
          <p:spPr>
            <a:xfrm flipH="1" flipV="1">
              <a:off x="6012693" y="4172804"/>
              <a:ext cx="486862" cy="5766"/>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944872" y="1491247"/>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944872" y="4345754"/>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endCxn id="60" idx="2"/>
            </p:cNvCxnSpPr>
            <p:nvPr/>
          </p:nvCxnSpPr>
          <p:spPr>
            <a:xfrm flipV="1">
              <a:off x="5072612" y="2269799"/>
              <a:ext cx="476967" cy="38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64" idx="2"/>
            </p:cNvCxnSpPr>
            <p:nvPr/>
          </p:nvCxnSpPr>
          <p:spPr>
            <a:xfrm>
              <a:off x="5072612" y="1324063"/>
              <a:ext cx="47696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4599604" y="108762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599604" y="203336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609499" y="301562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609499" y="3942136"/>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609499" y="4891716"/>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Arrow Connector 89"/>
            <p:cNvCxnSpPr>
              <a:endCxn id="86" idx="0"/>
            </p:cNvCxnSpPr>
            <p:nvPr/>
          </p:nvCxnSpPr>
          <p:spPr>
            <a:xfrm>
              <a:off x="4841056" y="3488490"/>
              <a:ext cx="0" cy="4536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4994897" y="4345754"/>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4112739" y="132406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4112742" y="228133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649629" y="108762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649629" y="2033365"/>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649626" y="301562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639731" y="3942137"/>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649629" y="4891716"/>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Arrow Connector 106"/>
            <p:cNvCxnSpPr>
              <a:endCxn id="104" idx="0"/>
            </p:cNvCxnSpPr>
            <p:nvPr/>
          </p:nvCxnSpPr>
          <p:spPr>
            <a:xfrm flipH="1">
              <a:off x="3871289" y="3488490"/>
              <a:ext cx="3953" cy="4536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4044921" y="3400019"/>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87" idx="1"/>
            </p:cNvCxnSpPr>
            <p:nvPr/>
          </p:nvCxnSpPr>
          <p:spPr>
            <a:xfrm>
              <a:off x="4044921" y="4339988"/>
              <a:ext cx="632399" cy="6209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3152869" y="1324063"/>
              <a:ext cx="4868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2689756" y="108762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689756" y="203720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689756" y="301562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689756" y="3942136"/>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flipH="1">
              <a:off x="2666007" y="4882106"/>
              <a:ext cx="486862"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Arrow Connector 124"/>
            <p:cNvCxnSpPr/>
            <p:nvPr/>
          </p:nvCxnSpPr>
          <p:spPr>
            <a:xfrm>
              <a:off x="1947589" y="1564341"/>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2921313" y="2523533"/>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2907460" y="4409238"/>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3085048" y="2454283"/>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3085048" y="3419241"/>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3094946" y="4345754"/>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1716032" y="108762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716032" y="2037209"/>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716032" y="301562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716032" y="3936370"/>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716032" y="4887872"/>
              <a:ext cx="463113" cy="4728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Arrow Connector 143"/>
            <p:cNvCxnSpPr>
              <a:stCxn id="135" idx="4"/>
            </p:cNvCxnSpPr>
            <p:nvPr/>
          </p:nvCxnSpPr>
          <p:spPr>
            <a:xfrm flipH="1">
              <a:off x="1947589" y="2510078"/>
              <a:ext cx="1" cy="5055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endCxn id="137" idx="0"/>
            </p:cNvCxnSpPr>
            <p:nvPr/>
          </p:nvCxnSpPr>
          <p:spPr>
            <a:xfrm>
              <a:off x="1947589" y="3488490"/>
              <a:ext cx="1" cy="4478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1947589" y="4409238"/>
              <a:ext cx="0" cy="472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34" idx="5"/>
            </p:cNvCxnSpPr>
            <p:nvPr/>
          </p:nvCxnSpPr>
          <p:spPr>
            <a:xfrm>
              <a:off x="2111323" y="1491247"/>
              <a:ext cx="64625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endCxn id="122" idx="1"/>
            </p:cNvCxnSpPr>
            <p:nvPr/>
          </p:nvCxnSpPr>
          <p:spPr>
            <a:xfrm>
              <a:off x="2111324" y="2454283"/>
              <a:ext cx="646254" cy="6305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2135073" y="3394253"/>
              <a:ext cx="622504" cy="6113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263664" y="1491247"/>
              <a:ext cx="452368" cy="646331"/>
            </a:xfrm>
            <a:prstGeom prst="rect">
              <a:avLst/>
            </a:prstGeom>
            <a:noFill/>
          </p:spPr>
          <p:txBody>
            <a:bodyPr wrap="none" rtlCol="0">
              <a:spAutoFit/>
            </a:bodyPr>
            <a:lstStyle/>
            <a:p>
              <a:r>
                <a:rPr lang="en-US" sz="3600" dirty="0"/>
                <a:t>A</a:t>
              </a:r>
            </a:p>
          </p:txBody>
        </p:sp>
        <p:sp>
          <p:nvSpPr>
            <p:cNvPr id="28" name="TextBox 27"/>
            <p:cNvSpPr txBox="1"/>
            <p:nvPr/>
          </p:nvSpPr>
          <p:spPr>
            <a:xfrm>
              <a:off x="1274084" y="2428150"/>
              <a:ext cx="431528" cy="646331"/>
            </a:xfrm>
            <a:prstGeom prst="rect">
              <a:avLst/>
            </a:prstGeom>
            <a:noFill/>
          </p:spPr>
          <p:txBody>
            <a:bodyPr wrap="none" rtlCol="0">
              <a:spAutoFit/>
            </a:bodyPr>
            <a:lstStyle/>
            <a:p>
              <a:r>
                <a:rPr lang="en-US" sz="3600" dirty="0" smtClean="0"/>
                <a:t>C</a:t>
              </a:r>
              <a:endParaRPr lang="en-US" sz="3600" dirty="0"/>
            </a:p>
          </p:txBody>
        </p:sp>
        <p:sp>
          <p:nvSpPr>
            <p:cNvPr id="29" name="TextBox 28"/>
            <p:cNvSpPr txBox="1"/>
            <p:nvPr/>
          </p:nvSpPr>
          <p:spPr>
            <a:xfrm>
              <a:off x="1274084" y="4322505"/>
              <a:ext cx="431528" cy="646331"/>
            </a:xfrm>
            <a:prstGeom prst="rect">
              <a:avLst/>
            </a:prstGeom>
            <a:noFill/>
          </p:spPr>
          <p:txBody>
            <a:bodyPr wrap="none" rtlCol="0">
              <a:spAutoFit/>
            </a:bodyPr>
            <a:lstStyle/>
            <a:p>
              <a:r>
                <a:rPr lang="en-US" sz="3600" dirty="0" smtClean="0"/>
                <a:t>C</a:t>
              </a:r>
              <a:endParaRPr lang="en-US" sz="3600" dirty="0"/>
            </a:p>
          </p:txBody>
        </p:sp>
        <p:sp>
          <p:nvSpPr>
            <p:cNvPr id="34" name="TextBox 33"/>
            <p:cNvSpPr txBox="1"/>
            <p:nvPr/>
          </p:nvSpPr>
          <p:spPr>
            <a:xfrm>
              <a:off x="1251642" y="3392147"/>
              <a:ext cx="476412" cy="646331"/>
            </a:xfrm>
            <a:prstGeom prst="rect">
              <a:avLst/>
            </a:prstGeom>
            <a:noFill/>
          </p:spPr>
          <p:txBody>
            <a:bodyPr wrap="none" rtlCol="0">
              <a:spAutoFit/>
            </a:bodyPr>
            <a:lstStyle/>
            <a:p>
              <a:r>
                <a:rPr lang="en-US" sz="3600" dirty="0"/>
                <a:t>G</a:t>
              </a:r>
            </a:p>
          </p:txBody>
        </p:sp>
        <p:sp>
          <p:nvSpPr>
            <p:cNvPr id="46" name="TextBox 45"/>
            <p:cNvSpPr txBox="1"/>
            <p:nvPr/>
          </p:nvSpPr>
          <p:spPr>
            <a:xfrm>
              <a:off x="1751060" y="1031675"/>
              <a:ext cx="393056" cy="584775"/>
            </a:xfrm>
            <a:prstGeom prst="rect">
              <a:avLst/>
            </a:prstGeom>
            <a:noFill/>
          </p:spPr>
          <p:txBody>
            <a:bodyPr wrap="none" rtlCol="0">
              <a:spAutoFit/>
            </a:bodyPr>
            <a:lstStyle/>
            <a:p>
              <a:r>
                <a:rPr lang="en-US" sz="3200" dirty="0" smtClean="0"/>
                <a:t>0</a:t>
              </a:r>
              <a:endParaRPr lang="en-US" sz="3200" dirty="0"/>
            </a:p>
          </p:txBody>
        </p:sp>
        <p:sp>
          <p:nvSpPr>
            <p:cNvPr id="47" name="TextBox 46"/>
            <p:cNvSpPr txBox="1"/>
            <p:nvPr/>
          </p:nvSpPr>
          <p:spPr>
            <a:xfrm>
              <a:off x="1688542" y="1977411"/>
              <a:ext cx="518091" cy="584775"/>
            </a:xfrm>
            <a:prstGeom prst="rect">
              <a:avLst/>
            </a:prstGeom>
            <a:noFill/>
          </p:spPr>
          <p:txBody>
            <a:bodyPr wrap="none" rtlCol="0">
              <a:spAutoFit/>
            </a:bodyPr>
            <a:lstStyle/>
            <a:p>
              <a:r>
                <a:rPr lang="en-US" sz="3200" dirty="0" smtClean="0"/>
                <a:t>-1</a:t>
              </a:r>
              <a:endParaRPr lang="en-US" sz="3200" dirty="0"/>
            </a:p>
          </p:txBody>
        </p:sp>
        <p:sp>
          <p:nvSpPr>
            <p:cNvPr id="151" name="TextBox 150"/>
            <p:cNvSpPr txBox="1"/>
            <p:nvPr/>
          </p:nvSpPr>
          <p:spPr>
            <a:xfrm>
              <a:off x="2661923" y="1031674"/>
              <a:ext cx="518091" cy="584775"/>
            </a:xfrm>
            <a:prstGeom prst="rect">
              <a:avLst/>
            </a:prstGeom>
            <a:noFill/>
          </p:spPr>
          <p:txBody>
            <a:bodyPr wrap="none" rtlCol="0">
              <a:spAutoFit/>
            </a:bodyPr>
            <a:lstStyle/>
            <a:p>
              <a:r>
                <a:rPr lang="en-US" sz="3200" dirty="0" smtClean="0"/>
                <a:t>-1</a:t>
              </a:r>
              <a:endParaRPr lang="en-US" sz="3200" dirty="0"/>
            </a:p>
          </p:txBody>
        </p:sp>
        <p:sp>
          <p:nvSpPr>
            <p:cNvPr id="110" name="TextBox 109"/>
            <p:cNvSpPr txBox="1"/>
            <p:nvPr/>
          </p:nvSpPr>
          <p:spPr>
            <a:xfrm>
              <a:off x="3612241" y="1031672"/>
              <a:ext cx="518091" cy="584775"/>
            </a:xfrm>
            <a:prstGeom prst="rect">
              <a:avLst/>
            </a:prstGeom>
            <a:noFill/>
          </p:spPr>
          <p:txBody>
            <a:bodyPr wrap="none" rtlCol="0">
              <a:spAutoFit/>
            </a:bodyPr>
            <a:lstStyle/>
            <a:p>
              <a:r>
                <a:rPr lang="en-US" sz="3200" dirty="0" smtClean="0"/>
                <a:t>-2</a:t>
              </a:r>
              <a:endParaRPr lang="en-US" sz="3200" dirty="0"/>
            </a:p>
          </p:txBody>
        </p:sp>
        <p:sp>
          <p:nvSpPr>
            <p:cNvPr id="152" name="TextBox 151"/>
            <p:cNvSpPr txBox="1"/>
            <p:nvPr/>
          </p:nvSpPr>
          <p:spPr>
            <a:xfrm>
              <a:off x="1688541" y="2959668"/>
              <a:ext cx="518091" cy="584775"/>
            </a:xfrm>
            <a:prstGeom prst="rect">
              <a:avLst/>
            </a:prstGeom>
            <a:noFill/>
          </p:spPr>
          <p:txBody>
            <a:bodyPr wrap="none" rtlCol="0">
              <a:spAutoFit/>
            </a:bodyPr>
            <a:lstStyle/>
            <a:p>
              <a:r>
                <a:rPr lang="en-US" sz="3200" dirty="0" smtClean="0"/>
                <a:t>-2</a:t>
              </a:r>
              <a:endParaRPr lang="en-US" sz="3200" dirty="0"/>
            </a:p>
          </p:txBody>
        </p:sp>
        <p:sp>
          <p:nvSpPr>
            <p:cNvPr id="153" name="TextBox 152"/>
            <p:cNvSpPr txBox="1"/>
            <p:nvPr/>
          </p:nvSpPr>
          <p:spPr>
            <a:xfrm>
              <a:off x="4572114" y="1031675"/>
              <a:ext cx="518091" cy="584775"/>
            </a:xfrm>
            <a:prstGeom prst="rect">
              <a:avLst/>
            </a:prstGeom>
            <a:noFill/>
          </p:spPr>
          <p:txBody>
            <a:bodyPr wrap="none" rtlCol="0">
              <a:spAutoFit/>
            </a:bodyPr>
            <a:lstStyle/>
            <a:p>
              <a:r>
                <a:rPr lang="en-US" sz="3200" dirty="0" smtClean="0"/>
                <a:t>-3</a:t>
              </a:r>
              <a:endParaRPr lang="en-US" sz="3200" dirty="0"/>
            </a:p>
          </p:txBody>
        </p:sp>
        <p:sp>
          <p:nvSpPr>
            <p:cNvPr id="154" name="TextBox 153"/>
            <p:cNvSpPr txBox="1"/>
            <p:nvPr/>
          </p:nvSpPr>
          <p:spPr>
            <a:xfrm>
              <a:off x="1689910" y="3880416"/>
              <a:ext cx="518091" cy="584775"/>
            </a:xfrm>
            <a:prstGeom prst="rect">
              <a:avLst/>
            </a:prstGeom>
            <a:noFill/>
          </p:spPr>
          <p:txBody>
            <a:bodyPr wrap="none" rtlCol="0">
              <a:spAutoFit/>
            </a:bodyPr>
            <a:lstStyle/>
            <a:p>
              <a:r>
                <a:rPr lang="en-US" sz="3200" dirty="0" smtClean="0"/>
                <a:t>-3</a:t>
              </a:r>
              <a:endParaRPr lang="en-US" sz="3200" dirty="0"/>
            </a:p>
          </p:txBody>
        </p:sp>
        <p:sp>
          <p:nvSpPr>
            <p:cNvPr id="155" name="TextBox 154"/>
            <p:cNvSpPr txBox="1"/>
            <p:nvPr/>
          </p:nvSpPr>
          <p:spPr>
            <a:xfrm>
              <a:off x="5530434" y="1031671"/>
              <a:ext cx="518091" cy="584775"/>
            </a:xfrm>
            <a:prstGeom prst="rect">
              <a:avLst/>
            </a:prstGeom>
            <a:noFill/>
          </p:spPr>
          <p:txBody>
            <a:bodyPr wrap="none" rtlCol="0">
              <a:spAutoFit/>
            </a:bodyPr>
            <a:lstStyle/>
            <a:p>
              <a:r>
                <a:rPr lang="en-US" sz="3200" dirty="0" smtClean="0"/>
                <a:t>-4</a:t>
              </a:r>
              <a:endParaRPr lang="en-US" sz="3200" dirty="0"/>
            </a:p>
          </p:txBody>
        </p:sp>
        <p:sp>
          <p:nvSpPr>
            <p:cNvPr id="156" name="TextBox 155"/>
            <p:cNvSpPr txBox="1"/>
            <p:nvPr/>
          </p:nvSpPr>
          <p:spPr>
            <a:xfrm>
              <a:off x="1688540" y="4851140"/>
              <a:ext cx="518091" cy="584775"/>
            </a:xfrm>
            <a:prstGeom prst="rect">
              <a:avLst/>
            </a:prstGeom>
            <a:noFill/>
          </p:spPr>
          <p:txBody>
            <a:bodyPr wrap="none" rtlCol="0">
              <a:spAutoFit/>
            </a:bodyPr>
            <a:lstStyle/>
            <a:p>
              <a:r>
                <a:rPr lang="en-US" sz="3200" dirty="0" smtClean="0"/>
                <a:t>-4</a:t>
              </a:r>
              <a:endParaRPr lang="en-US" sz="3200" dirty="0"/>
            </a:p>
          </p:txBody>
        </p:sp>
        <p:sp>
          <p:nvSpPr>
            <p:cNvPr id="157" name="TextBox 156"/>
            <p:cNvSpPr txBox="1"/>
            <p:nvPr/>
          </p:nvSpPr>
          <p:spPr>
            <a:xfrm>
              <a:off x="6472065" y="1031670"/>
              <a:ext cx="518091" cy="584775"/>
            </a:xfrm>
            <a:prstGeom prst="rect">
              <a:avLst/>
            </a:prstGeom>
            <a:noFill/>
          </p:spPr>
          <p:txBody>
            <a:bodyPr wrap="none" rtlCol="0">
              <a:spAutoFit/>
            </a:bodyPr>
            <a:lstStyle/>
            <a:p>
              <a:r>
                <a:rPr lang="en-US" sz="3200" dirty="0" smtClean="0"/>
                <a:t>-5</a:t>
              </a:r>
              <a:endParaRPr lang="en-US" sz="3200" dirty="0"/>
            </a:p>
          </p:txBody>
        </p:sp>
        <p:sp>
          <p:nvSpPr>
            <p:cNvPr id="158" name="TextBox 157"/>
            <p:cNvSpPr txBox="1"/>
            <p:nvPr/>
          </p:nvSpPr>
          <p:spPr>
            <a:xfrm>
              <a:off x="7422040" y="1031669"/>
              <a:ext cx="518091" cy="584775"/>
            </a:xfrm>
            <a:prstGeom prst="rect">
              <a:avLst/>
            </a:prstGeom>
            <a:noFill/>
          </p:spPr>
          <p:txBody>
            <a:bodyPr wrap="none" rtlCol="0">
              <a:spAutoFit/>
            </a:bodyPr>
            <a:lstStyle/>
            <a:p>
              <a:r>
                <a:rPr lang="en-US" sz="3200" dirty="0" smtClean="0"/>
                <a:t>-6</a:t>
              </a:r>
              <a:endParaRPr lang="en-US" sz="3200" dirty="0"/>
            </a:p>
          </p:txBody>
        </p:sp>
        <p:sp>
          <p:nvSpPr>
            <p:cNvPr id="159" name="TextBox 158"/>
            <p:cNvSpPr txBox="1"/>
            <p:nvPr/>
          </p:nvSpPr>
          <p:spPr>
            <a:xfrm>
              <a:off x="2712910" y="1981255"/>
              <a:ext cx="393056" cy="584775"/>
            </a:xfrm>
            <a:prstGeom prst="rect">
              <a:avLst/>
            </a:prstGeom>
            <a:noFill/>
          </p:spPr>
          <p:txBody>
            <a:bodyPr wrap="none" rtlCol="0">
              <a:spAutoFit/>
            </a:bodyPr>
            <a:lstStyle/>
            <a:p>
              <a:r>
                <a:rPr lang="en-US" sz="3200" dirty="0" smtClean="0"/>
                <a:t>0</a:t>
              </a:r>
              <a:endParaRPr lang="en-US" sz="3200" dirty="0"/>
            </a:p>
          </p:txBody>
        </p:sp>
        <p:sp>
          <p:nvSpPr>
            <p:cNvPr id="160" name="TextBox 159"/>
            <p:cNvSpPr txBox="1"/>
            <p:nvPr/>
          </p:nvSpPr>
          <p:spPr>
            <a:xfrm>
              <a:off x="3684658" y="1977409"/>
              <a:ext cx="393056" cy="584775"/>
            </a:xfrm>
            <a:prstGeom prst="rect">
              <a:avLst/>
            </a:prstGeom>
            <a:noFill/>
          </p:spPr>
          <p:txBody>
            <a:bodyPr wrap="none" rtlCol="0">
              <a:spAutoFit/>
            </a:bodyPr>
            <a:lstStyle/>
            <a:p>
              <a:r>
                <a:rPr lang="en-US" sz="3200" dirty="0" smtClean="0"/>
                <a:t>0</a:t>
              </a:r>
              <a:endParaRPr lang="en-US" sz="3200" dirty="0"/>
            </a:p>
          </p:txBody>
        </p:sp>
        <p:sp>
          <p:nvSpPr>
            <p:cNvPr id="161" name="TextBox 160"/>
            <p:cNvSpPr txBox="1"/>
            <p:nvPr/>
          </p:nvSpPr>
          <p:spPr>
            <a:xfrm>
              <a:off x="4572113" y="1979332"/>
              <a:ext cx="518091" cy="584775"/>
            </a:xfrm>
            <a:prstGeom prst="rect">
              <a:avLst/>
            </a:prstGeom>
            <a:noFill/>
          </p:spPr>
          <p:txBody>
            <a:bodyPr wrap="none" rtlCol="0">
              <a:spAutoFit/>
            </a:bodyPr>
            <a:lstStyle/>
            <a:p>
              <a:r>
                <a:rPr lang="en-US" sz="3200" dirty="0" smtClean="0"/>
                <a:t>-1</a:t>
              </a:r>
              <a:endParaRPr lang="en-US" sz="3200" dirty="0"/>
            </a:p>
          </p:txBody>
        </p:sp>
        <p:sp>
          <p:nvSpPr>
            <p:cNvPr id="162" name="TextBox 161"/>
            <p:cNvSpPr txBox="1"/>
            <p:nvPr/>
          </p:nvSpPr>
          <p:spPr>
            <a:xfrm>
              <a:off x="5530005" y="1979332"/>
              <a:ext cx="518091" cy="584775"/>
            </a:xfrm>
            <a:prstGeom prst="rect">
              <a:avLst/>
            </a:prstGeom>
            <a:noFill/>
          </p:spPr>
          <p:txBody>
            <a:bodyPr wrap="none" rtlCol="0">
              <a:spAutoFit/>
            </a:bodyPr>
            <a:lstStyle/>
            <a:p>
              <a:r>
                <a:rPr lang="en-US" sz="3200" dirty="0" smtClean="0"/>
                <a:t>-2</a:t>
              </a:r>
              <a:endParaRPr lang="en-US" sz="3200" dirty="0"/>
            </a:p>
          </p:txBody>
        </p:sp>
        <p:sp>
          <p:nvSpPr>
            <p:cNvPr id="163" name="TextBox 162"/>
            <p:cNvSpPr txBox="1"/>
            <p:nvPr/>
          </p:nvSpPr>
          <p:spPr>
            <a:xfrm>
              <a:off x="6472064" y="1977408"/>
              <a:ext cx="518091" cy="584775"/>
            </a:xfrm>
            <a:prstGeom prst="rect">
              <a:avLst/>
            </a:prstGeom>
            <a:noFill/>
          </p:spPr>
          <p:txBody>
            <a:bodyPr wrap="none" rtlCol="0">
              <a:spAutoFit/>
            </a:bodyPr>
            <a:lstStyle/>
            <a:p>
              <a:r>
                <a:rPr lang="en-US" sz="3200" dirty="0" smtClean="0"/>
                <a:t>-3</a:t>
              </a:r>
              <a:endParaRPr lang="en-US" sz="3200" dirty="0"/>
            </a:p>
          </p:txBody>
        </p:sp>
        <p:sp>
          <p:nvSpPr>
            <p:cNvPr id="164" name="TextBox 163"/>
            <p:cNvSpPr txBox="1"/>
            <p:nvPr/>
          </p:nvSpPr>
          <p:spPr>
            <a:xfrm>
              <a:off x="7422040" y="1977407"/>
              <a:ext cx="518091" cy="584775"/>
            </a:xfrm>
            <a:prstGeom prst="rect">
              <a:avLst/>
            </a:prstGeom>
            <a:noFill/>
          </p:spPr>
          <p:txBody>
            <a:bodyPr wrap="none" rtlCol="0">
              <a:spAutoFit/>
            </a:bodyPr>
            <a:lstStyle/>
            <a:p>
              <a:r>
                <a:rPr lang="en-US" sz="3200" dirty="0" smtClean="0"/>
                <a:t>-4</a:t>
              </a:r>
              <a:endParaRPr lang="en-US" sz="3200" dirty="0"/>
            </a:p>
          </p:txBody>
        </p:sp>
        <p:sp>
          <p:nvSpPr>
            <p:cNvPr id="165" name="TextBox 164"/>
            <p:cNvSpPr txBox="1"/>
            <p:nvPr/>
          </p:nvSpPr>
          <p:spPr>
            <a:xfrm>
              <a:off x="2650392" y="2959668"/>
              <a:ext cx="518091" cy="584775"/>
            </a:xfrm>
            <a:prstGeom prst="rect">
              <a:avLst/>
            </a:prstGeom>
            <a:noFill/>
          </p:spPr>
          <p:txBody>
            <a:bodyPr wrap="none" rtlCol="0">
              <a:spAutoFit/>
            </a:bodyPr>
            <a:lstStyle/>
            <a:p>
              <a:r>
                <a:rPr lang="en-US" sz="3200" dirty="0" smtClean="0"/>
                <a:t>-1</a:t>
              </a:r>
              <a:endParaRPr lang="en-US" sz="3200" dirty="0"/>
            </a:p>
          </p:txBody>
        </p:sp>
        <p:sp>
          <p:nvSpPr>
            <p:cNvPr id="166" name="TextBox 165"/>
            <p:cNvSpPr txBox="1"/>
            <p:nvPr/>
          </p:nvSpPr>
          <p:spPr>
            <a:xfrm>
              <a:off x="3684658" y="2959667"/>
              <a:ext cx="393056" cy="584775"/>
            </a:xfrm>
            <a:prstGeom prst="rect">
              <a:avLst/>
            </a:prstGeom>
            <a:noFill/>
          </p:spPr>
          <p:txBody>
            <a:bodyPr wrap="none" rtlCol="0">
              <a:spAutoFit/>
            </a:bodyPr>
            <a:lstStyle/>
            <a:p>
              <a:r>
                <a:rPr lang="en-US" sz="3200" dirty="0" smtClean="0"/>
                <a:t>0</a:t>
              </a:r>
              <a:endParaRPr lang="en-US" sz="3200" dirty="0"/>
            </a:p>
          </p:txBody>
        </p:sp>
        <p:sp>
          <p:nvSpPr>
            <p:cNvPr id="167" name="TextBox 166"/>
            <p:cNvSpPr txBox="1"/>
            <p:nvPr/>
          </p:nvSpPr>
          <p:spPr>
            <a:xfrm>
              <a:off x="4634630" y="2938525"/>
              <a:ext cx="393056" cy="584775"/>
            </a:xfrm>
            <a:prstGeom prst="rect">
              <a:avLst/>
            </a:prstGeom>
            <a:noFill/>
          </p:spPr>
          <p:txBody>
            <a:bodyPr wrap="none" rtlCol="0">
              <a:spAutoFit/>
            </a:bodyPr>
            <a:lstStyle/>
            <a:p>
              <a:r>
                <a:rPr lang="en-US" sz="3200" dirty="0" smtClean="0"/>
                <a:t>1</a:t>
              </a:r>
              <a:endParaRPr lang="en-US" sz="3200" dirty="0"/>
            </a:p>
          </p:txBody>
        </p:sp>
        <p:sp>
          <p:nvSpPr>
            <p:cNvPr id="168" name="TextBox 167"/>
            <p:cNvSpPr txBox="1"/>
            <p:nvPr/>
          </p:nvSpPr>
          <p:spPr>
            <a:xfrm>
              <a:off x="5584608" y="2938524"/>
              <a:ext cx="393056" cy="584775"/>
            </a:xfrm>
            <a:prstGeom prst="rect">
              <a:avLst/>
            </a:prstGeom>
            <a:noFill/>
          </p:spPr>
          <p:txBody>
            <a:bodyPr wrap="none" rtlCol="0">
              <a:spAutoFit/>
            </a:bodyPr>
            <a:lstStyle/>
            <a:p>
              <a:r>
                <a:rPr lang="en-US" sz="3200" dirty="0" smtClean="0"/>
                <a:t>0</a:t>
              </a:r>
              <a:endParaRPr lang="en-US" sz="3200" dirty="0"/>
            </a:p>
          </p:txBody>
        </p:sp>
        <p:sp>
          <p:nvSpPr>
            <p:cNvPr id="169" name="TextBox 168"/>
            <p:cNvSpPr txBox="1"/>
            <p:nvPr/>
          </p:nvSpPr>
          <p:spPr>
            <a:xfrm>
              <a:off x="6466238" y="2937227"/>
              <a:ext cx="518091" cy="584775"/>
            </a:xfrm>
            <a:prstGeom prst="rect">
              <a:avLst/>
            </a:prstGeom>
            <a:noFill/>
          </p:spPr>
          <p:txBody>
            <a:bodyPr wrap="none" rtlCol="0">
              <a:spAutoFit/>
            </a:bodyPr>
            <a:lstStyle/>
            <a:p>
              <a:r>
                <a:rPr lang="en-US" sz="3200" dirty="0" smtClean="0"/>
                <a:t>-1</a:t>
              </a:r>
              <a:endParaRPr lang="en-US" sz="3200" dirty="0"/>
            </a:p>
          </p:txBody>
        </p:sp>
        <p:sp>
          <p:nvSpPr>
            <p:cNvPr id="170" name="TextBox 169"/>
            <p:cNvSpPr txBox="1"/>
            <p:nvPr/>
          </p:nvSpPr>
          <p:spPr>
            <a:xfrm>
              <a:off x="7422039" y="2940447"/>
              <a:ext cx="518091" cy="584775"/>
            </a:xfrm>
            <a:prstGeom prst="rect">
              <a:avLst/>
            </a:prstGeom>
            <a:noFill/>
          </p:spPr>
          <p:txBody>
            <a:bodyPr wrap="none" rtlCol="0">
              <a:spAutoFit/>
            </a:bodyPr>
            <a:lstStyle/>
            <a:p>
              <a:r>
                <a:rPr lang="en-US" sz="3200" dirty="0" smtClean="0"/>
                <a:t>-2</a:t>
              </a:r>
              <a:endParaRPr lang="en-US" sz="3200" dirty="0"/>
            </a:p>
          </p:txBody>
        </p:sp>
        <p:sp>
          <p:nvSpPr>
            <p:cNvPr id="171" name="TextBox 170"/>
            <p:cNvSpPr txBox="1"/>
            <p:nvPr/>
          </p:nvSpPr>
          <p:spPr>
            <a:xfrm>
              <a:off x="3613555" y="3886183"/>
              <a:ext cx="518091" cy="584775"/>
            </a:xfrm>
            <a:prstGeom prst="rect">
              <a:avLst/>
            </a:prstGeom>
            <a:noFill/>
          </p:spPr>
          <p:txBody>
            <a:bodyPr wrap="none" rtlCol="0">
              <a:spAutoFit/>
            </a:bodyPr>
            <a:lstStyle/>
            <a:p>
              <a:r>
                <a:rPr lang="en-US" sz="3200" dirty="0" smtClean="0"/>
                <a:t>-1</a:t>
              </a:r>
              <a:endParaRPr lang="en-US" sz="3200" dirty="0"/>
            </a:p>
          </p:txBody>
        </p:sp>
        <p:sp>
          <p:nvSpPr>
            <p:cNvPr id="174" name="TextBox 173"/>
            <p:cNvSpPr txBox="1"/>
            <p:nvPr/>
          </p:nvSpPr>
          <p:spPr>
            <a:xfrm>
              <a:off x="5584608" y="3886182"/>
              <a:ext cx="393056" cy="584775"/>
            </a:xfrm>
            <a:prstGeom prst="rect">
              <a:avLst/>
            </a:prstGeom>
            <a:noFill/>
          </p:spPr>
          <p:txBody>
            <a:bodyPr wrap="none" rtlCol="0">
              <a:spAutoFit/>
            </a:bodyPr>
            <a:lstStyle/>
            <a:p>
              <a:r>
                <a:rPr lang="en-US" sz="3200" dirty="0" smtClean="0"/>
                <a:t>1</a:t>
              </a:r>
              <a:endParaRPr lang="en-US" sz="3200" dirty="0"/>
            </a:p>
          </p:txBody>
        </p:sp>
        <p:sp>
          <p:nvSpPr>
            <p:cNvPr id="175" name="TextBox 174"/>
            <p:cNvSpPr txBox="1"/>
            <p:nvPr/>
          </p:nvSpPr>
          <p:spPr>
            <a:xfrm>
              <a:off x="6534581" y="3880413"/>
              <a:ext cx="393056" cy="584775"/>
            </a:xfrm>
            <a:prstGeom prst="rect">
              <a:avLst/>
            </a:prstGeom>
            <a:noFill/>
          </p:spPr>
          <p:txBody>
            <a:bodyPr wrap="none" rtlCol="0">
              <a:spAutoFit/>
            </a:bodyPr>
            <a:lstStyle/>
            <a:p>
              <a:r>
                <a:rPr lang="en-US" sz="3200" dirty="0" smtClean="0"/>
                <a:t>0</a:t>
              </a:r>
              <a:endParaRPr lang="en-US" sz="3200" dirty="0"/>
            </a:p>
          </p:txBody>
        </p:sp>
        <p:sp>
          <p:nvSpPr>
            <p:cNvPr id="179" name="TextBox 178"/>
            <p:cNvSpPr txBox="1"/>
            <p:nvPr/>
          </p:nvSpPr>
          <p:spPr>
            <a:xfrm>
              <a:off x="4634630" y="4826151"/>
              <a:ext cx="393056" cy="584775"/>
            </a:xfrm>
            <a:prstGeom prst="rect">
              <a:avLst/>
            </a:prstGeom>
            <a:noFill/>
          </p:spPr>
          <p:txBody>
            <a:bodyPr wrap="none" rtlCol="0">
              <a:spAutoFit/>
            </a:bodyPr>
            <a:lstStyle/>
            <a:p>
              <a:r>
                <a:rPr lang="en-US" sz="3200" dirty="0" smtClean="0"/>
                <a:t>0</a:t>
              </a:r>
              <a:endParaRPr lang="en-US" sz="3200" dirty="0"/>
            </a:p>
          </p:txBody>
        </p:sp>
        <p:sp>
          <p:nvSpPr>
            <p:cNvPr id="181" name="TextBox 180"/>
            <p:cNvSpPr txBox="1"/>
            <p:nvPr/>
          </p:nvSpPr>
          <p:spPr>
            <a:xfrm>
              <a:off x="6534583" y="4842100"/>
              <a:ext cx="393056" cy="584775"/>
            </a:xfrm>
            <a:prstGeom prst="rect">
              <a:avLst/>
            </a:prstGeom>
            <a:noFill/>
          </p:spPr>
          <p:txBody>
            <a:bodyPr wrap="none" rtlCol="0">
              <a:spAutoFit/>
            </a:bodyPr>
            <a:lstStyle/>
            <a:p>
              <a:r>
                <a:rPr lang="en-US" sz="3200" dirty="0" smtClean="0"/>
                <a:t>1</a:t>
              </a:r>
              <a:endParaRPr lang="en-US" sz="3200" dirty="0"/>
            </a:p>
          </p:txBody>
        </p:sp>
        <p:sp>
          <p:nvSpPr>
            <p:cNvPr id="182" name="TextBox 181"/>
            <p:cNvSpPr txBox="1"/>
            <p:nvPr/>
          </p:nvSpPr>
          <p:spPr>
            <a:xfrm>
              <a:off x="7484558" y="4826150"/>
              <a:ext cx="393056" cy="584775"/>
            </a:xfrm>
            <a:prstGeom prst="rect">
              <a:avLst/>
            </a:prstGeom>
            <a:noFill/>
          </p:spPr>
          <p:txBody>
            <a:bodyPr wrap="none" rtlCol="0">
              <a:spAutoFit/>
            </a:bodyPr>
            <a:lstStyle/>
            <a:p>
              <a:r>
                <a:rPr lang="en-US" sz="3200" dirty="0" smtClean="0"/>
                <a:t>1</a:t>
              </a:r>
              <a:endParaRPr lang="en-US" sz="3200" dirty="0"/>
            </a:p>
          </p:txBody>
        </p:sp>
        <p:sp>
          <p:nvSpPr>
            <p:cNvPr id="190" name="TextBox 189"/>
            <p:cNvSpPr txBox="1"/>
            <p:nvPr/>
          </p:nvSpPr>
          <p:spPr>
            <a:xfrm>
              <a:off x="2661921" y="3880411"/>
              <a:ext cx="518091" cy="584775"/>
            </a:xfrm>
            <a:prstGeom prst="rect">
              <a:avLst/>
            </a:prstGeom>
            <a:noFill/>
          </p:spPr>
          <p:txBody>
            <a:bodyPr wrap="none" rtlCol="0">
              <a:spAutoFit/>
            </a:bodyPr>
            <a:lstStyle/>
            <a:p>
              <a:r>
                <a:rPr lang="en-US" sz="3200" dirty="0" smtClean="0"/>
                <a:t>-1</a:t>
              </a:r>
              <a:endParaRPr lang="en-US" sz="3200" dirty="0"/>
            </a:p>
          </p:txBody>
        </p:sp>
        <p:sp>
          <p:nvSpPr>
            <p:cNvPr id="191" name="TextBox 190"/>
            <p:cNvSpPr txBox="1"/>
            <p:nvPr/>
          </p:nvSpPr>
          <p:spPr>
            <a:xfrm>
              <a:off x="2661667" y="4842100"/>
              <a:ext cx="518091" cy="584775"/>
            </a:xfrm>
            <a:prstGeom prst="rect">
              <a:avLst/>
            </a:prstGeom>
            <a:noFill/>
          </p:spPr>
          <p:txBody>
            <a:bodyPr wrap="none" rtlCol="0">
              <a:spAutoFit/>
            </a:bodyPr>
            <a:lstStyle/>
            <a:p>
              <a:r>
                <a:rPr lang="en-US" sz="3200" dirty="0" smtClean="0"/>
                <a:t>-2</a:t>
              </a:r>
              <a:endParaRPr lang="en-US" sz="3200" dirty="0"/>
            </a:p>
          </p:txBody>
        </p:sp>
        <p:sp>
          <p:nvSpPr>
            <p:cNvPr id="192" name="TextBox 191"/>
            <p:cNvSpPr txBox="1"/>
            <p:nvPr/>
          </p:nvSpPr>
          <p:spPr>
            <a:xfrm>
              <a:off x="4644527" y="3886181"/>
              <a:ext cx="393056" cy="584775"/>
            </a:xfrm>
            <a:prstGeom prst="rect">
              <a:avLst/>
            </a:prstGeom>
            <a:noFill/>
          </p:spPr>
          <p:txBody>
            <a:bodyPr wrap="none" rtlCol="0">
              <a:spAutoFit/>
            </a:bodyPr>
            <a:lstStyle/>
            <a:p>
              <a:r>
                <a:rPr lang="en-US" sz="3200" dirty="0" smtClean="0"/>
                <a:t>0</a:t>
              </a:r>
              <a:endParaRPr lang="en-US" sz="3200" dirty="0"/>
            </a:p>
          </p:txBody>
        </p:sp>
        <p:sp>
          <p:nvSpPr>
            <p:cNvPr id="193" name="TextBox 192"/>
            <p:cNvSpPr txBox="1"/>
            <p:nvPr/>
          </p:nvSpPr>
          <p:spPr>
            <a:xfrm>
              <a:off x="7422038" y="3879981"/>
              <a:ext cx="518091" cy="584775"/>
            </a:xfrm>
            <a:prstGeom prst="rect">
              <a:avLst/>
            </a:prstGeom>
            <a:noFill/>
          </p:spPr>
          <p:txBody>
            <a:bodyPr wrap="none" rtlCol="0">
              <a:spAutoFit/>
            </a:bodyPr>
            <a:lstStyle/>
            <a:p>
              <a:r>
                <a:rPr lang="en-US" sz="3200" dirty="0" smtClean="0"/>
                <a:t>-1</a:t>
              </a:r>
              <a:endParaRPr lang="en-US" sz="3200" dirty="0"/>
            </a:p>
          </p:txBody>
        </p:sp>
        <p:sp>
          <p:nvSpPr>
            <p:cNvPr id="194" name="TextBox 193"/>
            <p:cNvSpPr txBox="1"/>
            <p:nvPr/>
          </p:nvSpPr>
          <p:spPr>
            <a:xfrm>
              <a:off x="3612243" y="4852088"/>
              <a:ext cx="518091" cy="584775"/>
            </a:xfrm>
            <a:prstGeom prst="rect">
              <a:avLst/>
            </a:prstGeom>
            <a:noFill/>
          </p:spPr>
          <p:txBody>
            <a:bodyPr wrap="none" rtlCol="0">
              <a:spAutoFit/>
            </a:bodyPr>
            <a:lstStyle/>
            <a:p>
              <a:r>
                <a:rPr lang="en-US" sz="3200" dirty="0" smtClean="0"/>
                <a:t>-1</a:t>
              </a:r>
              <a:endParaRPr lang="en-US" sz="3200" dirty="0"/>
            </a:p>
          </p:txBody>
        </p:sp>
        <p:sp>
          <p:nvSpPr>
            <p:cNvPr id="195" name="TextBox 194"/>
            <p:cNvSpPr txBox="1"/>
            <p:nvPr/>
          </p:nvSpPr>
          <p:spPr>
            <a:xfrm>
              <a:off x="5592951" y="4826152"/>
              <a:ext cx="393056" cy="584775"/>
            </a:xfrm>
            <a:prstGeom prst="rect">
              <a:avLst/>
            </a:prstGeom>
            <a:noFill/>
          </p:spPr>
          <p:txBody>
            <a:bodyPr wrap="none" rtlCol="0">
              <a:spAutoFit/>
            </a:bodyPr>
            <a:lstStyle/>
            <a:p>
              <a:r>
                <a:rPr lang="en-US" sz="3200" dirty="0" smtClean="0"/>
                <a:t>0</a:t>
              </a:r>
              <a:endParaRPr lang="en-US" sz="3200" dirty="0"/>
            </a:p>
          </p:txBody>
        </p:sp>
        <p:cxnSp>
          <p:nvCxnSpPr>
            <p:cNvPr id="176" name="Straight Arrow Connector 175"/>
            <p:cNvCxnSpPr/>
            <p:nvPr/>
          </p:nvCxnSpPr>
          <p:spPr>
            <a:xfrm>
              <a:off x="5789479" y="4428460"/>
              <a:ext cx="0" cy="4536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H="1" flipV="1">
              <a:off x="4044918" y="2454283"/>
              <a:ext cx="622507" cy="630589"/>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62" idx="1"/>
              <a:endCxn id="85" idx="5"/>
            </p:cNvCxnSpPr>
            <p:nvPr/>
          </p:nvCxnSpPr>
          <p:spPr>
            <a:xfrm flipH="1" flipV="1">
              <a:off x="5004791" y="3419240"/>
              <a:ext cx="612610" cy="58638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H="1" flipV="1">
              <a:off x="3062154" y="1502871"/>
              <a:ext cx="622504" cy="62308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flipH="1" flipV="1">
              <a:off x="5944872" y="3415396"/>
              <a:ext cx="622504" cy="62308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H="1" flipV="1">
              <a:off x="2191019" y="1318290"/>
              <a:ext cx="486862" cy="5766"/>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H="1" flipV="1">
              <a:off x="5072612" y="3246288"/>
              <a:ext cx="486862" cy="5766"/>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764867" y="5792061"/>
            <a:ext cx="7427883" cy="892552"/>
            <a:chOff x="29187" y="5818330"/>
            <a:chExt cx="7427883" cy="892552"/>
          </a:xfrm>
        </p:grpSpPr>
        <p:sp>
          <p:nvSpPr>
            <p:cNvPr id="19" name="TextBox 18"/>
            <p:cNvSpPr txBox="1"/>
            <p:nvPr/>
          </p:nvSpPr>
          <p:spPr>
            <a:xfrm>
              <a:off x="29187" y="6002996"/>
              <a:ext cx="3134063" cy="523220"/>
            </a:xfrm>
            <a:prstGeom prst="rect">
              <a:avLst/>
            </a:prstGeom>
            <a:noFill/>
          </p:spPr>
          <p:txBody>
            <a:bodyPr wrap="none" rtlCol="0">
              <a:spAutoFit/>
            </a:bodyPr>
            <a:lstStyle/>
            <a:p>
              <a:r>
                <a:rPr lang="en-US" sz="2800" u="sng" dirty="0" smtClean="0">
                  <a:solidFill>
                    <a:srgbClr val="002060"/>
                  </a:solidFill>
                  <a:latin typeface="Times New Roman" panose="02020603050405020304" pitchFamily="18" charset="0"/>
                  <a:cs typeface="Times New Roman" panose="02020603050405020304" pitchFamily="18" charset="0"/>
                </a:rPr>
                <a:t>Optimal alignments</a:t>
              </a:r>
              <a:r>
                <a:rPr lang="en-US"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533951" y="5818330"/>
              <a:ext cx="1406458" cy="892552"/>
            </a:xfrm>
            <a:prstGeom prst="rect">
              <a:avLst/>
            </a:prstGeom>
            <a:noFill/>
          </p:spPr>
          <p:txBody>
            <a:bodyPr wrap="square" rtlCol="0">
              <a:spAutoFit/>
            </a:bodyPr>
            <a:lstStyle/>
            <a:p>
              <a:r>
                <a:rPr lang="en-US" sz="2600" b="1" dirty="0" smtClean="0">
                  <a:solidFill>
                    <a:srgbClr val="002060"/>
                  </a:solidFill>
                  <a:latin typeface="Courier New" pitchFamily="49" charset="0"/>
                  <a:cs typeface="Courier New" pitchFamily="49" charset="0"/>
                </a:rPr>
                <a:t>-ACG-C GACTAC</a:t>
              </a:r>
              <a:endParaRPr lang="en-US" sz="2600" b="1" dirty="0">
                <a:solidFill>
                  <a:srgbClr val="002060"/>
                </a:solidFill>
                <a:latin typeface="Courier New" pitchFamily="49" charset="0"/>
                <a:cs typeface="Courier New" pitchFamily="49" charset="0"/>
              </a:endParaRPr>
            </a:p>
          </p:txBody>
        </p:sp>
        <p:sp>
          <p:nvSpPr>
            <p:cNvPr id="25" name="TextBox 24"/>
            <p:cNvSpPr txBox="1"/>
            <p:nvPr/>
          </p:nvSpPr>
          <p:spPr>
            <a:xfrm>
              <a:off x="5115956" y="6002996"/>
              <a:ext cx="702436" cy="523220"/>
            </a:xfrm>
            <a:prstGeom prst="rect">
              <a:avLst/>
            </a:prstGeom>
            <a:noFill/>
          </p:spPr>
          <p:txBody>
            <a:bodyPr wrap="none" rtlCol="0">
              <a:spAutoFit/>
            </a:bodyPr>
            <a:lstStyle/>
            <a:p>
              <a:r>
                <a:rPr lang="en-US" sz="2800" dirty="0" smtClean="0">
                  <a:solidFill>
                    <a:srgbClr val="002060"/>
                  </a:solidFill>
                  <a:latin typeface="Times New Roman" panose="02020603050405020304" pitchFamily="18" charset="0"/>
                  <a:cs typeface="Times New Roman" panose="02020603050405020304" pitchFamily="18" charset="0"/>
                </a:rPr>
                <a:t>and</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6035171" y="5818330"/>
              <a:ext cx="1421899" cy="892552"/>
            </a:xfrm>
            <a:prstGeom prst="rect">
              <a:avLst/>
            </a:prstGeom>
            <a:noFill/>
          </p:spPr>
          <p:txBody>
            <a:bodyPr wrap="square" rtlCol="0">
              <a:spAutoFit/>
            </a:bodyPr>
            <a:lstStyle/>
            <a:p>
              <a:r>
                <a:rPr lang="en-US" sz="2600" b="1" dirty="0" smtClean="0">
                  <a:solidFill>
                    <a:srgbClr val="002060"/>
                  </a:solidFill>
                  <a:latin typeface="Courier New" pitchFamily="49" charset="0"/>
                  <a:cs typeface="Courier New" pitchFamily="49" charset="0"/>
                </a:rPr>
                <a:t>-AC-GC GACTAC</a:t>
              </a:r>
              <a:endParaRPr lang="en-US" sz="2600" b="1" dirty="0">
                <a:solidFill>
                  <a:srgbClr val="002060"/>
                </a:solidFill>
                <a:latin typeface="Courier New" pitchFamily="49" charset="0"/>
                <a:cs typeface="Courier New" pitchFamily="49" charset="0"/>
              </a:endParaRPr>
            </a:p>
          </p:txBody>
        </p:sp>
      </p:grpSp>
      <p:sp>
        <p:nvSpPr>
          <p:cNvPr id="31" name="Title 30"/>
          <p:cNvSpPr>
            <a:spLocks noGrp="1"/>
          </p:cNvSpPr>
          <p:nvPr>
            <p:ph type="title"/>
          </p:nvPr>
        </p:nvSpPr>
        <p:spPr>
          <a:xfrm>
            <a:off x="163453" y="16727"/>
            <a:ext cx="8763000" cy="592873"/>
          </a:xfrm>
        </p:spPr>
        <p:txBody>
          <a:bodyPr>
            <a:noAutofit/>
          </a:bodyPr>
          <a:lstStyle/>
          <a:p>
            <a:r>
              <a:rPr lang="en-US" sz="3200" dirty="0" smtClean="0">
                <a:solidFill>
                  <a:srgbClr val="002060"/>
                </a:solidFill>
                <a:latin typeface="Times New Roman" panose="02020603050405020304" pitchFamily="18" charset="0"/>
                <a:cs typeface="Times New Roman" panose="02020603050405020304" pitchFamily="18" charset="0"/>
              </a:rPr>
              <a:t>Follow </a:t>
            </a:r>
            <a:r>
              <a:rPr lang="en-US" sz="3200" i="1" dirty="0" err="1" smtClean="0">
                <a:solidFill>
                  <a:srgbClr val="002060"/>
                </a:solidFill>
                <a:latin typeface="Times New Roman" panose="02020603050405020304" pitchFamily="18" charset="0"/>
                <a:cs typeface="Times New Roman" panose="02020603050405020304" pitchFamily="18" charset="0"/>
              </a:rPr>
              <a:t>traceback</a:t>
            </a:r>
            <a:r>
              <a:rPr lang="en-US" sz="3200" dirty="0" smtClean="0">
                <a:solidFill>
                  <a:srgbClr val="002060"/>
                </a:solidFill>
                <a:latin typeface="Times New Roman" panose="02020603050405020304" pitchFamily="18" charset="0"/>
                <a:cs typeface="Times New Roman" panose="02020603050405020304" pitchFamily="18" charset="0"/>
              </a:rPr>
              <a:t> edges from the final </a:t>
            </a:r>
            <a:r>
              <a:rPr lang="en-US" sz="3200" dirty="0">
                <a:solidFill>
                  <a:srgbClr val="002060"/>
                </a:solidFill>
                <a:latin typeface="Times New Roman" panose="02020603050405020304" pitchFamily="18" charset="0"/>
                <a:cs typeface="Times New Roman" panose="02020603050405020304" pitchFamily="18" charset="0"/>
              </a:rPr>
              <a:t>n</a:t>
            </a:r>
            <a:r>
              <a:rPr lang="en-US" sz="3200" dirty="0" smtClean="0">
                <a:solidFill>
                  <a:srgbClr val="002060"/>
                </a:solidFill>
                <a:latin typeface="Times New Roman" panose="02020603050405020304" pitchFamily="18" charset="0"/>
                <a:cs typeface="Times New Roman" panose="02020603050405020304" pitchFamily="18" charset="0"/>
              </a:rPr>
              <a:t>ode</a:t>
            </a:r>
            <a:endParaRPr 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5880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533400"/>
          </a:xfrm>
        </p:spPr>
        <p:txBody>
          <a:bodyPr>
            <a:noAutofit/>
          </a:bodyPr>
          <a:lstStyle/>
          <a:p>
            <a:r>
              <a:rPr lang="en-US" sz="2800" dirty="0" smtClean="0">
                <a:solidFill>
                  <a:srgbClr val="002060"/>
                </a:solidFill>
                <a:latin typeface="Times New Roman" panose="02020603050405020304" pitchFamily="18" charset="0"/>
                <a:cs typeface="Times New Roman" panose="02020603050405020304" pitchFamily="18" charset="0"/>
              </a:rPr>
              <a:t>Dynamic Programming and Global Alignment</a:t>
            </a:r>
            <a:endParaRPr lang="en-US" sz="2800"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762000"/>
                <a:ext cx="8229600" cy="5867400"/>
              </a:xfrm>
            </p:spPr>
            <p:txBody>
              <a:bodyPr>
                <a:normAutofit fontScale="55000" lnSpcReduction="20000"/>
              </a:bodyPr>
              <a:lstStyle/>
              <a:p>
                <a:pPr marL="0" indent="0">
                  <a:buNone/>
                </a:pPr>
                <a:r>
                  <a:rPr lang="en-US" dirty="0" smtClean="0">
                    <a:latin typeface="Times New Roman" panose="02020603050405020304" pitchFamily="18" charset="0"/>
                    <a:cs typeface="Times New Roman" panose="02020603050405020304" pitchFamily="18" charset="0"/>
                  </a:rPr>
                  <a:t>Dynamic programming is a method by which a larger problem may be solved by first solving smaller, partial versions of the problem.  We demonstrate here how it may be applied to global sequence alignment, where at first we are interested only in the similarity of two sequences, and not the alignment that yields this score.</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u="sng" dirty="0" smtClean="0">
                    <a:latin typeface="Times New Roman" panose="02020603050405020304" pitchFamily="18" charset="0"/>
                    <a:cs typeface="Times New Roman" panose="02020603050405020304" pitchFamily="18" charset="0"/>
                  </a:rPr>
                  <a:t>Definitions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a:rPr>
                      <m:t>𝑠</m:t>
                    </m:r>
                    <m:d>
                      <m:dPr>
                        <m:ctrlPr>
                          <a:rPr lang="en-US" b="0" i="1" smtClean="0">
                            <a:latin typeface="Cambria Math" panose="02040503050406030204" pitchFamily="18" charset="0"/>
                          </a:rPr>
                        </m:ctrlPr>
                      </m:dPr>
                      <m:e>
                        <m:r>
                          <a:rPr lang="en-US" b="0" i="1" smtClean="0">
                            <a:latin typeface="Cambria Math"/>
                          </a:rPr>
                          <m:t>𝑎</m:t>
                        </m:r>
                        <m:r>
                          <a:rPr lang="en-US" b="0" i="1" smtClean="0">
                            <a:latin typeface="Cambria Math"/>
                          </a:rPr>
                          <m:t>,</m:t>
                        </m:r>
                        <m:r>
                          <a:rPr lang="en-US" b="0" i="1" smtClean="0">
                            <a:latin typeface="Cambria Math"/>
                          </a:rPr>
                          <m:t>𝑏</m:t>
                        </m:r>
                      </m:e>
                    </m:d>
                  </m:oMath>
                </a14:m>
                <a:r>
                  <a:rPr lang="en-US" dirty="0" smtClean="0">
                    <a:latin typeface="Times New Roman" panose="02020603050405020304" pitchFamily="18" charset="0"/>
                    <a:cs typeface="Times New Roman" panose="02020603050405020304" pitchFamily="18" charset="0"/>
                  </a:rPr>
                  <a:t>           the substitution score for aligning letters </a:t>
                </a:r>
                <a14:m>
                  <m:oMath xmlns:m="http://schemas.openxmlformats.org/officeDocument/2006/math">
                    <m:r>
                      <a:rPr lang="en-US" b="0" i="1" smtClean="0">
                        <a:latin typeface="Cambria Math"/>
                      </a:rPr>
                      <m:t>𝑎</m:t>
                    </m:r>
                  </m:oMath>
                </a14:m>
                <a:r>
                  <a:rPr lang="en-US" dirty="0" smtClean="0">
                    <a:latin typeface="Times New Roman" panose="02020603050405020304" pitchFamily="18" charset="0"/>
                    <a:cs typeface="Times New Roman" panose="02020603050405020304" pitchFamily="18" charset="0"/>
                  </a:rPr>
                  <a:t> and </a:t>
                </a:r>
                <a14:m>
                  <m:oMath xmlns:m="http://schemas.openxmlformats.org/officeDocument/2006/math">
                    <m:r>
                      <a:rPr lang="en-US" b="0" i="1" smtClean="0">
                        <a:latin typeface="Cambria Math"/>
                      </a:rPr>
                      <m:t>𝑏</m:t>
                    </m:r>
                  </m:oMath>
                </a14:m>
                <a:endParaRPr lang="en-US"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a:rPr>
                      <m:t>𝑔</m:t>
                    </m:r>
                  </m:oMath>
                </a14:m>
                <a:r>
                  <a:rPr lang="en-US" dirty="0" smtClean="0">
                    <a:latin typeface="Times New Roman" panose="02020603050405020304" pitchFamily="18" charset="0"/>
                    <a:cs typeface="Times New Roman" panose="02020603050405020304" pitchFamily="18" charset="0"/>
                  </a:rPr>
                  <a:t>                     the gap score for aligning any letter to a null</a:t>
                </a:r>
              </a:p>
              <a:p>
                <a:pPr marL="0" indent="0">
                  <a:buNone/>
                </a:pPr>
                <a:r>
                  <a:rPr lang="en-US"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𝑋</m:t>
                        </m:r>
                      </m:e>
                      <m:sub>
                        <m:r>
                          <a:rPr lang="en-US" b="0" i="1" smtClean="0">
                            <a:latin typeface="Cambria Math"/>
                          </a:rPr>
                          <m:t>𝑖</m:t>
                        </m:r>
                      </m:sub>
                    </m:sSub>
                  </m:oMath>
                </a14:m>
                <a:r>
                  <a:rPr lang="en-US" dirty="0" smtClean="0">
                    <a:latin typeface="Times New Roman" panose="02020603050405020304" pitchFamily="18" charset="0"/>
                    <a:cs typeface="Times New Roman" panose="02020603050405020304" pitchFamily="18" charset="0"/>
                  </a:rPr>
                  <a:t>                    the partial sequence consisting of the first </a:t>
                </a:r>
                <a14:m>
                  <m:oMath xmlns:m="http://schemas.openxmlformats.org/officeDocument/2006/math">
                    <m:r>
                      <a:rPr lang="en-US" b="0" i="1" smtClean="0">
                        <a:latin typeface="Cambria Math"/>
                      </a:rPr>
                      <m:t>𝑖</m:t>
                    </m:r>
                  </m:oMath>
                </a14:m>
                <a:r>
                  <a:rPr lang="en-US" dirty="0" smtClean="0">
                    <a:latin typeface="Times New Roman" panose="02020603050405020304" pitchFamily="18" charset="0"/>
                    <a:cs typeface="Times New Roman" panose="02020603050405020304" pitchFamily="18" charset="0"/>
                  </a:rPr>
                  <a:t> letters of </a:t>
                </a:r>
                <a14:m>
                  <m:oMath xmlns:m="http://schemas.openxmlformats.org/officeDocument/2006/math">
                    <m:r>
                      <a:rPr lang="en-US" b="0" i="1" smtClean="0">
                        <a:latin typeface="Cambria Math"/>
                      </a:rPr>
                      <m:t>𝑋</m:t>
                    </m:r>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𝑥</m:t>
                        </m:r>
                      </m:e>
                      <m:sub>
                        <m:r>
                          <a:rPr lang="en-US" b="0" i="1" smtClean="0">
                            <a:latin typeface="Cambria Math"/>
                            <a:ea typeface="Cambria Math"/>
                          </a:rPr>
                          <m:t>1</m:t>
                        </m:r>
                      </m:sub>
                    </m:sSub>
                    <m:sSub>
                      <m:sSubPr>
                        <m:ctrlPr>
                          <a:rPr lang="en-US" b="0" i="1" smtClean="0">
                            <a:latin typeface="Cambria Math" panose="02040503050406030204" pitchFamily="18" charset="0"/>
                            <a:ea typeface="Cambria Math"/>
                          </a:rPr>
                        </m:ctrlPr>
                      </m:sSubPr>
                      <m:e>
                        <m:r>
                          <a:rPr lang="en-US" b="0" i="1" smtClean="0">
                            <a:latin typeface="Cambria Math"/>
                            <a:ea typeface="Cambria Math"/>
                          </a:rPr>
                          <m:t>𝑥</m:t>
                        </m:r>
                      </m:e>
                      <m:sub>
                        <m:r>
                          <a:rPr lang="en-US" b="0" i="1" smtClean="0">
                            <a:latin typeface="Cambria Math"/>
                            <a:ea typeface="Cambria Math"/>
                          </a:rPr>
                          <m:t>2</m:t>
                        </m:r>
                      </m:sub>
                    </m:sSub>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𝑥</m:t>
                        </m:r>
                      </m:e>
                      <m:sub>
                        <m:r>
                          <a:rPr lang="en-US" b="0" i="1" smtClean="0">
                            <a:latin typeface="Cambria Math"/>
                            <a:ea typeface="Cambria Math"/>
                          </a:rPr>
                          <m:t>𝑚</m:t>
                        </m:r>
                      </m:sub>
                    </m:sSub>
                  </m:oMath>
                </a14:m>
                <a:endParaRPr lang="en-US"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𝑌</m:t>
                        </m:r>
                      </m:e>
                      <m:sub>
                        <m:r>
                          <a:rPr lang="en-US" b="0" i="1" smtClean="0">
                            <a:latin typeface="Cambria Math"/>
                          </a:rPr>
                          <m:t>𝑗</m:t>
                        </m:r>
                      </m:sub>
                    </m:sSub>
                  </m:oMath>
                </a14:m>
                <a:r>
                  <a:rPr lang="en-US" dirty="0" smtClean="0">
                    <a:latin typeface="Times New Roman" panose="02020603050405020304" pitchFamily="18" charset="0"/>
                    <a:cs typeface="Times New Roman" panose="02020603050405020304" pitchFamily="18" charset="0"/>
                  </a:rPr>
                  <a:t>                     the partial sequence consisting of the first </a:t>
                </a:r>
                <a14:m>
                  <m:oMath xmlns:m="http://schemas.openxmlformats.org/officeDocument/2006/math">
                    <m:r>
                      <a:rPr lang="en-US" b="0" i="1" smtClean="0">
                        <a:latin typeface="Cambria Math"/>
                      </a:rPr>
                      <m:t>𝑗</m:t>
                    </m:r>
                  </m:oMath>
                </a14:m>
                <a:r>
                  <a:rPr lang="en-US" dirty="0" smtClean="0">
                    <a:latin typeface="Times New Roman" panose="02020603050405020304" pitchFamily="18" charset="0"/>
                    <a:cs typeface="Times New Roman" panose="02020603050405020304" pitchFamily="18" charset="0"/>
                  </a:rPr>
                  <a:t> letters of </a:t>
                </a:r>
                <a14:m>
                  <m:oMath xmlns:m="http://schemas.openxmlformats.org/officeDocument/2006/math">
                    <m:r>
                      <a:rPr lang="en-US" b="0" i="1" smtClean="0">
                        <a:latin typeface="Cambria Math"/>
                      </a:rPr>
                      <m:t>𝑌</m:t>
                    </m:r>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𝑦</m:t>
                        </m:r>
                      </m:e>
                      <m:sub>
                        <m:r>
                          <a:rPr lang="en-US" b="0" i="1" smtClean="0">
                            <a:latin typeface="Cambria Math"/>
                            <a:ea typeface="Cambria Math"/>
                          </a:rPr>
                          <m:t>1</m:t>
                        </m:r>
                      </m:sub>
                    </m:sSub>
                    <m:sSub>
                      <m:sSubPr>
                        <m:ctrlPr>
                          <a:rPr lang="en-US" b="0" i="1" smtClean="0">
                            <a:latin typeface="Cambria Math" panose="02040503050406030204" pitchFamily="18" charset="0"/>
                            <a:ea typeface="Cambria Math"/>
                          </a:rPr>
                        </m:ctrlPr>
                      </m:sSubPr>
                      <m:e>
                        <m:r>
                          <a:rPr lang="en-US" b="0" i="1" smtClean="0">
                            <a:latin typeface="Cambria Math"/>
                            <a:ea typeface="Cambria Math"/>
                          </a:rPr>
                          <m:t>𝑦</m:t>
                        </m:r>
                      </m:e>
                      <m:sub>
                        <m:r>
                          <a:rPr lang="en-US" b="0" i="1" smtClean="0">
                            <a:latin typeface="Cambria Math"/>
                            <a:ea typeface="Cambria Math"/>
                          </a:rPr>
                          <m:t>2</m:t>
                        </m:r>
                      </m:sub>
                    </m:sSub>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𝑦</m:t>
                        </m:r>
                      </m:e>
                      <m:sub>
                        <m:r>
                          <a:rPr lang="en-US" b="0" i="1" smtClean="0">
                            <a:latin typeface="Cambria Math"/>
                            <a:ea typeface="Cambria Math"/>
                          </a:rPr>
                          <m:t>𝑛</m:t>
                        </m:r>
                      </m:sub>
                    </m:sSub>
                  </m:oMath>
                </a14:m>
                <a:endParaRPr lang="en-US"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a:rPr>
                      <m:t>𝑆𝐼𝑀</m:t>
                    </m:r>
                    <m:r>
                      <a:rPr lang="en-US" b="0" i="1" smtClean="0">
                        <a:latin typeface="Cambria Math"/>
                      </a:rPr>
                      <m:t>(</m:t>
                    </m:r>
                    <m:r>
                      <a:rPr lang="en-US" b="0" i="1" smtClean="0">
                        <a:latin typeface="Cambria Math"/>
                      </a:rPr>
                      <m:t>𝑖</m:t>
                    </m:r>
                    <m:r>
                      <a:rPr lang="en-US" b="0" i="1" smtClean="0">
                        <a:latin typeface="Cambria Math"/>
                      </a:rPr>
                      <m:t>,</m:t>
                    </m:r>
                    <m:r>
                      <a:rPr lang="en-US" b="0" i="1" smtClean="0">
                        <a:latin typeface="Cambria Math"/>
                      </a:rPr>
                      <m:t>𝑗</m:t>
                    </m:r>
                    <m:r>
                      <a:rPr lang="en-US" b="0" i="1" smtClean="0">
                        <a:latin typeface="Cambria Math"/>
                      </a:rPr>
                      <m:t>)</m:t>
                    </m:r>
                  </m:oMath>
                </a14:m>
                <a:r>
                  <a:rPr lang="en-US" dirty="0" smtClean="0">
                    <a:latin typeface="Times New Roman" panose="02020603050405020304" pitchFamily="18" charset="0"/>
                    <a:cs typeface="Times New Roman" panose="02020603050405020304" pitchFamily="18" charset="0"/>
                  </a:rPr>
                  <a:t>        the similarity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𝑋</m:t>
                        </m:r>
                      </m:e>
                      <m:sub>
                        <m:r>
                          <a:rPr lang="en-US" b="0" i="1" smtClean="0">
                            <a:latin typeface="Cambria Math"/>
                          </a:rPr>
                          <m:t>𝑖</m:t>
                        </m:r>
                      </m:sub>
                    </m:sSub>
                  </m:oMath>
                </a14:m>
                <a:r>
                  <a:rPr lang="en-US" dirty="0" smtClean="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𝑌</m:t>
                        </m:r>
                      </m:e>
                      <m:sub>
                        <m:r>
                          <a:rPr lang="en-US" b="0" i="1" smtClean="0">
                            <a:latin typeface="Cambria Math"/>
                          </a:rPr>
                          <m:t>𝑗</m:t>
                        </m:r>
                      </m:sub>
                    </m:sSub>
                  </m:oMath>
                </a14:m>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onsider the </a:t>
                </a:r>
                <a:r>
                  <a:rPr lang="en-US" i="1" dirty="0" smtClean="0">
                    <a:latin typeface="Times New Roman" panose="02020603050405020304" pitchFamily="18" charset="0"/>
                    <a:cs typeface="Times New Roman" panose="02020603050405020304" pitchFamily="18" charset="0"/>
                  </a:rPr>
                  <a:t>last column </a:t>
                </a:r>
                <a:r>
                  <a:rPr lang="en-US" dirty="0" smtClean="0">
                    <a:latin typeface="Times New Roman" panose="02020603050405020304" pitchFamily="18" charset="0"/>
                    <a:cs typeface="Times New Roman" panose="02020603050405020304" pitchFamily="18" charset="0"/>
                  </a:rPr>
                  <a:t>of an optimal alignment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𝑋</m:t>
                        </m:r>
                      </m:e>
                      <m:sub>
                        <m:r>
                          <a:rPr lang="en-US" b="0" i="1" smtClean="0">
                            <a:latin typeface="Cambria Math"/>
                          </a:rPr>
                          <m:t>𝑖</m:t>
                        </m:r>
                      </m:sub>
                    </m:sSub>
                  </m:oMath>
                </a14:m>
                <a:r>
                  <a:rPr lang="en-US" dirty="0" smtClean="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𝑌</m:t>
                        </m:r>
                      </m:e>
                      <m:sub>
                        <m:r>
                          <a:rPr lang="en-US" b="0" i="1" smtClean="0">
                            <a:latin typeface="Cambria Math"/>
                          </a:rPr>
                          <m:t>𝑗</m:t>
                        </m:r>
                      </m:sub>
                    </m:sSub>
                  </m:oMath>
                </a14:m>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his column either aligns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oMath>
                </a14:m>
                <a:r>
                  <a:rPr lang="en-US" dirty="0" smtClean="0">
                    <a:latin typeface="Times New Roman" panose="02020603050405020304" pitchFamily="18" charset="0"/>
                    <a:cs typeface="Times New Roman" panose="02020603050405020304" pitchFamily="18" charset="0"/>
                  </a:rPr>
                  <a:t> to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𝑦</m:t>
                        </m:r>
                      </m:e>
                      <m:sub>
                        <m:r>
                          <a:rPr lang="en-US" b="0" i="1" smtClean="0">
                            <a:latin typeface="Cambria Math"/>
                          </a:rPr>
                          <m:t>𝑗</m:t>
                        </m:r>
                      </m:sub>
                    </m:sSub>
                  </m:oMath>
                </a14:m>
                <a:r>
                  <a:rPr lang="en-US" dirty="0" smtClean="0">
                    <a:latin typeface="Times New Roman" panose="02020603050405020304" pitchFamily="18" charset="0"/>
                    <a:cs typeface="Times New Roman" panose="02020603050405020304" pitchFamily="18" charset="0"/>
                  </a:rPr>
                  <a:t>, 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oMath>
                </a14:m>
                <a:r>
                  <a:rPr lang="en-US" dirty="0" smtClean="0">
                    <a:latin typeface="Times New Roman" panose="02020603050405020304" pitchFamily="18" charset="0"/>
                    <a:cs typeface="Times New Roman" panose="02020603050405020304" pitchFamily="18" charset="0"/>
                  </a:rPr>
                  <a:t> to a null, 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𝑦</m:t>
                        </m:r>
                      </m:e>
                      <m:sub>
                        <m:r>
                          <a:rPr lang="en-US" b="0" i="1" smtClean="0">
                            <a:latin typeface="Cambria Math"/>
                          </a:rPr>
                          <m:t>𝑗</m:t>
                        </m:r>
                      </m:sub>
                    </m:sSub>
                  </m:oMath>
                </a14:m>
                <a:r>
                  <a:rPr lang="en-US" dirty="0" smtClean="0">
                    <a:latin typeface="Times New Roman" panose="02020603050405020304" pitchFamily="18" charset="0"/>
                    <a:cs typeface="Times New Roman" panose="02020603050405020304" pitchFamily="18" charset="0"/>
                  </a:rPr>
                  <a:t> to a null.  Because we do not allow “crossing”, there are no other possibilities.  This observation yields the following recurrence: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14:m>
                  <m:oMath xmlns:m="http://schemas.openxmlformats.org/officeDocument/2006/math">
                    <m:r>
                      <a:rPr lang="en-US" b="1" i="1" smtClean="0">
                        <a:latin typeface="Cambria Math"/>
                      </a:rPr>
                      <m:t>𝑺𝑰𝑴</m:t>
                    </m:r>
                    <m:d>
                      <m:dPr>
                        <m:ctrlPr>
                          <a:rPr lang="en-US" b="1" i="1" smtClean="0">
                            <a:latin typeface="Cambria Math" panose="02040503050406030204" pitchFamily="18" charset="0"/>
                          </a:rPr>
                        </m:ctrlPr>
                      </m:dPr>
                      <m:e>
                        <m:r>
                          <a:rPr lang="en-US" b="1" i="1" smtClean="0">
                            <a:latin typeface="Cambria Math"/>
                          </a:rPr>
                          <m:t>𝒊</m:t>
                        </m:r>
                        <m:r>
                          <a:rPr lang="en-US" b="1" i="1" smtClean="0">
                            <a:latin typeface="Cambria Math"/>
                          </a:rPr>
                          <m:t>,</m:t>
                        </m:r>
                        <m:r>
                          <a:rPr lang="en-US" b="1" i="1" smtClean="0">
                            <a:latin typeface="Cambria Math"/>
                          </a:rPr>
                          <m:t>𝒋</m:t>
                        </m:r>
                      </m:e>
                    </m:d>
                    <m:r>
                      <a:rPr lang="en-US" b="1" i="1" smtClean="0">
                        <a:latin typeface="Cambria Math"/>
                      </a:rPr>
                      <m:t>=</m:t>
                    </m:r>
                    <m:r>
                      <a:rPr lang="en-US" b="1" i="1" smtClean="0">
                        <a:latin typeface="Cambria Math"/>
                      </a:rPr>
                      <m:t>𝒎𝒂𝒙</m:t>
                    </m:r>
                    <m:d>
                      <m:dPr>
                        <m:begChr m:val="{"/>
                        <m:endChr m:val=""/>
                        <m:ctrlPr>
                          <a:rPr lang="en-US" b="1" i="1" smtClean="0">
                            <a:latin typeface="Cambria Math" panose="02040503050406030204" pitchFamily="18" charset="0"/>
                          </a:rPr>
                        </m:ctrlPr>
                      </m:dPr>
                      <m:e>
                        <m:r>
                          <a:rPr lang="en-US" b="1" i="1" smtClean="0">
                            <a:latin typeface="Cambria Math"/>
                          </a:rPr>
                          <m:t> </m:t>
                        </m:r>
                        <m:m>
                          <m:mPr>
                            <m:mcs>
                              <m:mc>
                                <m:mcPr>
                                  <m:count m:val="1"/>
                                  <m:mcJc m:val="center"/>
                                </m:mcPr>
                              </m:mc>
                            </m:mcs>
                            <m:ctrlPr>
                              <a:rPr lang="en-US" b="1" i="1" smtClean="0">
                                <a:latin typeface="Cambria Math" panose="02040503050406030204" pitchFamily="18" charset="0"/>
                              </a:rPr>
                            </m:ctrlPr>
                          </m:mPr>
                          <m:mr>
                            <m:e>
                              <m:r>
                                <m:rPr>
                                  <m:brk m:alnAt="7"/>
                                </m:rPr>
                                <a:rPr lang="en-US" b="1" i="1" smtClean="0">
                                  <a:latin typeface="Cambria Math"/>
                                </a:rPr>
                                <m:t>𝑺</m:t>
                              </m:r>
                              <m:r>
                                <a:rPr lang="en-US" b="1" i="1" smtClean="0">
                                  <a:latin typeface="Cambria Math"/>
                                </a:rPr>
                                <m:t>𝑰𝑴</m:t>
                              </m:r>
                              <m:d>
                                <m:dPr>
                                  <m:ctrlPr>
                                    <a:rPr lang="en-US" b="1" i="1" smtClean="0">
                                      <a:latin typeface="Cambria Math" panose="02040503050406030204" pitchFamily="18" charset="0"/>
                                    </a:rPr>
                                  </m:ctrlPr>
                                </m:dPr>
                                <m:e>
                                  <m:r>
                                    <a:rPr lang="en-US" b="1" i="1" smtClean="0">
                                      <a:latin typeface="Cambria Math"/>
                                    </a:rPr>
                                    <m:t>𝒊</m:t>
                                  </m:r>
                                  <m:r>
                                    <m:rPr>
                                      <m:brk m:alnAt="7"/>
                                    </m:rPr>
                                    <a:rPr lang="en-US" b="1" i="1" smtClean="0">
                                      <a:latin typeface="Cambria Math"/>
                                    </a:rPr>
                                    <m:t>−</m:t>
                                  </m:r>
                                  <m:r>
                                    <a:rPr lang="en-US" b="1" i="1" smtClean="0">
                                      <a:latin typeface="Cambria Math"/>
                                    </a:rPr>
                                    <m:t>𝟏</m:t>
                                  </m:r>
                                  <m:r>
                                    <a:rPr lang="en-US" b="1" i="1" smtClean="0">
                                      <a:latin typeface="Cambria Math"/>
                                    </a:rPr>
                                    <m:t>,</m:t>
                                  </m:r>
                                  <m:r>
                                    <a:rPr lang="en-US" b="1" i="1" smtClean="0">
                                      <a:latin typeface="Cambria Math"/>
                                    </a:rPr>
                                    <m:t>𝒋</m:t>
                                  </m:r>
                                  <m:r>
                                    <a:rPr lang="en-US" b="1" i="1" smtClean="0">
                                      <a:latin typeface="Cambria Math"/>
                                    </a:rPr>
                                    <m:t>−</m:t>
                                  </m:r>
                                  <m:r>
                                    <a:rPr lang="en-US" b="1" i="1" smtClean="0">
                                      <a:latin typeface="Cambria Math"/>
                                    </a:rPr>
                                    <m:t>𝟏</m:t>
                                  </m:r>
                                </m:e>
                              </m:d>
                              <m:r>
                                <m:rPr>
                                  <m:brk m:alnAt="7"/>
                                </m:rPr>
                                <a:rPr lang="en-US" b="1" i="1" smtClean="0">
                                  <a:latin typeface="Cambria Math"/>
                                </a:rPr>
                                <m:t>+</m:t>
                              </m:r>
                              <m:r>
                                <a:rPr lang="en-US" b="1" i="1" smtClean="0">
                                  <a:latin typeface="Cambria Math"/>
                                </a:rPr>
                                <m:t> </m:t>
                              </m:r>
                              <m:sSub>
                                <m:sSubPr>
                                  <m:ctrlPr>
                                    <a:rPr lang="en-US" b="1" i="1" smtClean="0">
                                      <a:latin typeface="Cambria Math" panose="02040503050406030204" pitchFamily="18" charset="0"/>
                                    </a:rPr>
                                  </m:ctrlPr>
                                </m:sSubPr>
                                <m:e>
                                  <m:r>
                                    <a:rPr lang="en-US" b="1" i="1" smtClean="0">
                                      <a:latin typeface="Cambria Math"/>
                                    </a:rPr>
                                    <m:t>𝒔</m:t>
                                  </m:r>
                                  <m:r>
                                    <a:rPr lang="en-US" b="1" i="1" smtClean="0">
                                      <a:latin typeface="Cambria Math"/>
                                    </a:rPr>
                                    <m:t>(</m:t>
                                  </m:r>
                                  <m:sSub>
                                    <m:sSubPr>
                                      <m:ctrlPr>
                                        <a:rPr lang="en-US" b="1" i="1" smtClean="0">
                                          <a:latin typeface="Cambria Math" panose="02040503050406030204" pitchFamily="18" charset="0"/>
                                        </a:rPr>
                                      </m:ctrlPr>
                                    </m:sSubPr>
                                    <m:e>
                                      <m:r>
                                        <a:rPr lang="en-US" b="1" i="1" smtClean="0">
                                          <a:latin typeface="Cambria Math"/>
                                        </a:rPr>
                                        <m:t>𝒙</m:t>
                                      </m:r>
                                    </m:e>
                                    <m:sub>
                                      <m:r>
                                        <a:rPr lang="en-US" b="1" i="1" smtClean="0">
                                          <a:latin typeface="Cambria Math"/>
                                        </a:rPr>
                                        <m:t>𝒊</m:t>
                                      </m:r>
                                    </m:sub>
                                  </m:sSub>
                                  <m:r>
                                    <a:rPr lang="en-US" b="1" i="1" smtClean="0">
                                      <a:latin typeface="Cambria Math"/>
                                    </a:rPr>
                                    <m:t>,</m:t>
                                  </m:r>
                                  <m:sSub>
                                    <m:sSubPr>
                                      <m:ctrlPr>
                                        <a:rPr lang="en-US" b="1" i="1" smtClean="0">
                                          <a:latin typeface="Cambria Math" panose="02040503050406030204" pitchFamily="18" charset="0"/>
                                        </a:rPr>
                                      </m:ctrlPr>
                                    </m:sSubPr>
                                    <m:e>
                                      <m:r>
                                        <a:rPr lang="en-US" b="1" i="1" smtClean="0">
                                          <a:latin typeface="Cambria Math"/>
                                        </a:rPr>
                                        <m:t>𝒚</m:t>
                                      </m:r>
                                    </m:e>
                                    <m:sub>
                                      <m:r>
                                        <a:rPr lang="en-US" b="1" i="1" smtClean="0">
                                          <a:latin typeface="Cambria Math"/>
                                        </a:rPr>
                                        <m:t>𝒋</m:t>
                                      </m:r>
                                    </m:sub>
                                  </m:sSub>
                                  <m:r>
                                    <a:rPr lang="en-US" b="1" i="1" smtClean="0">
                                      <a:latin typeface="Cambria Math"/>
                                    </a:rPr>
                                    <m:t>)</m:t>
                                  </m:r>
                                </m:e>
                                <m:sub>
                                  <m:r>
                                    <m:rPr>
                                      <m:brk m:alnAt="7"/>
                                    </m:rPr>
                                    <a:rPr lang="en-US" b="1" i="1" smtClean="0">
                                      <a:latin typeface="Cambria Math"/>
                                    </a:rPr>
                                    <m:t> </m:t>
                                  </m:r>
                                </m:sub>
                              </m:sSub>
                            </m:e>
                          </m:mr>
                          <m:mr>
                            <m:e>
                              <m:r>
                                <a:rPr lang="en-US" b="1" i="1" smtClean="0">
                                  <a:latin typeface="Cambria Math"/>
                                </a:rPr>
                                <m:t>𝑺𝑰𝑴</m:t>
                              </m:r>
                              <m:d>
                                <m:dPr>
                                  <m:ctrlPr>
                                    <a:rPr lang="en-US" b="1" i="1" smtClean="0">
                                      <a:latin typeface="Cambria Math" panose="02040503050406030204" pitchFamily="18" charset="0"/>
                                    </a:rPr>
                                  </m:ctrlPr>
                                </m:dPr>
                                <m:e>
                                  <m:r>
                                    <a:rPr lang="en-US" b="1" i="1" smtClean="0">
                                      <a:latin typeface="Cambria Math"/>
                                    </a:rPr>
                                    <m:t>𝒊</m:t>
                                  </m:r>
                                  <m:r>
                                    <a:rPr lang="en-US" b="1" i="1" smtClean="0">
                                      <a:latin typeface="Cambria Math"/>
                                    </a:rPr>
                                    <m:t>−</m:t>
                                  </m:r>
                                  <m:r>
                                    <a:rPr lang="en-US" b="1" i="1" smtClean="0">
                                      <a:latin typeface="Cambria Math"/>
                                    </a:rPr>
                                    <m:t>𝟏</m:t>
                                  </m:r>
                                  <m:r>
                                    <a:rPr lang="en-US" b="1" i="1" smtClean="0">
                                      <a:latin typeface="Cambria Math"/>
                                    </a:rPr>
                                    <m:t>,  </m:t>
                                  </m:r>
                                  <m:r>
                                    <a:rPr lang="en-US" b="1" i="1" smtClean="0">
                                      <a:latin typeface="Cambria Math"/>
                                    </a:rPr>
                                    <m:t>𝒋</m:t>
                                  </m:r>
                                </m:e>
                              </m:d>
                              <m:r>
                                <a:rPr lang="en-US" b="1" i="1" smtClean="0">
                                  <a:latin typeface="Cambria Math"/>
                                </a:rPr>
                                <m:t>+</m:t>
                              </m:r>
                              <m:r>
                                <a:rPr lang="en-US" b="1" i="1" smtClean="0">
                                  <a:latin typeface="Cambria Math"/>
                                </a:rPr>
                                <m:t>𝒈</m:t>
                              </m:r>
                            </m:e>
                          </m:mr>
                          <m:mr>
                            <m:e>
                              <m:r>
                                <a:rPr lang="en-US" b="1" i="1" smtClean="0">
                                  <a:latin typeface="Cambria Math"/>
                                </a:rPr>
                                <m:t>𝑺𝑰𝑴</m:t>
                              </m:r>
                              <m:d>
                                <m:dPr>
                                  <m:ctrlPr>
                                    <a:rPr lang="en-US" b="1" i="1" smtClean="0">
                                      <a:latin typeface="Cambria Math" panose="02040503050406030204" pitchFamily="18" charset="0"/>
                                    </a:rPr>
                                  </m:ctrlPr>
                                </m:dPr>
                                <m:e>
                                  <m:r>
                                    <a:rPr lang="en-US" b="1" i="1" smtClean="0">
                                      <a:latin typeface="Cambria Math"/>
                                    </a:rPr>
                                    <m:t>𝒊</m:t>
                                  </m:r>
                                  <m:r>
                                    <a:rPr lang="en-US" b="1" i="1" smtClean="0">
                                      <a:latin typeface="Cambria Math"/>
                                    </a:rPr>
                                    <m:t>,  </m:t>
                                  </m:r>
                                  <m:r>
                                    <a:rPr lang="en-US" b="1" i="1" smtClean="0">
                                      <a:latin typeface="Cambria Math"/>
                                    </a:rPr>
                                    <m:t>𝒋</m:t>
                                  </m:r>
                                  <m:r>
                                    <a:rPr lang="en-US" b="1" i="1" smtClean="0">
                                      <a:latin typeface="Cambria Math"/>
                                    </a:rPr>
                                    <m:t>−</m:t>
                                  </m:r>
                                  <m:r>
                                    <a:rPr lang="en-US" b="1" i="1" smtClean="0">
                                      <a:latin typeface="Cambria Math"/>
                                    </a:rPr>
                                    <m:t>𝟏</m:t>
                                  </m:r>
                                </m:e>
                              </m:d>
                              <m:r>
                                <a:rPr lang="en-US" b="1" i="1" smtClean="0">
                                  <a:latin typeface="Cambria Math"/>
                                </a:rPr>
                                <m:t>+</m:t>
                              </m:r>
                              <m:r>
                                <a:rPr lang="en-US" b="1" i="1" smtClean="0">
                                  <a:latin typeface="Cambria Math"/>
                                </a:rPr>
                                <m:t>𝒈</m:t>
                              </m:r>
                            </m:e>
                          </m:mr>
                        </m:m>
                      </m:e>
                    </m:d>
                  </m:oMath>
                </a14:m>
                <a:endParaRPr lang="en-US" b="1"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In brief, we can solve for </a:t>
                </a:r>
                <a14:m>
                  <m:oMath xmlns:m="http://schemas.openxmlformats.org/officeDocument/2006/math">
                    <m:r>
                      <a:rPr lang="en-US" b="0" i="1" smtClean="0">
                        <a:latin typeface="Cambria Math"/>
                      </a:rPr>
                      <m:t>𝑆𝐼𝑀</m:t>
                    </m:r>
                    <m:r>
                      <a:rPr lang="en-US" b="0" i="1" smtClean="0">
                        <a:latin typeface="Cambria Math"/>
                      </a:rPr>
                      <m:t>(</m:t>
                    </m:r>
                    <m:r>
                      <a:rPr lang="en-US" b="0" i="1" smtClean="0">
                        <a:latin typeface="Cambria Math"/>
                      </a:rPr>
                      <m:t>𝑚</m:t>
                    </m:r>
                    <m:r>
                      <a:rPr lang="en-US" b="0" i="1" smtClean="0">
                        <a:latin typeface="Cambria Math"/>
                      </a:rPr>
                      <m:t>,</m:t>
                    </m:r>
                    <m:r>
                      <a:rPr lang="en-US" b="0" i="1" smtClean="0">
                        <a:latin typeface="Cambria Math"/>
                      </a:rPr>
                      <m:t>𝑛</m:t>
                    </m:r>
                    <m:r>
                      <a:rPr lang="en-US" b="0" i="1" smtClean="0">
                        <a:latin typeface="Cambria Math"/>
                      </a:rPr>
                      <m:t>)</m:t>
                    </m:r>
                  </m:oMath>
                </a14:m>
                <a:r>
                  <a:rPr lang="en-US" dirty="0" smtClean="0">
                    <a:latin typeface="Times New Roman" panose="02020603050405020304" pitchFamily="18" charset="0"/>
                    <a:cs typeface="Times New Roman" panose="02020603050405020304" pitchFamily="18" charset="0"/>
                  </a:rPr>
                  <a:t> by solving smaller versions of the problem first. </a:t>
                </a: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762000"/>
                <a:ext cx="8229600" cy="5867400"/>
              </a:xfrm>
              <a:blipFill rotWithShape="0">
                <a:blip r:embed="rId2"/>
                <a:stretch>
                  <a:fillRect l="-593" t="-1454" b="-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867400" y="4953000"/>
                <a:ext cx="2209800" cy="967957"/>
              </a:xfrm>
              <a:prstGeom prst="rect">
                <a:avLst/>
              </a:prstGeom>
              <a:noFill/>
            </p:spPr>
            <p:txBody>
              <a:bodyPr wrap="square" rtlCol="0">
                <a:spAutoFit/>
              </a:bodyPr>
              <a:lstStyle/>
              <a:p>
                <a14:m>
                  <m:oMath xmlns:m="http://schemas.openxmlformats.org/officeDocument/2006/math">
                    <m:sSub>
                      <m:sSubPr>
                        <m:ctrlPr>
                          <a:rPr lang="en-US" i="1" smtClean="0">
                            <a:solidFill>
                              <a:schemeClr val="tx2"/>
                            </a:solidFill>
                            <a:latin typeface="Cambria Math" panose="02040503050406030204" pitchFamily="18" charset="0"/>
                          </a:rPr>
                        </m:ctrlPr>
                      </m:sSubPr>
                      <m:e>
                        <m:r>
                          <a:rPr lang="en-US" b="0" i="1" smtClean="0">
                            <a:solidFill>
                              <a:schemeClr val="tx2"/>
                            </a:solidFill>
                            <a:latin typeface="Cambria Math"/>
                          </a:rPr>
                          <m:t>𝑥</m:t>
                        </m:r>
                      </m:e>
                      <m:sub>
                        <m:r>
                          <a:rPr lang="en-US" b="0" i="1" smtClean="0">
                            <a:solidFill>
                              <a:schemeClr val="tx2"/>
                            </a:solidFill>
                            <a:latin typeface="Cambria Math"/>
                          </a:rPr>
                          <m:t>𝑖</m:t>
                        </m:r>
                      </m:sub>
                    </m:sSub>
                  </m:oMath>
                </a14:m>
                <a:r>
                  <a:rPr lang="en-US" dirty="0" smtClean="0">
                    <a:solidFill>
                      <a:schemeClr val="tx2"/>
                    </a:solidFill>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i="1" smtClean="0">
                            <a:solidFill>
                              <a:schemeClr val="tx2"/>
                            </a:solidFill>
                            <a:latin typeface="Cambria Math" panose="02040503050406030204" pitchFamily="18" charset="0"/>
                          </a:rPr>
                        </m:ctrlPr>
                      </m:sSubPr>
                      <m:e>
                        <m:r>
                          <a:rPr lang="en-US" b="0" i="1" smtClean="0">
                            <a:solidFill>
                              <a:schemeClr val="tx2"/>
                            </a:solidFill>
                            <a:latin typeface="Cambria Math"/>
                          </a:rPr>
                          <m:t>𝑦</m:t>
                        </m:r>
                      </m:e>
                      <m:sub>
                        <m:r>
                          <a:rPr lang="en-US" b="0" i="1" smtClean="0">
                            <a:solidFill>
                              <a:schemeClr val="tx2"/>
                            </a:solidFill>
                            <a:latin typeface="Cambria Math"/>
                          </a:rPr>
                          <m:t>𝑗</m:t>
                        </m:r>
                      </m:sub>
                    </m:sSub>
                  </m:oMath>
                </a14:m>
                <a:r>
                  <a:rPr lang="en-US" dirty="0" smtClean="0">
                    <a:solidFill>
                      <a:schemeClr val="tx2"/>
                    </a:solidFill>
                    <a:latin typeface="Times New Roman" panose="02020603050405020304" pitchFamily="18" charset="0"/>
                    <a:cs typeface="Times New Roman" panose="02020603050405020304" pitchFamily="18" charset="0"/>
                  </a:rPr>
                  <a:t> aligned       </a:t>
                </a:r>
                <a14:m>
                  <m:oMath xmlns:m="http://schemas.openxmlformats.org/officeDocument/2006/math">
                    <m:sSub>
                      <m:sSubPr>
                        <m:ctrlPr>
                          <a:rPr lang="en-US" i="1" smtClean="0">
                            <a:solidFill>
                              <a:schemeClr val="tx2"/>
                            </a:solidFill>
                            <a:latin typeface="Cambria Math" panose="02040503050406030204" pitchFamily="18" charset="0"/>
                          </a:rPr>
                        </m:ctrlPr>
                      </m:sSubPr>
                      <m:e>
                        <m:r>
                          <a:rPr lang="en-US" b="0" i="1" smtClean="0">
                            <a:solidFill>
                              <a:schemeClr val="tx2"/>
                            </a:solidFill>
                            <a:latin typeface="Cambria Math"/>
                          </a:rPr>
                          <m:t>𝑥</m:t>
                        </m:r>
                      </m:e>
                      <m:sub>
                        <m:r>
                          <a:rPr lang="en-US" b="0" i="1" smtClean="0">
                            <a:solidFill>
                              <a:schemeClr val="tx2"/>
                            </a:solidFill>
                            <a:latin typeface="Cambria Math"/>
                          </a:rPr>
                          <m:t>𝑖</m:t>
                        </m:r>
                      </m:sub>
                    </m:sSub>
                  </m:oMath>
                </a14:m>
                <a:r>
                  <a:rPr lang="en-US" dirty="0" smtClean="0">
                    <a:solidFill>
                      <a:schemeClr val="tx2"/>
                    </a:solidFill>
                    <a:latin typeface="Times New Roman" panose="02020603050405020304" pitchFamily="18" charset="0"/>
                    <a:cs typeface="Times New Roman" panose="02020603050405020304" pitchFamily="18" charset="0"/>
                  </a:rPr>
                  <a:t> aligned with a null </a:t>
                </a:r>
                <a14:m>
                  <m:oMath xmlns:m="http://schemas.openxmlformats.org/officeDocument/2006/math">
                    <m:sSub>
                      <m:sSubPr>
                        <m:ctrlPr>
                          <a:rPr lang="en-US" i="1" smtClean="0">
                            <a:solidFill>
                              <a:schemeClr val="tx2"/>
                            </a:solidFill>
                            <a:latin typeface="Cambria Math" panose="02040503050406030204" pitchFamily="18" charset="0"/>
                          </a:rPr>
                        </m:ctrlPr>
                      </m:sSubPr>
                      <m:e>
                        <m:r>
                          <a:rPr lang="en-US" b="0" i="1" smtClean="0">
                            <a:solidFill>
                              <a:schemeClr val="tx2"/>
                            </a:solidFill>
                            <a:latin typeface="Cambria Math"/>
                          </a:rPr>
                          <m:t>𝑦</m:t>
                        </m:r>
                      </m:e>
                      <m:sub>
                        <m:r>
                          <a:rPr lang="en-US" b="0" i="1" smtClean="0">
                            <a:solidFill>
                              <a:schemeClr val="tx2"/>
                            </a:solidFill>
                            <a:latin typeface="Cambria Math"/>
                          </a:rPr>
                          <m:t>𝑗</m:t>
                        </m:r>
                      </m:sub>
                    </m:sSub>
                  </m:oMath>
                </a14:m>
                <a:r>
                  <a:rPr lang="en-US" dirty="0" smtClean="0">
                    <a:solidFill>
                      <a:schemeClr val="tx2"/>
                    </a:solidFill>
                    <a:latin typeface="Times New Roman" panose="02020603050405020304" pitchFamily="18" charset="0"/>
                    <a:cs typeface="Times New Roman" panose="02020603050405020304" pitchFamily="18" charset="0"/>
                  </a:rPr>
                  <a:t> aligned with a null</a:t>
                </a:r>
                <a:endParaRPr lang="en-US" dirty="0" smtClean="0">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867400" y="4953000"/>
                <a:ext cx="2209800" cy="967957"/>
              </a:xfrm>
              <a:prstGeom prst="rect">
                <a:avLst/>
              </a:prstGeom>
              <a:blipFill rotWithShape="0">
                <a:blip r:embed="rId3"/>
                <a:stretch>
                  <a:fillRect t="-3797" r="-1934" b="-6329"/>
                </a:stretch>
              </a:blipFill>
            </p:spPr>
            <p:txBody>
              <a:bodyPr/>
              <a:lstStyle/>
              <a:p>
                <a:r>
                  <a:rPr lang="en-US">
                    <a:noFill/>
                  </a:rPr>
                  <a:t> </a:t>
                </a:r>
              </a:p>
            </p:txBody>
          </p:sp>
        </mc:Fallback>
      </mc:AlternateContent>
    </p:spTree>
    <p:extLst>
      <p:ext uri="{BB962C8B-B14F-4D97-AF65-F5344CB8AC3E}">
        <p14:creationId xmlns:p14="http://schemas.microsoft.com/office/powerpoint/2010/main" val="38340571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839" y="-9284"/>
            <a:ext cx="8229600" cy="533400"/>
          </a:xfrm>
        </p:spPr>
        <p:txBody>
          <a:bodyPr>
            <a:noAutofit/>
          </a:bodyPr>
          <a:lstStyle/>
          <a:p>
            <a:r>
              <a:rPr lang="en-US" sz="3200" dirty="0" smtClean="0">
                <a:solidFill>
                  <a:srgbClr val="002060"/>
                </a:solidFill>
                <a:latin typeface="Times New Roman" panose="02020603050405020304" pitchFamily="18" charset="0"/>
                <a:cs typeface="Times New Roman" panose="02020603050405020304" pitchFamily="18" charset="0"/>
              </a:rPr>
              <a:t>Dynamic programming on path graphs</a:t>
            </a:r>
            <a:endParaRPr lang="en-US" sz="3200"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990600" y="738548"/>
                <a:ext cx="7543801" cy="101566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One may associate a partial similarity with each node of a path graph.  If the values of </a:t>
                </a:r>
                <a14:m>
                  <m:oMath xmlns:m="http://schemas.openxmlformats.org/officeDocument/2006/math">
                    <m:r>
                      <a:rPr lang="en-US" sz="2000" b="0" i="1" smtClean="0">
                        <a:latin typeface="Cambria Math"/>
                      </a:rPr>
                      <m:t>𝑆𝐼𝑀</m:t>
                    </m:r>
                    <m:d>
                      <m:dPr>
                        <m:ctrlPr>
                          <a:rPr lang="en-US" sz="2000" b="0" i="1" smtClean="0">
                            <a:latin typeface="Cambria Math" panose="02040503050406030204" pitchFamily="18" charset="0"/>
                          </a:rPr>
                        </m:ctrlPr>
                      </m:dPr>
                      <m:e>
                        <m:r>
                          <a:rPr lang="en-US" sz="2000" b="0" i="1" smtClean="0">
                            <a:latin typeface="Cambria Math"/>
                          </a:rPr>
                          <m:t>𝑖</m:t>
                        </m:r>
                        <m:r>
                          <a:rPr lang="en-US" sz="2000" b="0" i="1" smtClean="0">
                            <a:latin typeface="Cambria Math"/>
                          </a:rPr>
                          <m:t>−1,</m:t>
                        </m:r>
                        <m:r>
                          <a:rPr lang="en-US" sz="2000" b="0" i="1" smtClean="0">
                            <a:latin typeface="Cambria Math"/>
                          </a:rPr>
                          <m:t>𝑗</m:t>
                        </m:r>
                        <m:r>
                          <a:rPr lang="en-US" sz="2000" b="0" i="1" smtClean="0">
                            <a:latin typeface="Cambria Math"/>
                          </a:rPr>
                          <m:t>−1</m:t>
                        </m:r>
                      </m:e>
                    </m:d>
                    <m:r>
                      <a:rPr lang="en-US" sz="2000" b="0" i="1" smtClean="0">
                        <a:latin typeface="Cambria Math"/>
                      </a:rPr>
                      <m:t>,  </m:t>
                    </m:r>
                    <m:r>
                      <a:rPr lang="en-US" sz="2000" b="0" i="1" smtClean="0">
                        <a:latin typeface="Cambria Math"/>
                      </a:rPr>
                      <m:t>𝑆𝐼𝑀</m:t>
                    </m:r>
                    <m:d>
                      <m:dPr>
                        <m:ctrlPr>
                          <a:rPr lang="en-US" sz="2000" b="0" i="1" smtClean="0">
                            <a:latin typeface="Cambria Math" panose="02040503050406030204" pitchFamily="18" charset="0"/>
                          </a:rPr>
                        </m:ctrlPr>
                      </m:dPr>
                      <m:e>
                        <m:r>
                          <a:rPr lang="en-US" sz="2000" b="0" i="1" smtClean="0">
                            <a:latin typeface="Cambria Math"/>
                          </a:rPr>
                          <m:t>𝑖</m:t>
                        </m:r>
                        <m:r>
                          <a:rPr lang="en-US" sz="2000" b="0" i="1" smtClean="0">
                            <a:latin typeface="Cambria Math"/>
                          </a:rPr>
                          <m:t>−1,</m:t>
                        </m:r>
                        <m:r>
                          <a:rPr lang="en-US" sz="2000" b="0" i="1" smtClean="0">
                            <a:latin typeface="Cambria Math"/>
                          </a:rPr>
                          <m:t>𝑗</m:t>
                        </m:r>
                      </m:e>
                    </m:d>
                  </m:oMath>
                </a14:m>
                <a:r>
                  <a:rPr lang="en-US" sz="2000" dirty="0" smtClean="0">
                    <a:latin typeface="Times New Roman" panose="02020603050405020304" pitchFamily="18" charset="0"/>
                    <a:cs typeface="Times New Roman" panose="02020603050405020304" pitchFamily="18" charset="0"/>
                  </a:rPr>
                  <a:t>  and  </a:t>
                </a:r>
                <a14:m>
                  <m:oMath xmlns:m="http://schemas.openxmlformats.org/officeDocument/2006/math">
                    <m:r>
                      <a:rPr lang="en-US" sz="2000" b="0" i="1" smtClean="0">
                        <a:latin typeface="Cambria Math"/>
                      </a:rPr>
                      <m:t>𝑆𝐼𝑀</m:t>
                    </m:r>
                    <m:d>
                      <m:dPr>
                        <m:ctrlPr>
                          <a:rPr lang="en-US" sz="2000" b="0" i="1" smtClean="0">
                            <a:latin typeface="Cambria Math" panose="02040503050406030204" pitchFamily="18" charset="0"/>
                          </a:rPr>
                        </m:ctrlPr>
                      </m:dPr>
                      <m:e>
                        <m:r>
                          <a:rPr lang="en-US" sz="2000" b="0" i="1" smtClean="0">
                            <a:latin typeface="Cambria Math"/>
                          </a:rPr>
                          <m:t>𝑖</m:t>
                        </m:r>
                        <m:r>
                          <a:rPr lang="en-US" sz="2000" b="0" i="1" smtClean="0">
                            <a:latin typeface="Cambria Math"/>
                          </a:rPr>
                          <m:t>,</m:t>
                        </m:r>
                        <m:r>
                          <a:rPr lang="en-US" sz="2000" b="0" i="1" smtClean="0">
                            <a:latin typeface="Cambria Math"/>
                          </a:rPr>
                          <m:t>𝑗</m:t>
                        </m:r>
                        <m:r>
                          <a:rPr lang="en-US" sz="2000" b="0" i="1" smtClean="0">
                            <a:latin typeface="Cambria Math"/>
                          </a:rPr>
                          <m:t>−1</m:t>
                        </m:r>
                      </m:e>
                    </m:d>
                  </m:oMath>
                </a14:m>
                <a:r>
                  <a:rPr lang="en-US" sz="2000" dirty="0" smtClean="0">
                    <a:latin typeface="Times New Roman" panose="02020603050405020304" pitchFamily="18" charset="0"/>
                    <a:cs typeface="Times New Roman" panose="02020603050405020304" pitchFamily="18" charset="0"/>
                  </a:rPr>
                  <a:t> are known, the value of </a:t>
                </a:r>
                <a14:m>
                  <m:oMath xmlns:m="http://schemas.openxmlformats.org/officeDocument/2006/math">
                    <m:r>
                      <a:rPr lang="en-US" sz="2000" b="0" i="1" smtClean="0">
                        <a:latin typeface="Cambria Math"/>
                      </a:rPr>
                      <m:t>𝑆𝐼𝑀</m:t>
                    </m:r>
                    <m:d>
                      <m:dPr>
                        <m:ctrlPr>
                          <a:rPr lang="en-US" sz="2000" b="0" i="1" smtClean="0">
                            <a:latin typeface="Cambria Math" panose="02040503050406030204" pitchFamily="18" charset="0"/>
                          </a:rPr>
                        </m:ctrlPr>
                      </m:dPr>
                      <m:e>
                        <m:r>
                          <a:rPr lang="en-US" sz="2000" b="0" i="1" smtClean="0">
                            <a:latin typeface="Cambria Math"/>
                          </a:rPr>
                          <m:t>𝑖</m:t>
                        </m:r>
                        <m:r>
                          <a:rPr lang="en-US" sz="2000" b="0" i="1" smtClean="0">
                            <a:latin typeface="Cambria Math"/>
                          </a:rPr>
                          <m:t>,</m:t>
                        </m:r>
                        <m:r>
                          <a:rPr lang="en-US" sz="2000" b="0" i="1" smtClean="0">
                            <a:latin typeface="Cambria Math"/>
                          </a:rPr>
                          <m:t>𝑗</m:t>
                        </m:r>
                      </m:e>
                    </m:d>
                  </m:oMath>
                </a14:m>
                <a:r>
                  <a:rPr lang="en-US" sz="2000" dirty="0" smtClean="0">
                    <a:latin typeface="Times New Roman" panose="02020603050405020304" pitchFamily="18" charset="0"/>
                    <a:cs typeface="Times New Roman" panose="02020603050405020304" pitchFamily="18" charset="0"/>
                  </a:rPr>
                  <a:t> may be calculated.</a:t>
                </a:r>
                <a:endParaRPr lang="en-US" sz="2000" dirty="0">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990600" y="738548"/>
                <a:ext cx="7543801" cy="1015663"/>
              </a:xfrm>
              <a:prstGeom prst="rect">
                <a:avLst/>
              </a:prstGeom>
              <a:blipFill rotWithShape="0">
                <a:blip r:embed="rId2"/>
                <a:stretch>
                  <a:fillRect l="-889" t="-2994" b="-9581"/>
                </a:stretch>
              </a:blipFill>
            </p:spPr>
            <p:txBody>
              <a:bodyPr/>
              <a:lstStyle/>
              <a:p>
                <a:r>
                  <a:rPr lang="en-US">
                    <a:noFill/>
                  </a:rPr>
                  <a:t> </a:t>
                </a:r>
              </a:p>
            </p:txBody>
          </p:sp>
        </mc:Fallback>
      </mc:AlternateContent>
      <p:grpSp>
        <p:nvGrpSpPr>
          <p:cNvPr id="157" name="Group 156"/>
          <p:cNvGrpSpPr/>
          <p:nvPr/>
        </p:nvGrpSpPr>
        <p:grpSpPr>
          <a:xfrm>
            <a:off x="2443907" y="2210409"/>
            <a:ext cx="4256182" cy="4267200"/>
            <a:chOff x="2601818" y="2133600"/>
            <a:chExt cx="4256182" cy="4267200"/>
          </a:xfrm>
        </p:grpSpPr>
        <p:sp>
          <p:nvSpPr>
            <p:cNvPr id="5" name="Flowchart: Connector 4"/>
            <p:cNvSpPr/>
            <p:nvPr/>
          </p:nvSpPr>
          <p:spPr>
            <a:xfrm>
              <a:off x="2659101" y="2133600"/>
              <a:ext cx="1399633" cy="14224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Connector 150"/>
            <p:cNvSpPr/>
            <p:nvPr/>
          </p:nvSpPr>
          <p:spPr>
            <a:xfrm>
              <a:off x="2659101" y="4978400"/>
              <a:ext cx="1399633" cy="138192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Connector 151"/>
            <p:cNvSpPr/>
            <p:nvPr/>
          </p:nvSpPr>
          <p:spPr>
            <a:xfrm>
              <a:off x="5458367" y="2133600"/>
              <a:ext cx="1399633" cy="14224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Connector 152"/>
            <p:cNvSpPr/>
            <p:nvPr/>
          </p:nvSpPr>
          <p:spPr>
            <a:xfrm>
              <a:off x="5458367" y="4978400"/>
              <a:ext cx="1399633" cy="14224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152" idx="4"/>
              <a:endCxn id="153" idx="0"/>
            </p:cNvCxnSpPr>
            <p:nvPr/>
          </p:nvCxnSpPr>
          <p:spPr>
            <a:xfrm>
              <a:off x="6158184" y="3556000"/>
              <a:ext cx="0" cy="142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153" idx="2"/>
            </p:cNvCxnSpPr>
            <p:nvPr/>
          </p:nvCxnSpPr>
          <p:spPr>
            <a:xfrm flipV="1">
              <a:off x="4058734" y="5689600"/>
              <a:ext cx="1399633" cy="10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5"/>
              <a:endCxn id="153" idx="1"/>
            </p:cNvCxnSpPr>
            <p:nvPr/>
          </p:nvCxnSpPr>
          <p:spPr>
            <a:xfrm>
              <a:off x="3853764" y="3347696"/>
              <a:ext cx="1809574" cy="18390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2601818" y="2690911"/>
                  <a:ext cx="156517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a:rPr>
                          <m:t>𝑺𝑰𝑴</m:t>
                        </m:r>
                        <m:r>
                          <a:rPr lang="en-US" sz="1400" b="1" i="1" smtClean="0">
                            <a:latin typeface="Cambria Math"/>
                          </a:rPr>
                          <m:t>(</m:t>
                        </m:r>
                        <m:r>
                          <a:rPr lang="en-US" sz="1400" b="1" i="1" smtClean="0">
                            <a:latin typeface="Cambria Math"/>
                          </a:rPr>
                          <m:t>𝒊</m:t>
                        </m:r>
                        <m:r>
                          <a:rPr lang="en-US" sz="1400" b="1" i="1" smtClean="0">
                            <a:latin typeface="Cambria Math"/>
                          </a:rPr>
                          <m:t>−</m:t>
                        </m:r>
                        <m:r>
                          <a:rPr lang="en-US" sz="1400" b="1" i="1" smtClean="0">
                            <a:latin typeface="Cambria Math"/>
                          </a:rPr>
                          <m:t>𝟏</m:t>
                        </m:r>
                        <m:r>
                          <a:rPr lang="en-US" sz="1400" b="1" i="1" smtClean="0">
                            <a:latin typeface="Cambria Math"/>
                          </a:rPr>
                          <m:t>,</m:t>
                        </m:r>
                        <m:r>
                          <a:rPr lang="en-US" sz="1400" b="1" i="1" smtClean="0">
                            <a:latin typeface="Cambria Math"/>
                          </a:rPr>
                          <m:t>𝒋</m:t>
                        </m:r>
                        <m:r>
                          <a:rPr lang="en-US" sz="1400" b="1" i="1" smtClean="0">
                            <a:latin typeface="Cambria Math"/>
                          </a:rPr>
                          <m:t>−</m:t>
                        </m:r>
                        <m:r>
                          <a:rPr lang="en-US" sz="1400" b="1" i="1" smtClean="0">
                            <a:latin typeface="Cambria Math"/>
                          </a:rPr>
                          <m:t>𝟏</m:t>
                        </m:r>
                        <m:r>
                          <a:rPr lang="en-US" sz="1400" b="1" i="1" smtClean="0">
                            <a:latin typeface="Cambria Math"/>
                          </a:rPr>
                          <m:t>)</m:t>
                        </m:r>
                      </m:oMath>
                    </m:oMathPara>
                  </a14:m>
                  <a:endParaRPr lang="en-US" sz="1400" b="1" dirty="0">
                    <a:latin typeface="Times New Roman" panose="02020603050405020304" pitchFamily="18" charset="0"/>
                    <a:cs typeface="Times New Roman" panose="02020603050405020304" pitchFamily="18"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601818" y="2690911"/>
                  <a:ext cx="1565172" cy="307777"/>
                </a:xfrm>
                <a:prstGeom prst="rect">
                  <a:avLst/>
                </a:prstGeom>
                <a:blipFill rotWithShape="0">
                  <a:blip r:embed="rId3"/>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2758720" y="5536229"/>
                  <a:ext cx="124335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a:rPr>
                          <m:t>𝑺𝑰𝑴</m:t>
                        </m:r>
                        <m:r>
                          <a:rPr lang="en-US" sz="1400" b="1" i="1" smtClean="0">
                            <a:latin typeface="Cambria Math"/>
                          </a:rPr>
                          <m:t>(</m:t>
                        </m:r>
                        <m:r>
                          <a:rPr lang="en-US" sz="1400" b="1" i="1" smtClean="0">
                            <a:latin typeface="Cambria Math"/>
                          </a:rPr>
                          <m:t>𝒊</m:t>
                        </m:r>
                        <m:r>
                          <a:rPr lang="en-US" sz="1400" b="1" i="1" smtClean="0">
                            <a:latin typeface="Cambria Math"/>
                          </a:rPr>
                          <m:t>,</m:t>
                        </m:r>
                        <m:r>
                          <a:rPr lang="en-US" sz="1400" b="1" i="1" smtClean="0">
                            <a:latin typeface="Cambria Math"/>
                          </a:rPr>
                          <m:t>𝒋</m:t>
                        </m:r>
                        <m:r>
                          <a:rPr lang="en-US" sz="1400" b="1" i="1" smtClean="0">
                            <a:latin typeface="Cambria Math"/>
                          </a:rPr>
                          <m:t>−</m:t>
                        </m:r>
                        <m:r>
                          <a:rPr lang="en-US" sz="1400" b="1" i="1" smtClean="0">
                            <a:latin typeface="Cambria Math"/>
                          </a:rPr>
                          <m:t>𝟏</m:t>
                        </m:r>
                        <m:r>
                          <a:rPr lang="en-US" sz="1400" b="1" i="1" smtClean="0">
                            <a:latin typeface="Cambria Math"/>
                          </a:rPr>
                          <m:t>)</m:t>
                        </m:r>
                      </m:oMath>
                    </m:oMathPara>
                  </a14:m>
                  <a:endParaRPr lang="en-US" sz="1400" b="1" dirty="0">
                    <a:latin typeface="Times New Roman" panose="02020603050405020304" pitchFamily="18" charset="0"/>
                    <a:cs typeface="Times New Roman" panose="02020603050405020304" pitchFamily="18"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2758720" y="5536229"/>
                  <a:ext cx="1243353" cy="307777"/>
                </a:xfrm>
                <a:prstGeom prst="rect">
                  <a:avLst/>
                </a:prstGeom>
                <a:blipFill rotWithShape="0">
                  <a:blip r:embed="rId4"/>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536507" y="2690909"/>
                  <a:ext cx="124335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a:rPr>
                          <m:t>𝑺𝑰𝑴</m:t>
                        </m:r>
                        <m:r>
                          <a:rPr lang="en-US" sz="1400" b="1" i="1" smtClean="0">
                            <a:latin typeface="Cambria Math"/>
                          </a:rPr>
                          <m:t>(</m:t>
                        </m:r>
                        <m:r>
                          <a:rPr lang="en-US" sz="1400" b="1" i="1" smtClean="0">
                            <a:latin typeface="Cambria Math"/>
                          </a:rPr>
                          <m:t>𝒊</m:t>
                        </m:r>
                        <m:r>
                          <a:rPr lang="en-US" sz="1400" b="1" i="1" smtClean="0">
                            <a:latin typeface="Cambria Math"/>
                          </a:rPr>
                          <m:t>−</m:t>
                        </m:r>
                        <m:r>
                          <a:rPr lang="en-US" sz="1400" b="1" i="1" smtClean="0">
                            <a:latin typeface="Cambria Math"/>
                          </a:rPr>
                          <m:t>𝟏</m:t>
                        </m:r>
                        <m:r>
                          <a:rPr lang="en-US" sz="1400" b="1" i="1" smtClean="0">
                            <a:latin typeface="Cambria Math"/>
                          </a:rPr>
                          <m:t>,</m:t>
                        </m:r>
                        <m:r>
                          <a:rPr lang="en-US" sz="1400" b="1" i="1" smtClean="0">
                            <a:latin typeface="Cambria Math"/>
                          </a:rPr>
                          <m:t>𝒋</m:t>
                        </m:r>
                        <m:r>
                          <a:rPr lang="en-US" sz="1400" b="1" i="1" smtClean="0">
                            <a:latin typeface="Cambria Math"/>
                          </a:rPr>
                          <m:t>)</m:t>
                        </m:r>
                      </m:oMath>
                    </m:oMathPara>
                  </a14:m>
                  <a:endParaRPr lang="en-US" sz="1400" b="1" dirty="0">
                    <a:latin typeface="Times New Roman" panose="02020603050405020304" pitchFamily="18" charset="0"/>
                    <a:cs typeface="Times New Roman" panose="02020603050405020304" pitchFamily="18"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5536507" y="2690909"/>
                  <a:ext cx="1243353" cy="307777"/>
                </a:xfrm>
                <a:prstGeom prst="rect">
                  <a:avLst/>
                </a:prstGeom>
                <a:blipFill rotWithShape="0">
                  <a:blip r:embed="rId5"/>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TextBox 109"/>
                <p:cNvSpPr txBox="1"/>
                <p:nvPr/>
              </p:nvSpPr>
              <p:spPr>
                <a:xfrm>
                  <a:off x="5697417" y="5536747"/>
                  <a:ext cx="92153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a:rPr>
                          <m:t>𝑺𝑰𝑴</m:t>
                        </m:r>
                        <m:r>
                          <a:rPr lang="en-US" sz="1400" b="1" i="1" smtClean="0">
                            <a:latin typeface="Cambria Math"/>
                          </a:rPr>
                          <m:t>(</m:t>
                        </m:r>
                        <m:r>
                          <a:rPr lang="en-US" sz="1400" b="1" i="1" smtClean="0">
                            <a:latin typeface="Cambria Math"/>
                          </a:rPr>
                          <m:t>𝒊</m:t>
                        </m:r>
                        <m:r>
                          <a:rPr lang="en-US" sz="1400" b="1" i="1" smtClean="0">
                            <a:latin typeface="Cambria Math"/>
                          </a:rPr>
                          <m:t>,</m:t>
                        </m:r>
                        <m:r>
                          <a:rPr lang="en-US" sz="1400" b="1" i="1" smtClean="0">
                            <a:latin typeface="Cambria Math"/>
                          </a:rPr>
                          <m:t>𝒋</m:t>
                        </m:r>
                        <m:r>
                          <a:rPr lang="en-US" sz="1400" b="1" i="1" smtClean="0">
                            <a:latin typeface="Cambria Math"/>
                          </a:rPr>
                          <m:t>)</m:t>
                        </m:r>
                      </m:oMath>
                    </m:oMathPara>
                  </a14:m>
                  <a:endParaRPr lang="en-US" sz="1400" b="1" dirty="0">
                    <a:latin typeface="Times New Roman" panose="02020603050405020304" pitchFamily="18" charset="0"/>
                    <a:cs typeface="Times New Roman" panose="02020603050405020304" pitchFamily="18" charset="0"/>
                  </a:endParaRPr>
                </a:p>
              </p:txBody>
            </p:sp>
          </mc:Choice>
          <mc:Fallback xmlns="">
            <p:sp>
              <p:nvSpPr>
                <p:cNvPr id="110" name="TextBox 109"/>
                <p:cNvSpPr txBox="1">
                  <a:spLocks noRot="1" noChangeAspect="1" noMove="1" noResize="1" noEditPoints="1" noAdjustHandles="1" noChangeArrowheads="1" noChangeShapeType="1" noTextEdit="1"/>
                </p:cNvSpPr>
                <p:nvPr/>
              </p:nvSpPr>
              <p:spPr>
                <a:xfrm>
                  <a:off x="5697417" y="5536747"/>
                  <a:ext cx="921534" cy="307777"/>
                </a:xfrm>
                <a:prstGeom prst="rect">
                  <a:avLst/>
                </a:prstGeom>
                <a:blipFill rotWithShape="0">
                  <a:blip r:embed="rId6"/>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4" name="TextBox 153"/>
                <p:cNvSpPr txBox="1"/>
                <p:nvPr/>
              </p:nvSpPr>
              <p:spPr>
                <a:xfrm>
                  <a:off x="4375471" y="5715000"/>
                  <a:ext cx="3978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𝒈</m:t>
                        </m:r>
                      </m:oMath>
                    </m:oMathPara>
                  </a14:m>
                  <a:endParaRPr lang="en-US" b="1" i="1" dirty="0">
                    <a:latin typeface="Times New Roman" panose="02020603050405020304" pitchFamily="18" charset="0"/>
                    <a:cs typeface="Times New Roman" panose="02020603050405020304" pitchFamily="18" charset="0"/>
                  </a:endParaRPr>
                </a:p>
              </p:txBody>
            </p:sp>
          </mc:Choice>
          <mc:Fallback xmlns="">
            <p:sp>
              <p:nvSpPr>
                <p:cNvPr id="154" name="TextBox 153"/>
                <p:cNvSpPr txBox="1">
                  <a:spLocks noRot="1" noChangeAspect="1" noMove="1" noResize="1" noEditPoints="1" noAdjustHandles="1" noChangeArrowheads="1" noChangeShapeType="1" noTextEdit="1"/>
                </p:cNvSpPr>
                <p:nvPr/>
              </p:nvSpPr>
              <p:spPr>
                <a:xfrm>
                  <a:off x="4375471" y="5715000"/>
                  <a:ext cx="397865" cy="369332"/>
                </a:xfrm>
                <a:prstGeom prst="rect">
                  <a:avLst/>
                </a:prstGeom>
                <a:blipFill rotWithShape="0">
                  <a:blip r:embed="rId7"/>
                  <a:stretch>
                    <a:fillRect b="-81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5" name="TextBox 154"/>
                <p:cNvSpPr txBox="1"/>
                <p:nvPr/>
              </p:nvSpPr>
              <p:spPr>
                <a:xfrm>
                  <a:off x="6185296" y="4082534"/>
                  <a:ext cx="3978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𝒈</m:t>
                        </m:r>
                      </m:oMath>
                    </m:oMathPara>
                  </a14:m>
                  <a:endParaRPr lang="en-US" b="1" i="1" dirty="0">
                    <a:latin typeface="Times New Roman" panose="02020603050405020304" pitchFamily="18" charset="0"/>
                    <a:cs typeface="Times New Roman" panose="02020603050405020304" pitchFamily="18" charset="0"/>
                  </a:endParaRPr>
                </a:p>
              </p:txBody>
            </p:sp>
          </mc:Choice>
          <mc:Fallback>
            <p:sp>
              <p:nvSpPr>
                <p:cNvPr id="155" name="TextBox 154"/>
                <p:cNvSpPr txBox="1">
                  <a:spLocks noRot="1" noChangeAspect="1" noMove="1" noResize="1" noEditPoints="1" noAdjustHandles="1" noChangeArrowheads="1" noChangeShapeType="1" noTextEdit="1"/>
                </p:cNvSpPr>
                <p:nvPr/>
              </p:nvSpPr>
              <p:spPr>
                <a:xfrm>
                  <a:off x="6185296" y="4082534"/>
                  <a:ext cx="397865" cy="369332"/>
                </a:xfrm>
                <a:prstGeom prst="rect">
                  <a:avLst/>
                </a:prstGeom>
                <a:blipFill rotWithShape="0">
                  <a:blip r:embed="rId8"/>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6" name="TextBox 155"/>
                <p:cNvSpPr txBox="1"/>
                <p:nvPr/>
              </p:nvSpPr>
              <p:spPr>
                <a:xfrm>
                  <a:off x="4511543" y="3763722"/>
                  <a:ext cx="1050159" cy="3956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𝒔</m:t>
                        </m:r>
                        <m:r>
                          <a:rPr lang="en-US" b="1" i="1" smtClean="0">
                            <a:latin typeface="Cambria Math"/>
                          </a:rPr>
                          <m:t>(</m:t>
                        </m:r>
                        <m:sSub>
                          <m:sSubPr>
                            <m:ctrlPr>
                              <a:rPr lang="en-US" b="1" i="1" smtClean="0">
                                <a:latin typeface="Cambria Math" panose="02040503050406030204" pitchFamily="18" charset="0"/>
                              </a:rPr>
                            </m:ctrlPr>
                          </m:sSubPr>
                          <m:e>
                            <m:r>
                              <a:rPr lang="en-US" b="1" i="1" smtClean="0">
                                <a:latin typeface="Cambria Math"/>
                              </a:rPr>
                              <m:t>𝒙</m:t>
                            </m:r>
                          </m:e>
                          <m:sub>
                            <m:r>
                              <a:rPr lang="en-US" b="1" i="1" smtClean="0">
                                <a:latin typeface="Cambria Math"/>
                              </a:rPr>
                              <m:t>𝒊</m:t>
                            </m:r>
                          </m:sub>
                        </m:sSub>
                        <m:r>
                          <a:rPr lang="en-US" b="1" i="1" smtClean="0">
                            <a:latin typeface="Cambria Math"/>
                          </a:rPr>
                          <m:t>,</m:t>
                        </m:r>
                        <m:sSub>
                          <m:sSubPr>
                            <m:ctrlPr>
                              <a:rPr lang="en-US" b="1" i="1" smtClean="0">
                                <a:latin typeface="Cambria Math" panose="02040503050406030204" pitchFamily="18" charset="0"/>
                              </a:rPr>
                            </m:ctrlPr>
                          </m:sSubPr>
                          <m:e>
                            <m:r>
                              <a:rPr lang="en-US" b="1" i="1" smtClean="0">
                                <a:latin typeface="Cambria Math"/>
                              </a:rPr>
                              <m:t>𝒚</m:t>
                            </m:r>
                          </m:e>
                          <m:sub>
                            <m:r>
                              <a:rPr lang="en-US" b="1" i="1" smtClean="0">
                                <a:latin typeface="Cambria Math"/>
                              </a:rPr>
                              <m:t>𝒋</m:t>
                            </m:r>
                          </m:sub>
                        </m:sSub>
                        <m:r>
                          <a:rPr lang="en-US" b="1" i="1" smtClean="0">
                            <a:latin typeface="Cambria Math"/>
                          </a:rPr>
                          <m:t>)</m:t>
                        </m:r>
                      </m:oMath>
                    </m:oMathPara>
                  </a14:m>
                  <a:endParaRPr lang="en-US" b="1" dirty="0">
                    <a:latin typeface="Times New Roman" panose="02020603050405020304" pitchFamily="18" charset="0"/>
                    <a:cs typeface="Times New Roman" panose="02020603050405020304" pitchFamily="18" charset="0"/>
                  </a:endParaRPr>
                </a:p>
              </p:txBody>
            </p:sp>
          </mc:Choice>
          <mc:Fallback xmlns="">
            <p:sp>
              <p:nvSpPr>
                <p:cNvPr id="156" name="TextBox 155"/>
                <p:cNvSpPr txBox="1">
                  <a:spLocks noRot="1" noChangeAspect="1" noMove="1" noResize="1" noEditPoints="1" noAdjustHandles="1" noChangeArrowheads="1" noChangeShapeType="1" noTextEdit="1"/>
                </p:cNvSpPr>
                <p:nvPr/>
              </p:nvSpPr>
              <p:spPr>
                <a:xfrm>
                  <a:off x="4511543" y="3763722"/>
                  <a:ext cx="1050159" cy="395621"/>
                </a:xfrm>
                <a:prstGeom prst="rect">
                  <a:avLst/>
                </a:prstGeom>
                <a:blipFill rotWithShape="0">
                  <a:blip r:embed="rId9"/>
                  <a:stretch>
                    <a:fillRect b="-9231"/>
                  </a:stretch>
                </a:blipFill>
              </p:spPr>
              <p:txBody>
                <a:bodyPr/>
                <a:lstStyle/>
                <a:p>
                  <a:r>
                    <a:rPr lang="en-US">
                      <a:noFill/>
                    </a:rPr>
                    <a:t> </a:t>
                  </a:r>
                </a:p>
              </p:txBody>
            </p:sp>
          </mc:Fallback>
        </mc:AlternateContent>
      </p:grpSp>
    </p:spTree>
    <p:extLst>
      <p:ext uri="{BB962C8B-B14F-4D97-AF65-F5344CB8AC3E}">
        <p14:creationId xmlns:p14="http://schemas.microsoft.com/office/powerpoint/2010/main" val="1959579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563562"/>
          </a:xfrm>
        </p:spPr>
        <p:txBody>
          <a:bodyPr>
            <a:noAutofit/>
          </a:bodyPr>
          <a:lstStyle/>
          <a:p>
            <a:r>
              <a:rPr lang="en-US" sz="3200" dirty="0" err="1" smtClean="0">
                <a:solidFill>
                  <a:srgbClr val="002060"/>
                </a:solidFill>
                <a:latin typeface="Times New Roman" panose="02020603050405020304" pitchFamily="18" charset="0"/>
                <a:cs typeface="Times New Roman" panose="02020603050405020304" pitchFamily="18" charset="0"/>
              </a:rPr>
              <a:t>Pseudocode</a:t>
            </a:r>
            <a:r>
              <a:rPr lang="en-US" sz="3200" dirty="0" smtClean="0">
                <a:solidFill>
                  <a:srgbClr val="002060"/>
                </a:solidFill>
                <a:latin typeface="Times New Roman" panose="02020603050405020304" pitchFamily="18" charset="0"/>
                <a:cs typeface="Times New Roman" panose="02020603050405020304" pitchFamily="18" charset="0"/>
              </a:rPr>
              <a:t> for Finding </a:t>
            </a:r>
            <a:r>
              <a:rPr lang="en-US" sz="3200" dirty="0">
                <a:solidFill>
                  <a:srgbClr val="002060"/>
                </a:solidFill>
                <a:latin typeface="Times New Roman" panose="02020603050405020304" pitchFamily="18" charset="0"/>
                <a:cs typeface="Times New Roman" panose="02020603050405020304" pitchFamily="18" charset="0"/>
              </a:rPr>
              <a:t>S</a:t>
            </a:r>
            <a:r>
              <a:rPr lang="en-US" sz="3200" dirty="0" smtClean="0">
                <a:solidFill>
                  <a:srgbClr val="002060"/>
                </a:solidFill>
                <a:latin typeface="Times New Roman" panose="02020603050405020304" pitchFamily="18" charset="0"/>
                <a:cs typeface="Times New Roman" panose="02020603050405020304" pitchFamily="18" charset="0"/>
              </a:rPr>
              <a:t>equence </a:t>
            </a:r>
            <a:r>
              <a:rPr lang="en-US" sz="3200" dirty="0">
                <a:solidFill>
                  <a:srgbClr val="002060"/>
                </a:solidFill>
                <a:latin typeface="Times New Roman" panose="02020603050405020304" pitchFamily="18" charset="0"/>
                <a:cs typeface="Times New Roman" panose="02020603050405020304" pitchFamily="18" charset="0"/>
              </a:rPr>
              <a:t>S</a:t>
            </a:r>
            <a:r>
              <a:rPr lang="en-US" sz="3200" dirty="0" smtClean="0">
                <a:solidFill>
                  <a:srgbClr val="002060"/>
                </a:solidFill>
                <a:latin typeface="Times New Roman" panose="02020603050405020304" pitchFamily="18" charset="0"/>
                <a:cs typeface="Times New Roman" panose="02020603050405020304" pitchFamily="18" charset="0"/>
              </a:rPr>
              <a:t>imilarity</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81000" y="1110496"/>
            <a:ext cx="3990195" cy="4093428"/>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Similarity(X,Y</a:t>
            </a:r>
            <a:r>
              <a:rPr lang="en-US" sz="2000" dirty="0">
                <a:latin typeface="Times New Roman" panose="02020603050405020304" pitchFamily="18" charset="0"/>
                <a:cs typeface="Times New Roman" panose="02020603050405020304" pitchFamily="18" charset="0"/>
              </a:rPr>
              <a:t>):</a:t>
            </a:r>
          </a:p>
          <a:p>
            <a:r>
              <a:rPr lang="nn-NO" sz="2000" dirty="0" smtClean="0">
                <a:latin typeface="Times New Roman" panose="02020603050405020304" pitchFamily="18" charset="0"/>
                <a:cs typeface="Times New Roman" panose="02020603050405020304" pitchFamily="18" charset="0"/>
              </a:rPr>
              <a:t>    For </a:t>
            </a:r>
            <a:r>
              <a:rPr lang="nn-NO" sz="2000" dirty="0">
                <a:latin typeface="Times New Roman" panose="02020603050405020304" pitchFamily="18" charset="0"/>
                <a:cs typeface="Times New Roman" panose="02020603050405020304" pitchFamily="18" charset="0"/>
              </a:rPr>
              <a:t>i = </a:t>
            </a:r>
            <a:r>
              <a:rPr lang="nn-NO" sz="2000" dirty="0" smtClean="0">
                <a:latin typeface="Times New Roman" panose="02020603050405020304" pitchFamily="18" charset="0"/>
                <a:cs typeface="Times New Roman" panose="02020603050405020304" pitchFamily="18" charset="0"/>
              </a:rPr>
              <a:t>0,...,</a:t>
            </a:r>
            <a:r>
              <a:rPr lang="nn-NO" sz="2000" dirty="0">
                <a:latin typeface="Times New Roman" panose="02020603050405020304" pitchFamily="18" charset="0"/>
                <a:cs typeface="Times New Roman" panose="02020603050405020304" pitchFamily="18" charset="0"/>
              </a:rPr>
              <a:t>m: </a:t>
            </a:r>
            <a:r>
              <a:rPr lang="nn-NO" sz="2000" dirty="0" smtClean="0">
                <a:latin typeface="Times New Roman" panose="02020603050405020304" pitchFamily="18" charset="0"/>
                <a:cs typeface="Times New Roman" panose="02020603050405020304" pitchFamily="18" charset="0"/>
              </a:rPr>
              <a:t> SIM[i,0</a:t>
            </a:r>
            <a:r>
              <a:rPr lang="nn-NO" sz="2000" dirty="0">
                <a:latin typeface="Times New Roman" panose="02020603050405020304" pitchFamily="18" charset="0"/>
                <a:cs typeface="Times New Roman" panose="02020603050405020304" pitchFamily="18" charset="0"/>
              </a:rPr>
              <a:t>] = </a:t>
            </a:r>
            <a:r>
              <a:rPr lang="nn-NO" sz="2000" dirty="0" smtClean="0">
                <a:latin typeface="Times New Roman" panose="02020603050405020304" pitchFamily="18" charset="0"/>
                <a:cs typeface="Times New Roman" panose="02020603050405020304" pitchFamily="18" charset="0"/>
              </a:rPr>
              <a:t>i*g</a:t>
            </a:r>
            <a:endParaRPr lang="nn-NO" sz="2000" dirty="0">
              <a:latin typeface="Times New Roman" panose="02020603050405020304" pitchFamily="18" charset="0"/>
              <a:cs typeface="Times New Roman" panose="02020603050405020304" pitchFamily="18" charset="0"/>
            </a:endParaRPr>
          </a:p>
          <a:p>
            <a:r>
              <a:rPr lang="pt-BR" sz="2000" dirty="0" smtClean="0">
                <a:latin typeface="Times New Roman" panose="02020603050405020304" pitchFamily="18" charset="0"/>
                <a:cs typeface="Times New Roman" panose="02020603050405020304" pitchFamily="18" charset="0"/>
              </a:rPr>
              <a:t>    For </a:t>
            </a:r>
            <a:r>
              <a:rPr lang="pt-BR" sz="2000" dirty="0">
                <a:latin typeface="Times New Roman" panose="02020603050405020304" pitchFamily="18" charset="0"/>
                <a:cs typeface="Times New Roman" panose="02020603050405020304" pitchFamily="18" charset="0"/>
              </a:rPr>
              <a:t>j = 1,...,n: </a:t>
            </a:r>
            <a:r>
              <a:rPr lang="pt-BR" sz="2000" dirty="0" smtClean="0">
                <a:latin typeface="Times New Roman" panose="02020603050405020304" pitchFamily="18" charset="0"/>
                <a:cs typeface="Times New Roman" panose="02020603050405020304" pitchFamily="18" charset="0"/>
              </a:rPr>
              <a:t>  SIM[0,j</a:t>
            </a:r>
            <a:r>
              <a:rPr lang="pt-BR" sz="2000" dirty="0">
                <a:latin typeface="Times New Roman" panose="02020603050405020304" pitchFamily="18" charset="0"/>
                <a:cs typeface="Times New Roman" panose="02020603050405020304" pitchFamily="18" charset="0"/>
              </a:rPr>
              <a:t>] = </a:t>
            </a:r>
            <a:r>
              <a:rPr lang="pt-BR" sz="2000" dirty="0" smtClean="0">
                <a:latin typeface="Times New Roman" panose="02020603050405020304" pitchFamily="18" charset="0"/>
                <a:cs typeface="Times New Roman" panose="02020603050405020304" pitchFamily="18" charset="0"/>
              </a:rPr>
              <a:t>j*g</a:t>
            </a:r>
            <a:endParaRPr lang="pt-BR"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For </a:t>
            </a:r>
            <a:r>
              <a:rPr lang="en-US" sz="2000" dirty="0">
                <a:latin typeface="Times New Roman" panose="02020603050405020304" pitchFamily="18" charset="0"/>
                <a:cs typeface="Times New Roman" panose="02020603050405020304" pitchFamily="18" charset="0"/>
              </a:rPr>
              <a:t>i = 1,...,m:</a:t>
            </a:r>
          </a:p>
          <a:p>
            <a:r>
              <a:rPr lang="en-US" sz="2000" dirty="0" smtClean="0">
                <a:latin typeface="Times New Roman" panose="02020603050405020304" pitchFamily="18" charset="0"/>
                <a:cs typeface="Times New Roman" panose="02020603050405020304" pitchFamily="18" charset="0"/>
              </a:rPr>
              <a:t>        For </a:t>
            </a:r>
            <a:r>
              <a:rPr lang="en-US" sz="2000" dirty="0">
                <a:latin typeface="Times New Roman" panose="02020603050405020304" pitchFamily="18" charset="0"/>
                <a:cs typeface="Times New Roman" panose="02020603050405020304" pitchFamily="18" charset="0"/>
              </a:rPr>
              <a:t>j = 1,...,n:</a:t>
            </a:r>
          </a:p>
          <a:p>
            <a:r>
              <a:rPr lang="en-US" sz="2000" dirty="0" smtClean="0">
                <a:latin typeface="Times New Roman" panose="02020603050405020304" pitchFamily="18" charset="0"/>
                <a:cs typeface="Times New Roman" panose="02020603050405020304" pitchFamily="18" charset="0"/>
              </a:rPr>
              <a:t>            SIM[</a:t>
            </a:r>
            <a:r>
              <a:rPr lang="en-US" sz="2000" dirty="0" err="1" smtClean="0">
                <a:latin typeface="Times New Roman" panose="02020603050405020304" pitchFamily="18" charset="0"/>
                <a:cs typeface="Times New Roman" panose="02020603050405020304" pitchFamily="18" charset="0"/>
              </a:rPr>
              <a:t>i,j</a:t>
            </a:r>
            <a:r>
              <a:rPr lang="en-US" sz="2000" dirty="0">
                <a:latin typeface="Times New Roman" panose="02020603050405020304" pitchFamily="18" charset="0"/>
                <a:cs typeface="Times New Roman" panose="02020603050405020304" pitchFamily="18" charset="0"/>
              </a:rPr>
              <a:t>] = </a:t>
            </a:r>
            <a:r>
              <a:rPr lang="en-US" sz="2000" dirty="0" smtClean="0">
                <a:latin typeface="Times New Roman" panose="02020603050405020304" pitchFamily="18" charset="0"/>
                <a:cs typeface="Times New Roman" panose="02020603050405020304" pitchFamily="18" charset="0"/>
              </a:rPr>
              <a:t>max(</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SIM[i-1,j-1] + s(X[i],Y[j]),</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SIM[i-1,j</a:t>
            </a:r>
            <a:r>
              <a:rPr lang="en-US" sz="2000" dirty="0" smtClean="0">
                <a:latin typeface="Times New Roman" panose="02020603050405020304" pitchFamily="18" charset="0"/>
                <a:cs typeface="Times New Roman" panose="02020603050405020304" pitchFamily="18" charset="0"/>
              </a:rPr>
              <a:t>]+g,</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SIM[i,j-1</a:t>
            </a:r>
            <a:r>
              <a:rPr lang="en-US" sz="2000" dirty="0" smtClean="0">
                <a:latin typeface="Times New Roman" panose="02020603050405020304" pitchFamily="18" charset="0"/>
                <a:cs typeface="Times New Roman" panose="02020603050405020304" pitchFamily="18" charset="0"/>
              </a:rPr>
              <a:t>]+g</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EndFor</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EndFor</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Return SIM[</a:t>
            </a:r>
            <a:r>
              <a:rPr lang="en-US" sz="2000" dirty="0" err="1" smtClean="0">
                <a:latin typeface="Times New Roman" panose="02020603050405020304" pitchFamily="18" charset="0"/>
                <a:cs typeface="Times New Roman" panose="02020603050405020304" pitchFamily="18" charset="0"/>
              </a:rPr>
              <a:t>m,n</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800600" y="1219200"/>
            <a:ext cx="3962400" cy="1015663"/>
          </a:xfrm>
          <a:prstGeom prst="rect">
            <a:avLst/>
          </a:prstGeom>
          <a:noFill/>
        </p:spPr>
        <p:txBody>
          <a:bodyPr wrap="square" rtlCol="0">
            <a:spAutoFit/>
          </a:bodyPr>
          <a:lstStyle/>
          <a:p>
            <a:r>
              <a:rPr lang="en-US" sz="2000" u="sng" dirty="0" smtClean="0">
                <a:solidFill>
                  <a:srgbClr val="C00000"/>
                </a:solidFill>
                <a:latin typeface="Times New Roman" panose="02020603050405020304" pitchFamily="18" charset="0"/>
                <a:cs typeface="Times New Roman" panose="02020603050405020304" pitchFamily="18" charset="0"/>
              </a:rPr>
              <a:t>Exercise</a:t>
            </a:r>
            <a:r>
              <a:rPr lang="en-US" sz="2000" dirty="0" smtClean="0">
                <a:solidFill>
                  <a:srgbClr val="C00000"/>
                </a:solidFill>
                <a:latin typeface="Times New Roman" panose="02020603050405020304" pitchFamily="18" charset="0"/>
                <a:cs typeface="Times New Roman" panose="02020603050405020304" pitchFamily="18" charset="0"/>
              </a:rPr>
              <a:t>:     Generalize the code to include </a:t>
            </a:r>
            <a:r>
              <a:rPr lang="en-US" sz="2000" dirty="0" err="1" smtClean="0">
                <a:solidFill>
                  <a:srgbClr val="C00000"/>
                </a:solidFill>
                <a:latin typeface="Times New Roman" panose="02020603050405020304" pitchFamily="18" charset="0"/>
                <a:cs typeface="Times New Roman" panose="02020603050405020304" pitchFamily="18" charset="0"/>
              </a:rPr>
              <a:t>traceback</a:t>
            </a:r>
            <a:r>
              <a:rPr lang="en-US" sz="2000" dirty="0" smtClean="0">
                <a:solidFill>
                  <a:srgbClr val="C00000"/>
                </a:solidFill>
                <a:latin typeface="Times New Roman" panose="02020603050405020304" pitchFamily="18" charset="0"/>
                <a:cs typeface="Times New Roman" panose="02020603050405020304" pitchFamily="18" charset="0"/>
              </a:rPr>
              <a:t> information, and produce one optimal alignment.</a:t>
            </a:r>
            <a:endParaRPr lang="en-US" sz="2000"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800600" y="2895600"/>
            <a:ext cx="3962400" cy="2308324"/>
          </a:xfrm>
          <a:prstGeom prst="rect">
            <a:avLst/>
          </a:prstGeom>
          <a:noFill/>
        </p:spPr>
        <p:txBody>
          <a:bodyPr wrap="square" rtlCol="0">
            <a:spAutoFit/>
          </a:bodyPr>
          <a:lstStyle/>
          <a:p>
            <a:r>
              <a:rPr lang="en-US" u="sng" dirty="0" smtClean="0">
                <a:solidFill>
                  <a:schemeClr val="tx2"/>
                </a:solidFill>
                <a:latin typeface="Times New Roman" panose="02020603050405020304" pitchFamily="18" charset="0"/>
                <a:cs typeface="Times New Roman" panose="02020603050405020304" pitchFamily="18" charset="0"/>
              </a:rPr>
              <a:t>Note</a:t>
            </a:r>
            <a:r>
              <a:rPr lang="en-US" dirty="0" smtClean="0">
                <a:solidFill>
                  <a:schemeClr val="tx2"/>
                </a:solidFill>
                <a:latin typeface="Times New Roman" panose="02020603050405020304" pitchFamily="18" charset="0"/>
                <a:cs typeface="Times New Roman" panose="02020603050405020304" pitchFamily="18" charset="0"/>
              </a:rPr>
              <a:t>:     This is generally known as the </a:t>
            </a:r>
            <a:r>
              <a:rPr lang="en-US" i="1" dirty="0" smtClean="0">
                <a:solidFill>
                  <a:schemeClr val="tx2"/>
                </a:solidFill>
                <a:latin typeface="Times New Roman" panose="02020603050405020304" pitchFamily="18" charset="0"/>
                <a:cs typeface="Times New Roman" panose="02020603050405020304" pitchFamily="18" charset="0"/>
              </a:rPr>
              <a:t>Needleman-</a:t>
            </a:r>
            <a:r>
              <a:rPr lang="en-US" i="1" dirty="0" err="1" smtClean="0">
                <a:solidFill>
                  <a:schemeClr val="tx2"/>
                </a:solidFill>
                <a:latin typeface="Times New Roman" panose="02020603050405020304" pitchFamily="18" charset="0"/>
                <a:cs typeface="Times New Roman" panose="02020603050405020304" pitchFamily="18" charset="0"/>
              </a:rPr>
              <a:t>Wunsch</a:t>
            </a:r>
            <a:r>
              <a:rPr lang="en-US" i="1" dirty="0" smtClean="0">
                <a:solidFill>
                  <a:schemeClr val="tx2"/>
                </a:solidFill>
                <a:latin typeface="Times New Roman" panose="02020603050405020304" pitchFamily="18" charset="0"/>
                <a:cs typeface="Times New Roman" panose="02020603050405020304" pitchFamily="18" charset="0"/>
              </a:rPr>
              <a:t> algorithm</a:t>
            </a:r>
            <a:r>
              <a:rPr lang="en-US" dirty="0" smtClean="0">
                <a:solidFill>
                  <a:schemeClr val="tx2"/>
                </a:solidFill>
                <a:latin typeface="Times New Roman" panose="02020603050405020304" pitchFamily="18" charset="0"/>
                <a:cs typeface="Times New Roman" panose="02020603050405020304" pitchFamily="18" charset="0"/>
              </a:rPr>
              <a:t>, after the first paper in the field of computational molecular biology to apply </a:t>
            </a:r>
            <a:r>
              <a:rPr lang="en-US" i="1" dirty="0" smtClean="0">
                <a:solidFill>
                  <a:schemeClr val="tx2"/>
                </a:solidFill>
                <a:latin typeface="Times New Roman" panose="02020603050405020304" pitchFamily="18" charset="0"/>
                <a:cs typeface="Times New Roman" panose="02020603050405020304" pitchFamily="18" charset="0"/>
              </a:rPr>
              <a:t>dynamic programming </a:t>
            </a:r>
            <a:r>
              <a:rPr lang="en-US" dirty="0" smtClean="0">
                <a:solidFill>
                  <a:schemeClr val="tx2"/>
                </a:solidFill>
                <a:latin typeface="Times New Roman" panose="02020603050405020304" pitchFamily="18" charset="0"/>
                <a:cs typeface="Times New Roman" panose="02020603050405020304" pitchFamily="18" charset="0"/>
              </a:rPr>
              <a:t>to the global alignment problem.  However, the paper actually describes a somewhat different algorithm which is almost never used.</a:t>
            </a:r>
          </a:p>
        </p:txBody>
      </p:sp>
      <p:sp>
        <p:nvSpPr>
          <p:cNvPr id="7" name="TextBox 6"/>
          <p:cNvSpPr txBox="1"/>
          <p:nvPr/>
        </p:nvSpPr>
        <p:spPr>
          <a:xfrm>
            <a:off x="3276600" y="5486400"/>
            <a:ext cx="5486400" cy="877163"/>
          </a:xfrm>
          <a:prstGeom prst="rect">
            <a:avLst/>
          </a:prstGeom>
          <a:noFill/>
        </p:spPr>
        <p:txBody>
          <a:bodyPr wrap="square" rtlCol="0">
            <a:spAutoFit/>
          </a:bodyPr>
          <a:lstStyle/>
          <a:p>
            <a:r>
              <a:rPr lang="en-US" sz="1700" dirty="0" smtClean="0">
                <a:solidFill>
                  <a:srgbClr val="002060"/>
                </a:solidFill>
                <a:latin typeface="Times New Roman" panose="02020603050405020304" pitchFamily="18" charset="0"/>
                <a:cs typeface="Times New Roman" panose="02020603050405020304" pitchFamily="18" charset="0"/>
              </a:rPr>
              <a:t>Needleman</a:t>
            </a:r>
            <a:r>
              <a:rPr lang="en-US" sz="1700" dirty="0">
                <a:solidFill>
                  <a:srgbClr val="002060"/>
                </a:solidFill>
                <a:latin typeface="Times New Roman" panose="02020603050405020304" pitchFamily="18" charset="0"/>
                <a:cs typeface="Times New Roman" panose="02020603050405020304" pitchFamily="18" charset="0"/>
              </a:rPr>
              <a:t>, S.B</a:t>
            </a:r>
            <a:r>
              <a:rPr lang="en-US" sz="1700" dirty="0" smtClean="0">
                <a:solidFill>
                  <a:srgbClr val="002060"/>
                </a:solidFill>
                <a:latin typeface="Times New Roman" panose="02020603050405020304" pitchFamily="18" charset="0"/>
                <a:cs typeface="Times New Roman" panose="02020603050405020304" pitchFamily="18" charset="0"/>
              </a:rPr>
              <a:t>. &amp; </a:t>
            </a:r>
            <a:r>
              <a:rPr lang="en-US" sz="1700" dirty="0" err="1">
                <a:solidFill>
                  <a:srgbClr val="002060"/>
                </a:solidFill>
                <a:latin typeface="Times New Roman" panose="02020603050405020304" pitchFamily="18" charset="0"/>
                <a:cs typeface="Times New Roman" panose="02020603050405020304" pitchFamily="18" charset="0"/>
              </a:rPr>
              <a:t>Wunsch</a:t>
            </a:r>
            <a:r>
              <a:rPr lang="en-US" sz="1700" dirty="0">
                <a:solidFill>
                  <a:srgbClr val="002060"/>
                </a:solidFill>
                <a:latin typeface="Times New Roman" panose="02020603050405020304" pitchFamily="18" charset="0"/>
                <a:cs typeface="Times New Roman" panose="02020603050405020304" pitchFamily="18" charset="0"/>
              </a:rPr>
              <a:t>, C.D. (</a:t>
            </a:r>
            <a:r>
              <a:rPr lang="en-US" sz="1700" dirty="0" smtClean="0">
                <a:solidFill>
                  <a:srgbClr val="002060"/>
                </a:solidFill>
                <a:latin typeface="Times New Roman" panose="02020603050405020304" pitchFamily="18" charset="0"/>
                <a:cs typeface="Times New Roman" panose="02020603050405020304" pitchFamily="18" charset="0"/>
              </a:rPr>
              <a:t>1970)  “A </a:t>
            </a:r>
            <a:r>
              <a:rPr lang="en-US" sz="1700" dirty="0">
                <a:solidFill>
                  <a:srgbClr val="002060"/>
                </a:solidFill>
                <a:latin typeface="Times New Roman" panose="02020603050405020304" pitchFamily="18" charset="0"/>
                <a:cs typeface="Times New Roman" panose="02020603050405020304" pitchFamily="18" charset="0"/>
              </a:rPr>
              <a:t>general method applicable to the search for similarities in the amino </a:t>
            </a:r>
            <a:r>
              <a:rPr lang="en-US" sz="1700" dirty="0" smtClean="0">
                <a:solidFill>
                  <a:srgbClr val="002060"/>
                </a:solidFill>
                <a:latin typeface="Times New Roman" panose="02020603050405020304" pitchFamily="18" charset="0"/>
                <a:cs typeface="Times New Roman" panose="02020603050405020304" pitchFamily="18" charset="0"/>
              </a:rPr>
              <a:t>acid sequences </a:t>
            </a:r>
            <a:r>
              <a:rPr lang="en-US" sz="1700" dirty="0">
                <a:solidFill>
                  <a:srgbClr val="002060"/>
                </a:solidFill>
                <a:latin typeface="Times New Roman" panose="02020603050405020304" pitchFamily="18" charset="0"/>
                <a:cs typeface="Times New Roman" panose="02020603050405020304" pitchFamily="18" charset="0"/>
              </a:rPr>
              <a:t>of two proteins</a:t>
            </a:r>
            <a:r>
              <a:rPr lang="en-US" sz="1700" dirty="0" smtClean="0">
                <a:solidFill>
                  <a:srgbClr val="002060"/>
                </a:solidFill>
                <a:latin typeface="Times New Roman" panose="02020603050405020304" pitchFamily="18" charset="0"/>
                <a:cs typeface="Times New Roman" panose="02020603050405020304" pitchFamily="18" charset="0"/>
              </a:rPr>
              <a:t>.” </a:t>
            </a:r>
            <a:r>
              <a:rPr lang="en-US" sz="1700" i="1" dirty="0" smtClean="0">
                <a:solidFill>
                  <a:srgbClr val="002060"/>
                </a:solidFill>
                <a:latin typeface="Times New Roman" panose="02020603050405020304" pitchFamily="18" charset="0"/>
                <a:cs typeface="Times New Roman" panose="02020603050405020304" pitchFamily="18" charset="0"/>
              </a:rPr>
              <a:t>J</a:t>
            </a:r>
            <a:r>
              <a:rPr lang="en-US" sz="1700" i="1" dirty="0">
                <a:solidFill>
                  <a:srgbClr val="002060"/>
                </a:solidFill>
                <a:latin typeface="Times New Roman" panose="02020603050405020304" pitchFamily="18" charset="0"/>
                <a:cs typeface="Times New Roman" panose="02020603050405020304" pitchFamily="18" charset="0"/>
              </a:rPr>
              <a:t>. Mol. Biol. </a:t>
            </a:r>
            <a:r>
              <a:rPr lang="en-US" sz="1700" b="1" dirty="0">
                <a:solidFill>
                  <a:srgbClr val="002060"/>
                </a:solidFill>
                <a:latin typeface="Times New Roman" panose="02020603050405020304" pitchFamily="18" charset="0"/>
                <a:cs typeface="Times New Roman" panose="02020603050405020304" pitchFamily="18" charset="0"/>
              </a:rPr>
              <a:t>48</a:t>
            </a:r>
            <a:r>
              <a:rPr lang="en-US" sz="1700" dirty="0">
                <a:solidFill>
                  <a:srgbClr val="002060"/>
                </a:solidFill>
                <a:latin typeface="Times New Roman" panose="02020603050405020304" pitchFamily="18" charset="0"/>
                <a:cs typeface="Times New Roman" panose="02020603050405020304" pitchFamily="18" charset="0"/>
              </a:rPr>
              <a:t>:443-453.</a:t>
            </a:r>
          </a:p>
        </p:txBody>
      </p:sp>
    </p:spTree>
    <p:extLst>
      <p:ext uri="{BB962C8B-B14F-4D97-AF65-F5344CB8AC3E}">
        <p14:creationId xmlns:p14="http://schemas.microsoft.com/office/powerpoint/2010/main" val="2995264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54"/>
            <a:ext cx="8229600" cy="609600"/>
          </a:xfrm>
        </p:spPr>
        <p:txBody>
          <a:bodyPr>
            <a:normAutofit/>
          </a:bodyPr>
          <a:lstStyle/>
          <a:p>
            <a:r>
              <a:rPr lang="en-US" sz="3200" dirty="0" smtClean="0">
                <a:solidFill>
                  <a:srgbClr val="002060"/>
                </a:solidFill>
                <a:latin typeface="Times New Roman" panose="02020603050405020304" pitchFamily="18" charset="0"/>
                <a:cs typeface="Times New Roman" panose="02020603050405020304" pitchFamily="18" charset="0"/>
              </a:rPr>
              <a:t>Observations and Generalizations</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81000" y="990600"/>
            <a:ext cx="4114800" cy="120032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nodes can be expanded in a variety  of orders, so long as all nodes that “feed into” a given node are expanded before that node.  Possible expansion orders are:</a:t>
            </a:r>
          </a:p>
        </p:txBody>
      </p:sp>
      <mc:AlternateContent xmlns:mc="http://schemas.openxmlformats.org/markup-compatibility/2006" xmlns:a14="http://schemas.microsoft.com/office/drawing/2010/main">
        <mc:Choice Requires="a14">
          <p:sp>
            <p:nvSpPr>
              <p:cNvPr id="4" name="TextBox 3"/>
              <p:cNvSpPr txBox="1"/>
              <p:nvPr/>
            </p:nvSpPr>
            <p:spPr>
              <a:xfrm>
                <a:off x="381001" y="2667000"/>
                <a:ext cx="7392794" cy="163121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The time complexity of the algorithm is </a:t>
                </a:r>
                <a14:m>
                  <m:oMath xmlns:m="http://schemas.openxmlformats.org/officeDocument/2006/math">
                    <m:r>
                      <a:rPr lang="en-US" sz="2000" i="1" smtClean="0">
                        <a:solidFill>
                          <a:srgbClr val="C00000"/>
                        </a:solidFill>
                        <a:latin typeface="Cambria Math"/>
                      </a:rPr>
                      <m:t>𝑂</m:t>
                    </m:r>
                    <m:d>
                      <m:dPr>
                        <m:ctrlPr>
                          <a:rPr lang="en-US" sz="2000" i="1">
                            <a:solidFill>
                              <a:srgbClr val="C00000"/>
                            </a:solidFill>
                            <a:latin typeface="Cambria Math" panose="02040503050406030204" pitchFamily="18" charset="0"/>
                          </a:rPr>
                        </m:ctrlPr>
                      </m:dPr>
                      <m:e>
                        <m:r>
                          <a:rPr lang="en-US" sz="2000" i="1">
                            <a:solidFill>
                              <a:srgbClr val="C00000"/>
                            </a:solidFill>
                            <a:latin typeface="Cambria Math"/>
                          </a:rPr>
                          <m:t>𝑚𝑛</m:t>
                        </m:r>
                      </m:e>
                    </m:d>
                    <m:r>
                      <a:rPr lang="en-US" sz="2000" i="1">
                        <a:latin typeface="Cambria Math"/>
                      </a:rPr>
                      <m:t>.</m:t>
                    </m:r>
                  </m:oMath>
                </a14:m>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If only the similarity is desired, the space complexity is </a:t>
                </a:r>
                <a14:m>
                  <m:oMath xmlns:m="http://schemas.openxmlformats.org/officeDocument/2006/math">
                    <m:r>
                      <a:rPr lang="en-US" sz="2000" i="1">
                        <a:latin typeface="Cambria Math"/>
                      </a:rPr>
                      <m:t>𝑂</m:t>
                    </m:r>
                    <m:d>
                      <m:dPr>
                        <m:begChr m:val="["/>
                        <m:endChr m:val="]"/>
                        <m:ctrlPr>
                          <a:rPr lang="en-US" sz="2000" i="1">
                            <a:latin typeface="Cambria Math" panose="02040503050406030204" pitchFamily="18" charset="0"/>
                          </a:rPr>
                        </m:ctrlPr>
                      </m:dPr>
                      <m:e>
                        <m:func>
                          <m:funcPr>
                            <m:ctrlPr>
                              <a:rPr lang="en-US" sz="2000" i="1">
                                <a:latin typeface="Cambria Math" panose="02040503050406030204" pitchFamily="18" charset="0"/>
                              </a:rPr>
                            </m:ctrlPr>
                          </m:funcPr>
                          <m:fName>
                            <m:r>
                              <m:rPr>
                                <m:sty m:val="p"/>
                              </m:rPr>
                              <a:rPr lang="en-US" sz="2000">
                                <a:latin typeface="Cambria Math"/>
                              </a:rPr>
                              <m:t>min</m:t>
                            </m:r>
                          </m:fName>
                          <m:e>
                            <m:d>
                              <m:dPr>
                                <m:ctrlPr>
                                  <a:rPr lang="en-US" sz="2000" i="1">
                                    <a:latin typeface="Cambria Math" panose="02040503050406030204" pitchFamily="18" charset="0"/>
                                  </a:rPr>
                                </m:ctrlPr>
                              </m:dPr>
                              <m:e>
                                <m:r>
                                  <a:rPr lang="en-US" sz="2000" i="1">
                                    <a:latin typeface="Cambria Math"/>
                                  </a:rPr>
                                  <m:t>𝑚</m:t>
                                </m:r>
                                <m:r>
                                  <a:rPr lang="en-US" sz="2000" i="1">
                                    <a:latin typeface="Cambria Math"/>
                                  </a:rPr>
                                  <m:t>,</m:t>
                                </m:r>
                                <m:r>
                                  <a:rPr lang="en-US" sz="2000" i="1">
                                    <a:latin typeface="Cambria Math"/>
                                  </a:rPr>
                                  <m:t>𝑛</m:t>
                                </m:r>
                              </m:e>
                            </m:d>
                          </m:e>
                        </m:func>
                      </m:e>
                    </m:d>
                  </m:oMath>
                </a14:m>
                <a:r>
                  <a:rPr lang="en-US" sz="2000" dirty="0">
                    <a:latin typeface="Times New Roman" panose="02020603050405020304" pitchFamily="18" charset="0"/>
                    <a:cs typeface="Times New Roman" panose="02020603050405020304" pitchFamily="18" charset="0"/>
                  </a:rPr>
                  <a:t>; if an optimal alignment is sought, the space complexity is </a:t>
                </a:r>
                <a14:m>
                  <m:oMath xmlns:m="http://schemas.openxmlformats.org/officeDocument/2006/math">
                    <m:r>
                      <a:rPr lang="en-US" sz="2000" i="1">
                        <a:latin typeface="Cambria Math"/>
                      </a:rPr>
                      <m:t>𝑂</m:t>
                    </m:r>
                    <m:d>
                      <m:dPr>
                        <m:ctrlPr>
                          <a:rPr lang="en-US" sz="2000" i="1">
                            <a:latin typeface="Cambria Math" panose="02040503050406030204" pitchFamily="18" charset="0"/>
                          </a:rPr>
                        </m:ctrlPr>
                      </m:dPr>
                      <m:e>
                        <m:r>
                          <a:rPr lang="en-US" sz="2000" i="1">
                            <a:latin typeface="Cambria Math"/>
                          </a:rPr>
                          <m:t>𝑚𝑛</m:t>
                        </m:r>
                      </m:e>
                    </m:d>
                  </m:oMath>
                </a14:m>
                <a:r>
                  <a:rPr lang="en-US" sz="2000" dirty="0" smtClean="0">
                    <a:latin typeface="Times New Roman" panose="02020603050405020304" pitchFamily="18" charset="0"/>
                    <a:cs typeface="Times New Roman" panose="02020603050405020304" pitchFamily="18" charset="0"/>
                  </a:rPr>
                  <a:t>, but as we shall see, this too can be reduced to </a:t>
                </a:r>
                <a14:m>
                  <m:oMath xmlns:m="http://schemas.openxmlformats.org/officeDocument/2006/math">
                    <m:r>
                      <a:rPr lang="en-US" sz="2000" b="0" i="1" smtClean="0">
                        <a:latin typeface="Cambria Math"/>
                      </a:rPr>
                      <m:t>𝑂</m:t>
                    </m:r>
                    <m:r>
                      <a:rPr lang="en-US" sz="2000" b="0" i="1" smtClean="0">
                        <a:latin typeface="Cambria Math"/>
                      </a:rPr>
                      <m:t>[</m:t>
                    </m:r>
                    <m:func>
                      <m:funcPr>
                        <m:ctrlPr>
                          <a:rPr lang="en-US" sz="2000" b="0" i="1" smtClean="0">
                            <a:latin typeface="Cambria Math" panose="02040503050406030204" pitchFamily="18" charset="0"/>
                          </a:rPr>
                        </m:ctrlPr>
                      </m:funcPr>
                      <m:fName>
                        <m:r>
                          <m:rPr>
                            <m:sty m:val="p"/>
                          </m:rPr>
                          <a:rPr lang="en-US" sz="2000" b="0" i="0" smtClean="0">
                            <a:latin typeface="Cambria Math"/>
                          </a:rPr>
                          <m:t>min</m:t>
                        </m:r>
                      </m:fName>
                      <m:e>
                        <m:d>
                          <m:dPr>
                            <m:ctrlPr>
                              <a:rPr lang="en-US" sz="2000" b="0" i="1" smtClean="0">
                                <a:latin typeface="Cambria Math" panose="02040503050406030204" pitchFamily="18" charset="0"/>
                              </a:rPr>
                            </m:ctrlPr>
                          </m:dPr>
                          <m:e>
                            <m:r>
                              <a:rPr lang="en-US" sz="2000" b="0" i="1" smtClean="0">
                                <a:latin typeface="Cambria Math"/>
                              </a:rPr>
                              <m:t>𝑚</m:t>
                            </m:r>
                            <m:r>
                              <a:rPr lang="en-US" sz="2000" b="0" i="1" smtClean="0">
                                <a:latin typeface="Cambria Math"/>
                              </a:rPr>
                              <m:t>,</m:t>
                            </m:r>
                            <m:r>
                              <a:rPr lang="en-US" sz="2000" b="0" i="1" smtClean="0">
                                <a:latin typeface="Cambria Math"/>
                              </a:rPr>
                              <m:t>𝑛</m:t>
                            </m:r>
                          </m:e>
                        </m:d>
                      </m:e>
                    </m:func>
                    <m:r>
                      <a:rPr lang="en-US" sz="2000" b="0" i="1" smtClean="0">
                        <a:latin typeface="Cambria Math"/>
                      </a:rPr>
                      <m:t>]</m:t>
                    </m:r>
                  </m:oMath>
                </a14:m>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81001" y="2667000"/>
                <a:ext cx="7392794" cy="1631216"/>
              </a:xfrm>
              <a:prstGeom prst="rect">
                <a:avLst/>
              </a:prstGeom>
              <a:blipFill rotWithShape="0">
                <a:blip r:embed="rId2"/>
                <a:stretch>
                  <a:fillRect l="-908" t="-2247" r="-1568" b="-5618"/>
                </a:stretch>
              </a:blipFill>
            </p:spPr>
            <p:txBody>
              <a:bodyPr/>
              <a:lstStyle/>
              <a:p>
                <a:r>
                  <a:rPr lang="en-US">
                    <a:noFill/>
                  </a:rPr>
                  <a:t> </a:t>
                </a:r>
              </a:p>
            </p:txBody>
          </p:sp>
        </mc:Fallback>
      </mc:AlternateContent>
      <p:grpSp>
        <p:nvGrpSpPr>
          <p:cNvPr id="20" name="Group 19"/>
          <p:cNvGrpSpPr/>
          <p:nvPr/>
        </p:nvGrpSpPr>
        <p:grpSpPr>
          <a:xfrm>
            <a:off x="4995746" y="1219200"/>
            <a:ext cx="795454" cy="631902"/>
            <a:chOff x="4995746" y="1219200"/>
            <a:chExt cx="795454" cy="631902"/>
          </a:xfrm>
        </p:grpSpPr>
        <p:cxnSp>
          <p:nvCxnSpPr>
            <p:cNvPr id="8" name="Straight Arrow Connector 7"/>
            <p:cNvCxnSpPr/>
            <p:nvPr/>
          </p:nvCxnSpPr>
          <p:spPr>
            <a:xfrm>
              <a:off x="4999463" y="1219200"/>
              <a:ext cx="79173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999462" y="1382751"/>
              <a:ext cx="79173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999463" y="1546302"/>
              <a:ext cx="79173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995746" y="1694985"/>
              <a:ext cx="79173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999463" y="1851102"/>
              <a:ext cx="79173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rot="5400000">
            <a:off x="6389652" y="1230351"/>
            <a:ext cx="795454" cy="631902"/>
            <a:chOff x="4995746" y="1219200"/>
            <a:chExt cx="795454" cy="631902"/>
          </a:xfrm>
        </p:grpSpPr>
        <p:cxnSp>
          <p:nvCxnSpPr>
            <p:cNvPr id="22" name="Straight Arrow Connector 21"/>
            <p:cNvCxnSpPr/>
            <p:nvPr/>
          </p:nvCxnSpPr>
          <p:spPr>
            <a:xfrm>
              <a:off x="4999463" y="1219200"/>
              <a:ext cx="79173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999462" y="1382751"/>
              <a:ext cx="79173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999463" y="1546302"/>
              <a:ext cx="79173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995746" y="1694985"/>
              <a:ext cx="79173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999463" y="1851102"/>
              <a:ext cx="791737"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rot="16200000">
            <a:off x="7778440" y="1200613"/>
            <a:ext cx="685800" cy="695093"/>
            <a:chOff x="7543800" y="1156009"/>
            <a:chExt cx="685800" cy="695093"/>
          </a:xfrm>
        </p:grpSpPr>
        <p:cxnSp>
          <p:nvCxnSpPr>
            <p:cNvPr id="28" name="Straight Arrow Connector 27"/>
            <p:cNvCxnSpPr/>
            <p:nvPr/>
          </p:nvCxnSpPr>
          <p:spPr>
            <a:xfrm>
              <a:off x="7543800" y="1156009"/>
              <a:ext cx="685800" cy="69509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543800" y="1422709"/>
              <a:ext cx="457200" cy="42839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543800" y="1668966"/>
              <a:ext cx="171450" cy="18213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772400" y="1156009"/>
              <a:ext cx="457200" cy="42467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058150" y="1156009"/>
              <a:ext cx="171450" cy="18213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381000" y="4724400"/>
            <a:ext cx="8087887" cy="123110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It is possible to save time (but in general no more than a constant factor) by not expanding nodes that can not possibly participate in an optimal path.</a:t>
            </a:r>
          </a:p>
          <a:p>
            <a:endParaRPr lang="en-US" sz="20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Fickett</a:t>
            </a:r>
            <a:r>
              <a:rPr lang="en-US" sz="1400" dirty="0">
                <a:latin typeface="Times New Roman" panose="02020603050405020304" pitchFamily="18" charset="0"/>
                <a:cs typeface="Times New Roman" panose="02020603050405020304" pitchFamily="18" charset="0"/>
              </a:rPr>
              <a:t>, J.W. (</a:t>
            </a:r>
            <a:r>
              <a:rPr lang="en-US" sz="1400" dirty="0" smtClean="0">
                <a:latin typeface="Times New Roman" panose="02020603050405020304" pitchFamily="18" charset="0"/>
                <a:cs typeface="Times New Roman" panose="02020603050405020304" pitchFamily="18" charset="0"/>
              </a:rPr>
              <a:t>1984) </a:t>
            </a:r>
            <a:r>
              <a:rPr lang="en-US" sz="1400" i="1" dirty="0" err="1" smtClean="0">
                <a:latin typeface="Times New Roman" panose="02020603050405020304" pitchFamily="18" charset="0"/>
                <a:cs typeface="Times New Roman" panose="02020603050405020304" pitchFamily="18" charset="0"/>
              </a:rPr>
              <a:t>Nucl</a:t>
            </a:r>
            <a:r>
              <a:rPr lang="en-US" sz="1400" i="1" dirty="0">
                <a:latin typeface="Times New Roman" panose="02020603050405020304" pitchFamily="18" charset="0"/>
                <a:cs typeface="Times New Roman" panose="02020603050405020304" pitchFamily="18" charset="0"/>
              </a:rPr>
              <a:t>. Acids Res</a:t>
            </a:r>
            <a:r>
              <a:rPr lang="en-US" sz="1400" dirty="0">
                <a:latin typeface="Times New Roman" panose="02020603050405020304" pitchFamily="18" charset="0"/>
                <a:cs typeface="Times New Roman" panose="02020603050405020304" pitchFamily="18" charset="0"/>
              </a:rPr>
              <a:t>. </a:t>
            </a:r>
            <a:r>
              <a:rPr lang="en-US" sz="1400" b="1" dirty="0" smtClean="0">
                <a:latin typeface="Times New Roman" panose="02020603050405020304" pitchFamily="18" charset="0"/>
                <a:cs typeface="Times New Roman" panose="02020603050405020304" pitchFamily="18" charset="0"/>
              </a:rPr>
              <a:t>12</a:t>
            </a:r>
            <a:r>
              <a:rPr lang="en-US" sz="1400" dirty="0" smtClean="0">
                <a:latin typeface="Times New Roman" panose="02020603050405020304" pitchFamily="18" charset="0"/>
                <a:cs typeface="Times New Roman" panose="02020603050405020304" pitchFamily="18" charset="0"/>
              </a:rPr>
              <a:t>:175-180;    Spouge</a:t>
            </a:r>
            <a:r>
              <a:rPr lang="en-US" sz="1400" dirty="0">
                <a:latin typeface="Times New Roman" panose="02020603050405020304" pitchFamily="18" charset="0"/>
                <a:cs typeface="Times New Roman" panose="02020603050405020304" pitchFamily="18" charset="0"/>
              </a:rPr>
              <a:t>, J.L. (</a:t>
            </a:r>
            <a:r>
              <a:rPr lang="en-US" sz="1400" dirty="0" smtClean="0">
                <a:latin typeface="Times New Roman" panose="02020603050405020304" pitchFamily="18" charset="0"/>
                <a:cs typeface="Times New Roman" panose="02020603050405020304" pitchFamily="18" charset="0"/>
              </a:rPr>
              <a:t>1989) </a:t>
            </a:r>
            <a:r>
              <a:rPr lang="en-US" sz="1400" i="1" dirty="0" smtClean="0">
                <a:latin typeface="Times New Roman" panose="02020603050405020304" pitchFamily="18" charset="0"/>
                <a:cs typeface="Times New Roman" panose="02020603050405020304" pitchFamily="18" charset="0"/>
              </a:rPr>
              <a:t>SIAM </a:t>
            </a:r>
            <a:r>
              <a:rPr lang="en-US" sz="1400" i="1" dirty="0">
                <a:latin typeface="Times New Roman" panose="02020603050405020304" pitchFamily="18" charset="0"/>
                <a:cs typeface="Times New Roman" panose="02020603050405020304" pitchFamily="18" charset="0"/>
              </a:rPr>
              <a:t>J. Appl. Math</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49</a:t>
            </a:r>
            <a:r>
              <a:rPr lang="en-US" sz="1400" dirty="0">
                <a:latin typeface="Times New Roman" panose="02020603050405020304" pitchFamily="18" charset="0"/>
                <a:cs typeface="Times New Roman" panose="02020603050405020304" pitchFamily="18" charset="0"/>
              </a:rPr>
              <a:t>:1552-1566.</a:t>
            </a:r>
          </a:p>
        </p:txBody>
      </p:sp>
    </p:spTree>
    <p:extLst>
      <p:ext uri="{BB962C8B-B14F-4D97-AF65-F5344CB8AC3E}">
        <p14:creationId xmlns:p14="http://schemas.microsoft.com/office/powerpoint/2010/main" val="2036112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457200"/>
          </a:xfrm>
        </p:spPr>
        <p:txBody>
          <a:bodyPr>
            <a:normAutofit fontScale="90000"/>
          </a:bodyPr>
          <a:lstStyle/>
          <a:p>
            <a:r>
              <a:rPr lang="en-US" sz="2800" dirty="0" smtClean="0">
                <a:solidFill>
                  <a:srgbClr val="002060"/>
                </a:solidFill>
                <a:latin typeface="Times New Roman" panose="02020603050405020304" pitchFamily="18" charset="0"/>
                <a:cs typeface="Times New Roman" panose="02020603050405020304" pitchFamily="18" charset="0"/>
              </a:rPr>
              <a:t>Alignments of Human Beta-Globin to </a:t>
            </a:r>
            <a:r>
              <a:rPr lang="en-US" sz="2800" dirty="0" err="1" smtClean="0">
                <a:solidFill>
                  <a:srgbClr val="002060"/>
                </a:solidFill>
                <a:latin typeface="Times New Roman" panose="02020603050405020304" pitchFamily="18" charset="0"/>
                <a:cs typeface="Times New Roman" panose="02020603050405020304" pitchFamily="18" charset="0"/>
              </a:rPr>
              <a:t>Globins</a:t>
            </a:r>
            <a:r>
              <a:rPr lang="en-US" sz="2800" dirty="0" smtClean="0">
                <a:solidFill>
                  <a:srgbClr val="002060"/>
                </a:solidFill>
                <a:latin typeface="Times New Roman" panose="02020603050405020304" pitchFamily="18" charset="0"/>
                <a:cs typeface="Times New Roman" panose="02020603050405020304" pitchFamily="18" charset="0"/>
              </a:rPr>
              <a:t> from Other Species</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0" y="685800"/>
            <a:ext cx="8448906" cy="6019800"/>
          </a:xfrm>
        </p:spPr>
        <p:txBody>
          <a:bodyPr>
            <a:normAutofit fontScale="92500" lnSpcReduction="10000"/>
          </a:bodyPr>
          <a:lstStyle/>
          <a:p>
            <a:pPr marL="0" indent="0">
              <a:buNone/>
            </a:pPr>
            <a:r>
              <a:rPr lang="en-US" sz="1300" b="1" dirty="0" smtClean="0">
                <a:latin typeface="Courier New" pitchFamily="49" charset="0"/>
                <a:cs typeface="Courier New" pitchFamily="49" charset="0"/>
              </a:rPr>
              <a:t>Human beta-globin               VHLTPEEKSAVTALWGKVNVDEVGGEALGRLLVVYPWTQRFFESFGDLSTPDAVMGN</a:t>
            </a:r>
            <a:r>
              <a:rPr lang="en-US" sz="1300" dirty="0" smtClean="0">
                <a:latin typeface="Courier New" pitchFamily="49" charset="0"/>
                <a:cs typeface="Courier New" pitchFamily="49" charset="0"/>
              </a:rPr>
              <a:t> </a:t>
            </a:r>
            <a:r>
              <a:rPr lang="en-US" sz="1300" dirty="0" smtClean="0">
                <a:solidFill>
                  <a:schemeClr val="bg1"/>
                </a:solidFill>
                <a:latin typeface="Courier New" pitchFamily="49" charset="0"/>
                <a:cs typeface="Courier New" pitchFamily="49" charset="0"/>
              </a:rPr>
              <a:t>------------------------------- --</a:t>
            </a:r>
            <a:r>
              <a:rPr lang="en-US" sz="1300" b="1" dirty="0" smtClean="0">
                <a:latin typeface="Courier New" pitchFamily="49" charset="0"/>
                <a:cs typeface="Courier New" pitchFamily="49" charset="0"/>
              </a:rPr>
              <a:t>LTPEE   VT LWGKVNV  VGGEALGRLLVVYPWTQRFFESFGDLS PDA MGN Ring-tailed lemur beta-globin   TFLTPEENGHVTSLWGKVNVEKVGGEALGRLLVVYPWTQRFFESFGDLSSPDAIMGN </a:t>
            </a:r>
            <a:r>
              <a:rPr lang="en-US" sz="1300" dirty="0" smtClean="0">
                <a:solidFill>
                  <a:schemeClr val="bg1"/>
                </a:solidFill>
                <a:latin typeface="Courier New" pitchFamily="49" charset="0"/>
                <a:cs typeface="Courier New" pitchFamily="49" charset="0"/>
              </a:rPr>
              <a:t>-----------------------------------------------------------------------------------------</a:t>
            </a:r>
            <a:r>
              <a:rPr lang="en-US" sz="1300" b="1" dirty="0" smtClean="0">
                <a:latin typeface="Courier New" pitchFamily="49" charset="0"/>
                <a:cs typeface="Courier New" pitchFamily="49" charset="0"/>
              </a:rPr>
              <a:t>PKVKAHGKKVLGAFSDGLAHLDNLKGTFATLSELHCDKLHVDPENFRLLGNVLVCVLAHHFGKEFTPPVQAAYQKVVAGVANALAHKYH PKVKAHGKKVL AFS GL HLDNLKGTFA LSELHC  LHVDPENF LLGNVLV VLAHHFG  F P  QAA QKVV GVANALAHKYH PKVKAHGKKVLSAFSEGLHHLDNLKGTFAQLSELHCVALHVDPENFKLLGNVLVIVLAHHFGNDFSPQTQAAFQKVVIGVANALAHKYH </a:t>
            </a:r>
          </a:p>
          <a:p>
            <a:pPr marL="0" indent="0">
              <a:buNone/>
            </a:pPr>
            <a:endParaRPr lang="en-US" sz="1300" dirty="0" smtClean="0">
              <a:latin typeface="Courier New" pitchFamily="49" charset="0"/>
              <a:cs typeface="Courier New" pitchFamily="49" charset="0"/>
            </a:endParaRPr>
          </a:p>
          <a:p>
            <a:pPr marL="0" indent="0">
              <a:buNone/>
            </a:pPr>
            <a:endParaRPr lang="en-US" sz="1300" dirty="0">
              <a:latin typeface="Courier New" pitchFamily="49" charset="0"/>
              <a:cs typeface="Courier New" pitchFamily="49" charset="0"/>
            </a:endParaRPr>
          </a:p>
          <a:p>
            <a:pPr marL="0" indent="0">
              <a:buNone/>
            </a:pPr>
            <a:r>
              <a:rPr lang="en-US" sz="1300" b="1" dirty="0" smtClean="0">
                <a:latin typeface="Courier New" pitchFamily="49" charset="0"/>
                <a:cs typeface="Courier New" pitchFamily="49" charset="0"/>
              </a:rPr>
              <a:t>Human beta-globin              VHLTPEEKSAVTALWGKVNVDEVGGEALGRLLVVYPWTQRFFESFGDLSTPDAVMGNP </a:t>
            </a:r>
            <a:r>
              <a:rPr lang="en-US" sz="1300" b="1" dirty="0" smtClean="0">
                <a:solidFill>
                  <a:schemeClr val="bg1"/>
                </a:solidFill>
                <a:latin typeface="Courier New" pitchFamily="49" charset="0"/>
                <a:cs typeface="Courier New" pitchFamily="49" charset="0"/>
              </a:rPr>
              <a:t>-------------------------------</a:t>
            </a:r>
            <a:r>
              <a:rPr lang="en-US" sz="1300" b="1" dirty="0" smtClean="0">
                <a:latin typeface="Courier New" pitchFamily="49" charset="0"/>
                <a:cs typeface="Courier New" pitchFamily="49" charset="0"/>
              </a:rPr>
              <a:t>V  T  E SA   LWGK N DE G  AL R L VYPWTQR F  FG LS P A MGNP   Goldfish beta-globin           VEWTDAERSAIIGLWGKLNPDELGPQALARCLIVYPWTQRYFATFGNLSSPAAIMGNP </a:t>
            </a:r>
            <a:r>
              <a:rPr lang="en-US" sz="1300" dirty="0" smtClean="0">
                <a:solidFill>
                  <a:schemeClr val="bg1"/>
                </a:solidFill>
                <a:latin typeface="Courier New" pitchFamily="49" charset="0"/>
                <a:cs typeface="Courier New" pitchFamily="49" charset="0"/>
              </a:rPr>
              <a:t>-----------------------------------------------------------------------------------------</a:t>
            </a:r>
            <a:r>
              <a:rPr lang="en-US" sz="1300" b="1" dirty="0" smtClean="0">
                <a:latin typeface="Courier New" pitchFamily="49" charset="0"/>
                <a:cs typeface="Courier New" pitchFamily="49" charset="0"/>
              </a:rPr>
              <a:t>KVKAHGKKVLGAFSDGLAHLDNLKGTFATLSELHCDKLHVDPENFRLLGNVLVCVLAHHFG-KEFTPPVQAAYQKVVAGVANALAHKYH KV AHG  V G         DN K T A LS  H  KLHVDP NFRLL        A  FG   F   VQ A QK    V  AL   YH </a:t>
            </a: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     KVAAHGRTVMGGLERAIKNMDNIKATYAPLSVMHSEKLHVDPDNFRLLADCITVCAAMKFGPSGFNADVQEAWQKFLSVVVSALCRQYH</a:t>
            </a:r>
          </a:p>
          <a:p>
            <a:pPr marL="0" indent="0">
              <a:buNone/>
            </a:pPr>
            <a:endParaRPr lang="en-US" sz="1300" dirty="0" smtClean="0">
              <a:latin typeface="Courier New" pitchFamily="49" charset="0"/>
              <a:cs typeface="Courier New" pitchFamily="49" charset="0"/>
            </a:endParaRPr>
          </a:p>
          <a:p>
            <a:pPr marL="0" indent="0">
              <a:buNone/>
            </a:pPr>
            <a:endParaRPr lang="en-US" sz="1300" dirty="0">
              <a:latin typeface="Courier New" pitchFamily="49" charset="0"/>
              <a:cs typeface="Courier New" pitchFamily="49" charset="0"/>
            </a:endParaRPr>
          </a:p>
          <a:p>
            <a:pPr marL="0" indent="0">
              <a:buNone/>
            </a:pPr>
            <a:r>
              <a:rPr lang="en-US" sz="1300" b="1" dirty="0" smtClean="0">
                <a:latin typeface="Courier New" pitchFamily="49" charset="0"/>
                <a:cs typeface="Courier New" pitchFamily="49" charset="0"/>
              </a:rPr>
              <a:t>Human beta-globi</a:t>
            </a:r>
            <a:r>
              <a:rPr lang="en-US" sz="1300" b="1" dirty="0">
                <a:latin typeface="Courier New" pitchFamily="49" charset="0"/>
                <a:cs typeface="Courier New" pitchFamily="49" charset="0"/>
              </a:rPr>
              <a:t>n</a:t>
            </a:r>
            <a:r>
              <a:rPr lang="en-US" sz="1300" b="1" dirty="0" smtClean="0">
                <a:latin typeface="Courier New" pitchFamily="49" charset="0"/>
                <a:cs typeface="Courier New" pitchFamily="49" charset="0"/>
              </a:rPr>
              <a:t>      VHLTPEEKSAVTALW----GKVNVDEVGGEALGRLLVVYPWTQRFFESFGDLSTPDAVMGNPKVKA </a:t>
            </a:r>
            <a:r>
              <a:rPr lang="en-US" sz="1300" b="1" dirty="0" smtClean="0">
                <a:solidFill>
                  <a:schemeClr val="bg1"/>
                </a:solidFill>
                <a:latin typeface="Courier New" pitchFamily="49" charset="0"/>
                <a:cs typeface="Courier New" pitchFamily="49" charset="0"/>
              </a:rPr>
              <a:t>-------------------------</a:t>
            </a:r>
            <a:r>
              <a:rPr lang="en-US" sz="1300" b="1" dirty="0" smtClean="0">
                <a:latin typeface="Courier New" pitchFamily="49" charset="0"/>
                <a:cs typeface="Courier New" pitchFamily="49" charset="0"/>
              </a:rPr>
              <a:t>L       V   W    G  N   VG E     L         F  </a:t>
            </a:r>
            <a:r>
              <a:rPr lang="en-US" sz="1300" b="1" dirty="0" err="1" smtClean="0">
                <a:latin typeface="Courier New" pitchFamily="49" charset="0"/>
                <a:cs typeface="Courier New" pitchFamily="49" charset="0"/>
              </a:rPr>
              <a:t>F</a:t>
            </a:r>
            <a:r>
              <a:rPr lang="en-US" sz="1300" b="1" dirty="0" smtClean="0">
                <a:latin typeface="Courier New" pitchFamily="49" charset="0"/>
                <a:cs typeface="Courier New" pitchFamily="49" charset="0"/>
              </a:rPr>
              <a:t>   S        P V  Bloodworm globin IV    MGLSAAQRQVVASTWKDIAGSDNGAGVGKECFTKFLSAHHDIAAVF-GFSGAS-------DPGVAD </a:t>
            </a:r>
            <a:r>
              <a:rPr lang="en-US" sz="1300" b="1" dirty="0" smtClean="0">
                <a:solidFill>
                  <a:schemeClr val="bg1"/>
                </a:solidFill>
                <a:latin typeface="Courier New" pitchFamily="49" charset="0"/>
                <a:cs typeface="Courier New" pitchFamily="49" charset="0"/>
              </a:rPr>
              <a:t>-----------------------------------------------------------------------------------------</a:t>
            </a:r>
            <a:r>
              <a:rPr lang="en-US" sz="1300" b="1" dirty="0" smtClean="0">
                <a:latin typeface="Courier New" pitchFamily="49" charset="0"/>
                <a:cs typeface="Courier New" pitchFamily="49" charset="0"/>
              </a:rPr>
              <a:t>HGKKVLGAFSDGLAHL-DNLKGTFATLSELHCDK----LHVDPENFRLLGNVLVCVLAHHFGKEFTPPVQAAYQKVVAGVANALAHKYH </a:t>
            </a:r>
            <a:r>
              <a:rPr lang="en-US" sz="1300" b="1" dirty="0" smtClean="0">
                <a:solidFill>
                  <a:schemeClr val="bg1"/>
                </a:solidFill>
                <a:latin typeface="Courier New" pitchFamily="49" charset="0"/>
                <a:cs typeface="Courier New" pitchFamily="49" charset="0"/>
              </a:rPr>
              <a:t>–</a:t>
            </a:r>
            <a:r>
              <a:rPr lang="en-US" sz="1300" b="1" dirty="0" smtClean="0">
                <a:latin typeface="Courier New" pitchFamily="49" charset="0"/>
                <a:cs typeface="Courier New" pitchFamily="49" charset="0"/>
              </a:rPr>
              <a:t>G KVL    D   HL D  K            </a:t>
            </a:r>
            <a:r>
              <a:rPr lang="en-US" sz="1300" b="1" dirty="0" err="1" smtClean="0">
                <a:latin typeface="Courier New" pitchFamily="49" charset="0"/>
                <a:cs typeface="Courier New" pitchFamily="49" charset="0"/>
              </a:rPr>
              <a:t>K</a:t>
            </a:r>
            <a:r>
              <a:rPr lang="en-US" sz="1300" b="1" dirty="0" smtClean="0">
                <a:latin typeface="Courier New" pitchFamily="49" charset="0"/>
                <a:cs typeface="Courier New" pitchFamily="49" charset="0"/>
              </a:rPr>
              <a:t>     H   E F  LG  L     H  G   T     A     </a:t>
            </a:r>
            <a:r>
              <a:rPr lang="en-US" sz="1300" b="1" dirty="0" err="1" smtClean="0">
                <a:latin typeface="Courier New" pitchFamily="49" charset="0"/>
                <a:cs typeface="Courier New" pitchFamily="49" charset="0"/>
              </a:rPr>
              <a:t>A</a:t>
            </a:r>
            <a:r>
              <a:rPr lang="en-US" sz="1300" b="1" dirty="0" smtClean="0">
                <a:latin typeface="Courier New" pitchFamily="49" charset="0"/>
                <a:cs typeface="Courier New" pitchFamily="49" charset="0"/>
              </a:rPr>
              <a:t>    AL      LGAKVLAQIGVAVSHLGDEGKMVAEMKAVGVRHKGYGYKHIKAEYFEPLGASLLSAMEHRIGGKMTAAAKDAWAAAYADISGALISGLQ</a:t>
            </a:r>
          </a:p>
          <a:p>
            <a:pPr marL="0" indent="0">
              <a:buNone/>
            </a:pPr>
            <a:endParaRPr lang="en-US" sz="1300" dirty="0" smtClean="0">
              <a:latin typeface="Courier New" pitchFamily="49" charset="0"/>
              <a:cs typeface="Courier New" pitchFamily="49" charset="0"/>
            </a:endParaRPr>
          </a:p>
          <a:p>
            <a:pPr marL="0" indent="0">
              <a:buNone/>
            </a:pPr>
            <a:endParaRPr lang="en-US" sz="1300" dirty="0">
              <a:latin typeface="Courier New" pitchFamily="49" charset="0"/>
              <a:cs typeface="Courier New" pitchFamily="49" charset="0"/>
            </a:endParaRPr>
          </a:p>
          <a:p>
            <a:pPr marL="0" indent="0">
              <a:buNone/>
            </a:pPr>
            <a:r>
              <a:rPr lang="en-US" sz="1300" b="1" dirty="0" smtClean="0">
                <a:latin typeface="Courier New" pitchFamily="49" charset="0"/>
                <a:cs typeface="Courier New" pitchFamily="49" charset="0"/>
              </a:rPr>
              <a:t>Human beta-globin           VHLTPEEKSAVTALWG--KVNVDEVGGEALGRLLVVYPWTQRFFESFGDLSTPDAVMGNPK </a:t>
            </a:r>
            <a:r>
              <a:rPr lang="en-US" sz="1300" b="1" dirty="0" smtClean="0">
                <a:solidFill>
                  <a:schemeClr val="bg1"/>
                </a:solidFill>
                <a:latin typeface="Courier New" pitchFamily="49" charset="0"/>
                <a:cs typeface="Courier New" pitchFamily="49" charset="0"/>
              </a:rPr>
              <a:t>----------------------------</a:t>
            </a:r>
            <a:r>
              <a:rPr lang="en-US" sz="1300" b="1" dirty="0" smtClean="0">
                <a:latin typeface="Courier New" pitchFamily="49" charset="0"/>
                <a:cs typeface="Courier New" pitchFamily="49" charset="0"/>
              </a:rPr>
              <a:t>V  T      V       K N            L   P     F        P     NPK Soybean </a:t>
            </a:r>
            <a:r>
              <a:rPr lang="en-US" sz="1300" b="1" dirty="0" err="1" smtClean="0">
                <a:latin typeface="Courier New" pitchFamily="49" charset="0"/>
                <a:cs typeface="Courier New" pitchFamily="49" charset="0"/>
              </a:rPr>
              <a:t>leghemoglobin</a:t>
            </a:r>
            <a:r>
              <a:rPr lang="en-US" sz="1300" b="1" dirty="0" smtClean="0">
                <a:latin typeface="Courier New" pitchFamily="49" charset="0"/>
                <a:cs typeface="Courier New" pitchFamily="49" charset="0"/>
              </a:rPr>
              <a:t>       VAFTEKQDALVSSSFEAFKANIPQYSVVFYTSILEKAPAAKDLFSFLANGVDPT----NPK </a:t>
            </a:r>
            <a:r>
              <a:rPr lang="en-US" sz="1300" b="1" dirty="0" smtClean="0">
                <a:solidFill>
                  <a:schemeClr val="bg1"/>
                </a:solidFill>
                <a:latin typeface="Courier New" pitchFamily="49" charset="0"/>
                <a:cs typeface="Courier New" pitchFamily="49" charset="0"/>
              </a:rPr>
              <a:t>-----------------------------------------------------------------------------------------</a:t>
            </a:r>
            <a:r>
              <a:rPr lang="en-US" sz="1300" b="1" dirty="0" smtClean="0">
                <a:latin typeface="Courier New" pitchFamily="49" charset="0"/>
                <a:cs typeface="Courier New" pitchFamily="49" charset="0"/>
              </a:rPr>
              <a:t>VKAHGKKVLGAFSDGLAHLDNLKGTFA--TLSELHCDKLHVDPENFRLLGNVLVCVLAHHFGKEFTPPVQAAYQKVVAGVANALAHKYH </a:t>
            </a:r>
            <a:r>
              <a:rPr lang="en-US" sz="1300" b="1" dirty="0" smtClean="0">
                <a:solidFill>
                  <a:schemeClr val="bg1"/>
                </a:solidFill>
                <a:latin typeface="Courier New" pitchFamily="49" charset="0"/>
                <a:cs typeface="Courier New" pitchFamily="49" charset="0"/>
              </a:rPr>
              <a:t>-</a:t>
            </a:r>
            <a:r>
              <a:rPr lang="en-US" sz="1300" b="1" dirty="0" smtClean="0">
                <a:latin typeface="Courier New" pitchFamily="49" charset="0"/>
                <a:cs typeface="Courier New" pitchFamily="49" charset="0"/>
              </a:rPr>
              <a:t>  H  K      D    L       A   L   H  K   DP  F      L        G         A        </a:t>
            </a:r>
            <a:r>
              <a:rPr lang="en-US" sz="1300" b="1" dirty="0" err="1" smtClean="0">
                <a:latin typeface="Courier New" pitchFamily="49" charset="0"/>
                <a:cs typeface="Courier New" pitchFamily="49" charset="0"/>
              </a:rPr>
              <a:t>A</a:t>
            </a:r>
            <a:r>
              <a:rPr lang="en-US" sz="1300" b="1" dirty="0" smtClean="0">
                <a:latin typeface="Courier New" pitchFamily="49" charset="0"/>
                <a:cs typeface="Courier New" pitchFamily="49" charset="0"/>
              </a:rPr>
              <a:t> </a:t>
            </a:r>
            <a:r>
              <a:rPr lang="en-US" sz="1300" b="1" dirty="0" err="1" smtClean="0">
                <a:latin typeface="Courier New" pitchFamily="49" charset="0"/>
                <a:cs typeface="Courier New" pitchFamily="49" charset="0"/>
              </a:rPr>
              <a:t>A</a:t>
            </a:r>
            <a:r>
              <a:rPr lang="en-US" sz="1300" b="1" dirty="0" smtClean="0">
                <a:latin typeface="Courier New" pitchFamily="49" charset="0"/>
                <a:cs typeface="Courier New" pitchFamily="49" charset="0"/>
              </a:rPr>
              <a:t> LTGHAEKLFALVRDSAGQLKASGTVVADAALGSVHAQKAVTDPQ-FVVVKEALLKTIKAAVGDKWSDELSREWEVAYDELAAAIKKA-- </a:t>
            </a:r>
          </a:p>
          <a:p>
            <a:pPr marL="0" indent="0">
              <a:buNone/>
            </a:pPr>
            <a:endParaRPr lang="en-US" sz="1300" dirty="0" smtClean="0">
              <a:latin typeface="Courier New" pitchFamily="49" charset="0"/>
              <a:cs typeface="Courier New" pitchFamily="49" charset="0"/>
            </a:endParaRPr>
          </a:p>
          <a:p>
            <a:pPr marL="0" indent="0">
              <a:buNone/>
            </a:pPr>
            <a:endParaRPr lang="en-US" sz="1200" dirty="0" smtClean="0">
              <a:latin typeface="Courier New" pitchFamily="49" charset="0"/>
              <a:cs typeface="Courier New" pitchFamily="49" charset="0"/>
            </a:endParaRPr>
          </a:p>
          <a:p>
            <a:pPr marL="0" indent="0">
              <a:buNone/>
            </a:pPr>
            <a:endParaRPr lang="en-US" sz="1200" dirty="0">
              <a:latin typeface="Courier New" pitchFamily="49" charset="0"/>
              <a:cs typeface="Courier New" pitchFamily="49"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111" t="26480" r="24973" b="3795"/>
          <a:stretch/>
        </p:blipFill>
        <p:spPr>
          <a:xfrm>
            <a:off x="0" y="5536630"/>
            <a:ext cx="780586" cy="109076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702" t="15178" r="2702" b="12176"/>
          <a:stretch/>
        </p:blipFill>
        <p:spPr>
          <a:xfrm rot="16200000">
            <a:off x="-148515" y="4110915"/>
            <a:ext cx="1085850" cy="788819"/>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7883" t="5397" r="9966" b="1"/>
          <a:stretch/>
        </p:blipFill>
        <p:spPr>
          <a:xfrm>
            <a:off x="0" y="2297151"/>
            <a:ext cx="802513" cy="1172287"/>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5781" r="13187" b="4469"/>
          <a:stretch/>
        </p:blipFill>
        <p:spPr>
          <a:xfrm>
            <a:off x="1859" y="762000"/>
            <a:ext cx="778727" cy="1096537"/>
          </a:xfrm>
          <a:prstGeom prst="rect">
            <a:avLst/>
          </a:prstGeom>
        </p:spPr>
      </p:pic>
    </p:spTree>
    <p:extLst>
      <p:ext uri="{BB962C8B-B14F-4D97-AF65-F5344CB8AC3E}">
        <p14:creationId xmlns:p14="http://schemas.microsoft.com/office/powerpoint/2010/main" val="673086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sz="3600" dirty="0" smtClean="0">
                <a:solidFill>
                  <a:srgbClr val="002060"/>
                </a:solidFill>
                <a:latin typeface="Times New Roman" panose="02020603050405020304" pitchFamily="18" charset="0"/>
                <a:cs typeface="Times New Roman" panose="02020603050405020304" pitchFamily="18" charset="0"/>
              </a:rPr>
              <a:t>Global Alignment Scores</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87657" y="838199"/>
            <a:ext cx="7389541" cy="830997"/>
          </a:xfrm>
          <a:prstGeom prst="rect">
            <a:avLst/>
          </a:prstGeom>
          <a:noFill/>
        </p:spPr>
        <p:txBody>
          <a:bodyPr wrap="square" rtlCol="0">
            <a:spAutoFit/>
          </a:bodyPr>
          <a:lstStyle/>
          <a:p>
            <a:r>
              <a:rPr lang="en-US" sz="2400" dirty="0" smtClean="0"/>
              <a:t>    </a:t>
            </a:r>
            <a:r>
              <a:rPr lang="en-US" sz="2400" dirty="0" smtClean="0">
                <a:latin typeface="Times New Roman" panose="02020603050405020304" pitchFamily="18" charset="0"/>
                <a:cs typeface="Times New Roman" panose="02020603050405020304" pitchFamily="18" charset="0"/>
              </a:rPr>
              <a:t>Multiplying all substitution and gap scores by a positive constant does not change the optimal alignment.     </a:t>
            </a:r>
            <a:r>
              <a:rPr lang="en-US" sz="2400" dirty="0" smtClean="0">
                <a:solidFill>
                  <a:srgbClr val="C00000"/>
                </a:solidFill>
                <a:latin typeface="Times New Roman" panose="02020603050405020304" pitchFamily="18" charset="0"/>
                <a:cs typeface="Times New Roman" panose="02020603050405020304" pitchFamily="18" charset="0"/>
              </a:rPr>
              <a:t>Why?</a:t>
            </a:r>
          </a:p>
        </p:txBody>
      </p:sp>
      <mc:AlternateContent xmlns:mc="http://schemas.openxmlformats.org/markup-compatibility/2006" xmlns:a14="http://schemas.microsoft.com/office/drawing/2010/main">
        <mc:Choice Requires="a14">
          <p:sp>
            <p:nvSpPr>
              <p:cNvPr id="4" name="TextBox 3"/>
              <p:cNvSpPr txBox="1"/>
              <p:nvPr/>
            </p:nvSpPr>
            <p:spPr>
              <a:xfrm>
                <a:off x="687657" y="1981200"/>
                <a:ext cx="7922941" cy="830997"/>
              </a:xfrm>
              <a:prstGeom prst="rect">
                <a:avLst/>
              </a:prstGeom>
              <a:noFill/>
            </p:spPr>
            <p:txBody>
              <a:bodyPr wrap="square" rtlCol="0">
                <a:spAutoFit/>
              </a:bodyPr>
              <a:lstStyle/>
              <a:p>
                <a:r>
                  <a:rPr lang="en-US" sz="2400" dirty="0" smtClean="0"/>
                  <a:t>    </a:t>
                </a:r>
                <a:r>
                  <a:rPr lang="en-US" sz="2400" dirty="0" smtClean="0">
                    <a:latin typeface="Times New Roman" panose="02020603050405020304" pitchFamily="18" charset="0"/>
                    <a:cs typeface="Times New Roman" panose="02020603050405020304" pitchFamily="18" charset="0"/>
                  </a:rPr>
                  <a:t>Adding a constant </a:t>
                </a:r>
                <a14:m>
                  <m:oMath xmlns:m="http://schemas.openxmlformats.org/officeDocument/2006/math">
                    <m:r>
                      <a:rPr lang="en-US" sz="2400" b="0" i="1" smtClean="0">
                        <a:latin typeface="Cambria Math"/>
                      </a:rPr>
                      <m:t>𝑘</m:t>
                    </m:r>
                  </m:oMath>
                </a14:m>
                <a:r>
                  <a:rPr lang="en-US" sz="2400" dirty="0" smtClean="0">
                    <a:latin typeface="Times New Roman" panose="02020603050405020304" pitchFamily="18" charset="0"/>
                    <a:cs typeface="Times New Roman" panose="02020603050405020304" pitchFamily="18" charset="0"/>
                  </a:rPr>
                  <a:t> to all substitution scores, and </a:t>
                </a:r>
                <a14:m>
                  <m:oMath xmlns:m="http://schemas.openxmlformats.org/officeDocument/2006/math">
                    <m:r>
                      <a:rPr lang="en-US" sz="2400" b="0" i="1" smtClean="0">
                        <a:latin typeface="Cambria Math"/>
                      </a:rPr>
                      <m:t>𝑘</m:t>
                    </m:r>
                    <m:r>
                      <a:rPr lang="en-US" sz="2400" b="0" i="1" smtClean="0">
                        <a:latin typeface="Cambria Math"/>
                      </a:rPr>
                      <m:t>/2</m:t>
                    </m:r>
                  </m:oMath>
                </a14:m>
                <a:r>
                  <a:rPr lang="en-US" sz="2400" dirty="0" smtClean="0">
                    <a:latin typeface="Times New Roman" panose="02020603050405020304" pitchFamily="18" charset="0"/>
                    <a:cs typeface="Times New Roman" panose="02020603050405020304" pitchFamily="18" charset="0"/>
                  </a:rPr>
                  <a:t> to all gap scores, does not change the optimal alignment.     </a:t>
                </a:r>
                <a:r>
                  <a:rPr lang="en-US" sz="2400" dirty="0" smtClean="0">
                    <a:solidFill>
                      <a:srgbClr val="C00000"/>
                    </a:solidFill>
                    <a:latin typeface="Times New Roman" panose="02020603050405020304" pitchFamily="18" charset="0"/>
                    <a:cs typeface="Times New Roman" panose="02020603050405020304" pitchFamily="18" charset="0"/>
                  </a:rPr>
                  <a:t>Why?</a:t>
                </a:r>
                <a:endParaRPr lang="en-US" sz="24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87657" y="1981200"/>
                <a:ext cx="7922941" cy="830997"/>
              </a:xfrm>
              <a:prstGeom prst="rect">
                <a:avLst/>
              </a:prstGeom>
              <a:blipFill rotWithShape="0">
                <a:blip r:embed="rId2"/>
                <a:stretch>
                  <a:fillRect l="-1232" t="-6618" r="-693"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87657" y="5638800"/>
                <a:ext cx="7773329" cy="830997"/>
              </a:xfrm>
              <a:prstGeom prst="rect">
                <a:avLst/>
              </a:prstGeom>
              <a:noFill/>
            </p:spPr>
            <p:txBody>
              <a:bodyPr wrap="square" rtlCol="0">
                <a:spAutoFit/>
              </a:bodyPr>
              <a:lstStyle/>
              <a:p>
                <a:r>
                  <a:rPr lang="en-US" sz="2400" dirty="0" smtClean="0"/>
                  <a:t>    </a:t>
                </a:r>
                <a:r>
                  <a:rPr lang="en-US" sz="2400" dirty="0" smtClean="0">
                    <a:latin typeface="Times New Roman" panose="02020603050405020304" pitchFamily="18" charset="0"/>
                    <a:cs typeface="Times New Roman" panose="02020603050405020304" pitchFamily="18" charset="0"/>
                  </a:rPr>
                  <a:t>Modifying global alignment scores so that </a:t>
                </a:r>
                <a14:m>
                  <m:oMath xmlns:m="http://schemas.openxmlformats.org/officeDocument/2006/math">
                    <m:r>
                      <a:rPr lang="en-US" sz="2400" b="0" i="1" smtClean="0">
                        <a:latin typeface="Cambria Math"/>
                      </a:rPr>
                      <m:t>𝑔</m:t>
                    </m:r>
                    <m:r>
                      <a:rPr lang="en-US" sz="2400" b="0" i="1" smtClean="0">
                        <a:latin typeface="Cambria Math"/>
                      </a:rPr>
                      <m:t>=0</m:t>
                    </m:r>
                  </m:oMath>
                </a14:m>
                <a:r>
                  <a:rPr lang="en-US" sz="2400" dirty="0" smtClean="0">
                    <a:latin typeface="Times New Roman" panose="02020603050405020304" pitchFamily="18" charset="0"/>
                    <a:cs typeface="Times New Roman" panose="02020603050405020304" pitchFamily="18" charset="0"/>
                  </a:rPr>
                  <a:t> can speed up the inner loop of the dynamic programming algorithm.</a:t>
                </a:r>
                <a:endParaRPr lang="en-US" sz="2400"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87657" y="5638800"/>
                <a:ext cx="7773329" cy="830997"/>
              </a:xfrm>
              <a:prstGeom prst="rect">
                <a:avLst/>
              </a:prstGeom>
              <a:blipFill rotWithShape="0">
                <a:blip r:embed="rId3"/>
                <a:stretch>
                  <a:fillRect l="-1255" t="-6618" r="-1333"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87657" y="3048000"/>
                <a:ext cx="7772400" cy="2308324"/>
              </a:xfrm>
              <a:prstGeom prst="rect">
                <a:avLst/>
              </a:prstGeom>
              <a:noFill/>
            </p:spPr>
            <p:txBody>
              <a:bodyPr wrap="square" rtlCol="0">
                <a:spAutoFit/>
              </a:bodyPr>
              <a:lstStyle/>
              <a:p>
                <a:r>
                  <a:rPr lang="en-US" dirty="0" smtClean="0"/>
                  <a:t>    </a:t>
                </a:r>
                <a:r>
                  <a:rPr lang="en-US" sz="2400" dirty="0" smtClean="0">
                    <a:latin typeface="Times New Roman" panose="02020603050405020304" pitchFamily="18" charset="0"/>
                    <a:cs typeface="Times New Roman" panose="02020603050405020304" pitchFamily="18" charset="0"/>
                  </a:rPr>
                  <a:t>A global alignment scoring system with the three nominal parameters of match score </a:t>
                </a:r>
                <a14:m>
                  <m:oMath xmlns:m="http://schemas.openxmlformats.org/officeDocument/2006/math">
                    <m:r>
                      <a:rPr lang="en-US" sz="2400" b="0" i="1" smtClean="0">
                        <a:latin typeface="Cambria Math"/>
                      </a:rPr>
                      <m:t>𝑎</m:t>
                    </m:r>
                  </m:oMath>
                </a14:m>
                <a:r>
                  <a:rPr lang="en-US" sz="2400" dirty="0" smtClean="0">
                    <a:latin typeface="Times New Roman" panose="02020603050405020304" pitchFamily="18" charset="0"/>
                    <a:cs typeface="Times New Roman" panose="02020603050405020304" pitchFamily="18" charset="0"/>
                  </a:rPr>
                  <a:t>, mismatch score </a:t>
                </a:r>
                <a14:m>
                  <m:oMath xmlns:m="http://schemas.openxmlformats.org/officeDocument/2006/math">
                    <m:r>
                      <a:rPr lang="en-US" sz="2400" b="0" i="1" smtClean="0">
                        <a:latin typeface="Cambria Math"/>
                      </a:rPr>
                      <m:t>𝑏</m:t>
                    </m:r>
                  </m:oMath>
                </a14:m>
                <a:r>
                  <a:rPr lang="en-US" sz="2400" dirty="0" smtClean="0">
                    <a:latin typeface="Times New Roman" panose="02020603050405020304" pitchFamily="18" charset="0"/>
                    <a:cs typeface="Times New Roman" panose="02020603050405020304" pitchFamily="18" charset="0"/>
                  </a:rPr>
                  <a:t>, and gap score </a:t>
                </a:r>
                <a14:m>
                  <m:oMath xmlns:m="http://schemas.openxmlformats.org/officeDocument/2006/math">
                    <m:r>
                      <a:rPr lang="en-US" sz="2400" b="0" i="1" smtClean="0">
                        <a:latin typeface="Cambria Math"/>
                      </a:rPr>
                      <m:t>𝑔</m:t>
                    </m:r>
                  </m:oMath>
                </a14:m>
                <a:r>
                  <a:rPr lang="en-US" sz="2400" dirty="0" smtClean="0">
                    <a:latin typeface="Times New Roman" panose="02020603050405020304" pitchFamily="18" charset="0"/>
                    <a:cs typeface="Times New Roman" panose="02020603050405020304" pitchFamily="18" charset="0"/>
                  </a:rPr>
                  <a:t>, in fact has a single free parameter.  For example, assuming </a:t>
                </a:r>
                <a14:m>
                  <m:oMath xmlns:m="http://schemas.openxmlformats.org/officeDocument/2006/math">
                    <m:r>
                      <a:rPr lang="en-US" sz="2400" b="0" i="1" smtClean="0">
                        <a:latin typeface="Cambria Math"/>
                      </a:rPr>
                      <m:t>𝑎</m:t>
                    </m:r>
                    <m:r>
                      <a:rPr lang="en-US" sz="2400" b="0" i="1" smtClean="0">
                        <a:latin typeface="Cambria Math"/>
                      </a:rPr>
                      <m:t>&gt;</m:t>
                    </m:r>
                    <m:r>
                      <a:rPr lang="en-US" sz="2400" b="0" i="1" smtClean="0">
                        <a:latin typeface="Cambria Math"/>
                      </a:rPr>
                      <m:t>𝑔</m:t>
                    </m:r>
                  </m:oMath>
                </a14:m>
                <a:r>
                  <a:rPr lang="en-US" sz="2400" dirty="0" smtClean="0">
                    <a:latin typeface="Times New Roman" panose="02020603050405020304" pitchFamily="18" charset="0"/>
                    <a:cs typeface="Times New Roman" panose="02020603050405020304" pitchFamily="18" charset="0"/>
                  </a:rPr>
                  <a:t>, one can always construct an equivalent scoring system with </a:t>
                </a:r>
                <a14:m>
                  <m:oMath xmlns:m="http://schemas.openxmlformats.org/officeDocument/2006/math">
                    <m:r>
                      <a:rPr lang="en-US" sz="2400" b="0" i="1" smtClean="0">
                        <a:latin typeface="Cambria Math"/>
                      </a:rPr>
                      <m:t>𝑎</m:t>
                    </m:r>
                    <m:r>
                      <a:rPr lang="en-US" sz="2400" b="0" i="1" smtClean="0">
                        <a:latin typeface="Cambria Math"/>
                      </a:rPr>
                      <m:t>=1</m:t>
                    </m:r>
                  </m:oMath>
                </a14:m>
                <a:r>
                  <a:rPr lang="en-US" sz="2400" dirty="0" smtClean="0">
                    <a:latin typeface="Times New Roman" panose="02020603050405020304" pitchFamily="18" charset="0"/>
                    <a:cs typeface="Times New Roman" panose="02020603050405020304" pitchFamily="18" charset="0"/>
                  </a:rPr>
                  <a:t> and </a:t>
                </a:r>
                <a14:m>
                  <m:oMath xmlns:m="http://schemas.openxmlformats.org/officeDocument/2006/math">
                    <m:r>
                      <a:rPr lang="en-US" sz="2400" b="0" i="1" smtClean="0">
                        <a:latin typeface="Cambria Math"/>
                      </a:rPr>
                      <m:t>𝑔</m:t>
                    </m:r>
                    <m:r>
                      <a:rPr lang="en-US" sz="2400" b="0" i="1" smtClean="0">
                        <a:latin typeface="Cambria Math"/>
                      </a:rPr>
                      <m:t>=0</m:t>
                    </m:r>
                  </m:oMath>
                </a14:m>
                <a:r>
                  <a:rPr lang="en-US" sz="2400" dirty="0" smtClean="0">
                    <a:latin typeface="Times New Roman" panose="02020603050405020304" pitchFamily="18" charset="0"/>
                    <a:cs typeface="Times New Roman" panose="02020603050405020304" pitchFamily="18" charset="0"/>
                  </a:rPr>
                  <a:t>.     </a:t>
                </a:r>
                <a:r>
                  <a:rPr lang="en-US" sz="2400" dirty="0" smtClean="0">
                    <a:solidFill>
                      <a:srgbClr val="C00000"/>
                    </a:solidFill>
                    <a:latin typeface="Times New Roman" panose="02020603050405020304" pitchFamily="18" charset="0"/>
                    <a:cs typeface="Times New Roman" panose="02020603050405020304" pitchFamily="18" charset="0"/>
                  </a:rPr>
                  <a:t>What is the scoring system of this form equivalent to </a:t>
                </a:r>
                <a14:m>
                  <m:oMath xmlns:m="http://schemas.openxmlformats.org/officeDocument/2006/math">
                    <m:r>
                      <a:rPr lang="en-US" sz="2400" b="0" i="1" smtClean="0">
                        <a:solidFill>
                          <a:srgbClr val="C00000"/>
                        </a:solidFill>
                        <a:latin typeface="Cambria Math"/>
                      </a:rPr>
                      <m:t>(</m:t>
                    </m:r>
                    <m:r>
                      <a:rPr lang="en-US" sz="2400" b="0" i="1" smtClean="0">
                        <a:solidFill>
                          <a:srgbClr val="C00000"/>
                        </a:solidFill>
                        <a:latin typeface="Cambria Math"/>
                      </a:rPr>
                      <m:t>𝑎</m:t>
                    </m:r>
                    <m:r>
                      <a:rPr lang="en-US" sz="2400" b="0" i="1" smtClean="0">
                        <a:solidFill>
                          <a:srgbClr val="C00000"/>
                        </a:solidFill>
                        <a:latin typeface="Cambria Math"/>
                      </a:rPr>
                      <m:t>=1,  </m:t>
                    </m:r>
                    <m:r>
                      <a:rPr lang="en-US" sz="2400" b="0" i="1" smtClean="0">
                        <a:solidFill>
                          <a:srgbClr val="C00000"/>
                        </a:solidFill>
                        <a:latin typeface="Cambria Math"/>
                      </a:rPr>
                      <m:t>𝑏</m:t>
                    </m:r>
                    <m:r>
                      <a:rPr lang="en-US" sz="2400" b="0" i="1" smtClean="0">
                        <a:solidFill>
                          <a:srgbClr val="C00000"/>
                        </a:solidFill>
                        <a:latin typeface="Cambria Math"/>
                      </a:rPr>
                      <m:t>=0,  </m:t>
                    </m:r>
                    <m:r>
                      <a:rPr lang="en-US" sz="2400" b="0" i="1" smtClean="0">
                        <a:solidFill>
                          <a:srgbClr val="C00000"/>
                        </a:solidFill>
                        <a:latin typeface="Cambria Math"/>
                      </a:rPr>
                      <m:t>𝑔</m:t>
                    </m:r>
                    <m:r>
                      <a:rPr lang="en-US" sz="2400" b="0" i="1" smtClean="0">
                        <a:solidFill>
                          <a:srgbClr val="C00000"/>
                        </a:solidFill>
                        <a:latin typeface="Cambria Math"/>
                      </a:rPr>
                      <m:t>=−1)</m:t>
                    </m:r>
                  </m:oMath>
                </a14:m>
                <a:r>
                  <a:rPr lang="en-US" sz="2400" dirty="0" smtClean="0">
                    <a:solidFill>
                      <a:srgbClr val="C00000"/>
                    </a:solidFill>
                    <a:latin typeface="Times New Roman" panose="02020603050405020304" pitchFamily="18" charset="0"/>
                    <a:cs typeface="Times New Roman" panose="02020603050405020304" pitchFamily="18" charset="0"/>
                  </a:rPr>
                  <a:t>?</a:t>
                </a:r>
                <a:endParaRPr lang="en-US" sz="24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87657" y="3048000"/>
                <a:ext cx="7772400" cy="2308324"/>
              </a:xfrm>
              <a:prstGeom prst="rect">
                <a:avLst/>
              </a:prstGeom>
              <a:blipFill rotWithShape="0">
                <a:blip r:embed="rId4"/>
                <a:stretch>
                  <a:fillRect l="-1255" t="-2111" r="-2118" b="-5013"/>
                </a:stretch>
              </a:blipFill>
            </p:spPr>
            <p:txBody>
              <a:bodyPr/>
              <a:lstStyle/>
              <a:p>
                <a:r>
                  <a:rPr lang="en-US">
                    <a:noFill/>
                  </a:rPr>
                  <a:t> </a:t>
                </a:r>
              </a:p>
            </p:txBody>
          </p:sp>
        </mc:Fallback>
      </mc:AlternateContent>
    </p:spTree>
    <p:extLst>
      <p:ext uri="{BB962C8B-B14F-4D97-AF65-F5344CB8AC3E}">
        <p14:creationId xmlns:p14="http://schemas.microsoft.com/office/powerpoint/2010/main" val="3568272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42640" y="152400"/>
            <a:ext cx="2300630" cy="646331"/>
          </a:xfrm>
          <a:prstGeom prst="rect">
            <a:avLst/>
          </a:prstGeom>
          <a:noFill/>
        </p:spPr>
        <p:txBody>
          <a:bodyPr wrap="none" rtlCol="0">
            <a:spAutoFit/>
          </a:bodyPr>
          <a:lstStyle/>
          <a:p>
            <a:r>
              <a:rPr lang="en-US" sz="3600" dirty="0" smtClean="0">
                <a:solidFill>
                  <a:srgbClr val="002060"/>
                </a:solidFill>
                <a:latin typeface="Times New Roman" panose="02020603050405020304" pitchFamily="18" charset="0"/>
                <a:cs typeface="Times New Roman" panose="02020603050405020304" pitchFamily="18" charset="0"/>
              </a:rPr>
              <a:t>What next?</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553200" y="1173033"/>
            <a:ext cx="1295400" cy="923330"/>
          </a:xfrm>
          <a:prstGeom prst="rect">
            <a:avLst/>
          </a:prstGeom>
          <a:noFill/>
        </p:spPr>
        <p:txBody>
          <a:bodyPr wrap="square" rtlCol="0">
            <a:spAutoFit/>
          </a:bodyPr>
          <a:lstStyle/>
          <a:p>
            <a:r>
              <a:rPr lang="en-US" b="1" dirty="0" smtClean="0">
                <a:latin typeface="Courier New" pitchFamily="49" charset="0"/>
                <a:cs typeface="Courier New" pitchFamily="49" charset="0"/>
              </a:rPr>
              <a:t>elephant |||: ||| </a:t>
            </a:r>
            <a:r>
              <a:rPr lang="en-US" b="1" dirty="0" err="1" smtClean="0">
                <a:latin typeface="Courier New" pitchFamily="49" charset="0"/>
                <a:cs typeface="Courier New" pitchFamily="49" charset="0"/>
              </a:rPr>
              <a:t>eleg</a:t>
            </a:r>
            <a:r>
              <a:rPr lang="en-US" b="1" dirty="0" smtClean="0">
                <a:latin typeface="Courier New" pitchFamily="49" charset="0"/>
                <a:cs typeface="Courier New" pitchFamily="49" charset="0"/>
              </a:rPr>
              <a:t>-ant</a:t>
            </a:r>
            <a:endParaRPr lang="en-US" b="1" dirty="0">
              <a:latin typeface="Courier New" pitchFamily="49" charset="0"/>
              <a:cs typeface="Courier New" pitchFamily="49" charset="0"/>
            </a:endParaRPr>
          </a:p>
        </p:txBody>
      </p:sp>
      <p:sp>
        <p:nvSpPr>
          <p:cNvPr id="5" name="TextBox 4"/>
          <p:cNvSpPr txBox="1"/>
          <p:nvPr/>
        </p:nvSpPr>
        <p:spPr>
          <a:xfrm>
            <a:off x="762000" y="1219200"/>
            <a:ext cx="4469744"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Are there better </a:t>
            </a:r>
            <a:r>
              <a:rPr lang="en-US" sz="2400" i="1" dirty="0" smtClean="0">
                <a:latin typeface="Times New Roman" panose="02020603050405020304" pitchFamily="18" charset="0"/>
                <a:cs typeface="Times New Roman" panose="02020603050405020304" pitchFamily="18" charset="0"/>
              </a:rPr>
              <a:t>substitution scores </a:t>
            </a:r>
            <a:r>
              <a:rPr lang="en-US" sz="2400" dirty="0" smtClean="0">
                <a:latin typeface="Times New Roman" panose="02020603050405020304" pitchFamily="18" charset="0"/>
                <a:cs typeface="Times New Roman" panose="02020603050405020304" pitchFamily="18" charset="0"/>
              </a:rPr>
              <a:t>than match-mismatch scores?</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981699" y="3048000"/>
            <a:ext cx="2438399" cy="923330"/>
          </a:xfrm>
          <a:prstGeom prst="rect">
            <a:avLst/>
          </a:prstGeom>
          <a:noFill/>
        </p:spPr>
        <p:txBody>
          <a:bodyPr wrap="square" rtlCol="0">
            <a:spAutoFit/>
          </a:bodyPr>
          <a:lstStyle/>
          <a:p>
            <a:r>
              <a:rPr lang="en-US" b="1" dirty="0">
                <a:latin typeface="Courier New" pitchFamily="49" charset="0"/>
                <a:cs typeface="Courier New" pitchFamily="49" charset="0"/>
              </a:rPr>
              <a:t>d</a:t>
            </a:r>
            <a:r>
              <a:rPr lang="en-US" b="1" dirty="0" smtClean="0">
                <a:latin typeface="Courier New" pitchFamily="49" charset="0"/>
                <a:cs typeface="Courier New" pitchFamily="49" charset="0"/>
              </a:rPr>
              <a:t>isestablishment |||       |  ||| dis-------s--</a:t>
            </a:r>
            <a:r>
              <a:rPr lang="en-US" b="1" dirty="0" err="1" smtClean="0">
                <a:latin typeface="Courier New" pitchFamily="49" charset="0"/>
                <a:cs typeface="Courier New" pitchFamily="49" charset="0"/>
              </a:rPr>
              <a:t>ent</a:t>
            </a:r>
            <a:endParaRPr lang="en-US" b="1" dirty="0">
              <a:latin typeface="Courier New" pitchFamily="49" charset="0"/>
              <a:cs typeface="Courier New" pitchFamily="49" charset="0"/>
            </a:endParaRPr>
          </a:p>
        </p:txBody>
      </p:sp>
      <p:sp>
        <p:nvSpPr>
          <p:cNvPr id="7" name="TextBox 6"/>
          <p:cNvSpPr txBox="1"/>
          <p:nvPr/>
        </p:nvSpPr>
        <p:spPr>
          <a:xfrm>
            <a:off x="5981700" y="4267200"/>
            <a:ext cx="2438401" cy="923330"/>
          </a:xfrm>
          <a:prstGeom prst="rect">
            <a:avLst/>
          </a:prstGeom>
          <a:noFill/>
        </p:spPr>
        <p:txBody>
          <a:bodyPr wrap="square" rtlCol="0">
            <a:spAutoFit/>
          </a:bodyPr>
          <a:lstStyle/>
          <a:p>
            <a:r>
              <a:rPr lang="en-US" b="1" dirty="0">
                <a:latin typeface="Courier New" pitchFamily="49" charset="0"/>
                <a:cs typeface="Courier New" pitchFamily="49" charset="0"/>
              </a:rPr>
              <a:t>d</a:t>
            </a:r>
            <a:r>
              <a:rPr lang="en-US" b="1" dirty="0" smtClean="0">
                <a:latin typeface="Courier New" pitchFamily="49" charset="0"/>
                <a:cs typeface="Courier New" pitchFamily="49" charset="0"/>
              </a:rPr>
              <a:t>isestablishment |||         :||| dis---------sent</a:t>
            </a:r>
            <a:endParaRPr lang="en-US" b="1" dirty="0">
              <a:latin typeface="Courier New" pitchFamily="49" charset="0"/>
              <a:cs typeface="Courier New" pitchFamily="49" charset="0"/>
            </a:endParaRPr>
          </a:p>
        </p:txBody>
      </p:sp>
      <p:sp>
        <p:nvSpPr>
          <p:cNvPr id="8" name="TextBox 7"/>
          <p:cNvSpPr txBox="1"/>
          <p:nvPr/>
        </p:nvSpPr>
        <p:spPr>
          <a:xfrm>
            <a:off x="762000" y="3657600"/>
            <a:ext cx="4495144"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Are there better </a:t>
            </a:r>
            <a:r>
              <a:rPr lang="en-US" sz="2400" i="1" dirty="0" smtClean="0">
                <a:latin typeface="Times New Roman" panose="02020603050405020304" pitchFamily="18" charset="0"/>
                <a:cs typeface="Times New Roman" panose="02020603050405020304" pitchFamily="18" charset="0"/>
              </a:rPr>
              <a:t>gap scores </a:t>
            </a:r>
            <a:r>
              <a:rPr lang="en-US" sz="2400" dirty="0" smtClean="0">
                <a:latin typeface="Times New Roman" panose="02020603050405020304" pitchFamily="18" charset="0"/>
                <a:cs typeface="Times New Roman" panose="02020603050405020304" pitchFamily="18" charset="0"/>
              </a:rPr>
              <a:t>than scores for just individual </a:t>
            </a:r>
            <a:r>
              <a:rPr lang="en-US" sz="2400" dirty="0" err="1" smtClean="0">
                <a:latin typeface="Times New Roman" panose="02020603050405020304" pitchFamily="18" charset="0"/>
                <a:cs typeface="Times New Roman" panose="02020603050405020304" pitchFamily="18" charset="0"/>
              </a:rPr>
              <a:t>indels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62000" y="5589657"/>
            <a:ext cx="7772400"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Does changing the definition of an alignment’s score require a change to the algorithm?  If so, does it slow down the algorithm, and by how much?</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6271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210234"/>
            <a:ext cx="2345194" cy="646331"/>
          </a:xfrm>
          <a:prstGeom prst="rect">
            <a:avLst/>
          </a:prstGeom>
          <a:noFill/>
        </p:spPr>
        <p:txBody>
          <a:bodyPr wrap="none" rtlCol="0">
            <a:spAutoFit/>
          </a:bodyPr>
          <a:lstStyle/>
          <a:p>
            <a:r>
              <a:rPr lang="en-US" sz="3600" dirty="0" smtClean="0">
                <a:solidFill>
                  <a:srgbClr val="002060"/>
                </a:solidFill>
                <a:latin typeface="Times New Roman" panose="02020603050405020304" pitchFamily="18" charset="0"/>
                <a:cs typeface="Times New Roman" panose="02020603050405020304" pitchFamily="18" charset="0"/>
              </a:rPr>
              <a:t>What next?</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29640" y="1265366"/>
            <a:ext cx="3733799"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How does one define a </a:t>
            </a:r>
            <a:r>
              <a:rPr lang="en-US" sz="2400" i="1" dirty="0" smtClean="0">
                <a:latin typeface="Times New Roman" panose="02020603050405020304" pitchFamily="18" charset="0"/>
                <a:cs typeface="Times New Roman" panose="02020603050405020304" pitchFamily="18" charset="0"/>
              </a:rPr>
              <a:t>local alignment</a:t>
            </a:r>
            <a:r>
              <a:rPr lang="en-US" sz="2400" dirty="0" smtClean="0">
                <a:latin typeface="Times New Roman" panose="02020603050405020304" pitchFamily="18" charset="0"/>
                <a:cs typeface="Times New Roman" panose="02020603050405020304" pitchFamily="18" charset="0"/>
              </a:rPr>
              <a:t> and its score?</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172199" y="1066800"/>
            <a:ext cx="1485900" cy="923330"/>
          </a:xfrm>
          <a:prstGeom prst="rect">
            <a:avLst/>
          </a:prstGeom>
          <a:noFill/>
        </p:spPr>
        <p:txBody>
          <a:bodyPr wrap="square" rtlCol="0">
            <a:spAutoFit/>
          </a:bodyPr>
          <a:lstStyle/>
          <a:p>
            <a:r>
              <a:rPr lang="en-US" b="1" dirty="0" smtClean="0">
                <a:latin typeface="Courier New" pitchFamily="49" charset="0"/>
                <a:cs typeface="Courier New" pitchFamily="49" charset="0"/>
              </a:rPr>
              <a:t>vermiform ::||::::: formation</a:t>
            </a:r>
            <a:endParaRPr lang="en-US" b="1" dirty="0">
              <a:latin typeface="Courier New" pitchFamily="49" charset="0"/>
              <a:cs typeface="Courier New" pitchFamily="49" charset="0"/>
            </a:endParaRPr>
          </a:p>
        </p:txBody>
      </p:sp>
      <p:sp>
        <p:nvSpPr>
          <p:cNvPr id="6" name="TextBox 5"/>
          <p:cNvSpPr txBox="1"/>
          <p:nvPr/>
        </p:nvSpPr>
        <p:spPr>
          <a:xfrm>
            <a:off x="5848349" y="2286000"/>
            <a:ext cx="2133599" cy="923330"/>
          </a:xfrm>
          <a:prstGeom prst="rect">
            <a:avLst/>
          </a:prstGeom>
          <a:noFill/>
        </p:spPr>
        <p:txBody>
          <a:bodyPr wrap="square" rtlCol="0">
            <a:spAutoFit/>
          </a:bodyPr>
          <a:lstStyle/>
          <a:p>
            <a:r>
              <a:rPr lang="en-US" b="1" dirty="0" smtClean="0">
                <a:latin typeface="Courier New" pitchFamily="49" charset="0"/>
                <a:cs typeface="Courier New" pitchFamily="49" charset="0"/>
              </a:rPr>
              <a:t>vermiform----- </a:t>
            </a:r>
            <a:r>
              <a:rPr lang="en-US" b="1" dirty="0" smtClean="0">
                <a:solidFill>
                  <a:schemeClr val="bg1"/>
                </a:solidFill>
                <a:latin typeface="Courier New" pitchFamily="49" charset="0"/>
                <a:cs typeface="Courier New" pitchFamily="49" charset="0"/>
              </a:rPr>
              <a:t>about</a:t>
            </a:r>
            <a:r>
              <a:rPr lang="en-US" b="1" dirty="0" smtClean="0">
                <a:latin typeface="Courier New" pitchFamily="49" charset="0"/>
                <a:cs typeface="Courier New" pitchFamily="49" charset="0"/>
              </a:rPr>
              <a:t>||||      -----formation</a:t>
            </a:r>
            <a:endParaRPr lang="en-US" b="1" dirty="0">
              <a:latin typeface="Courier New" pitchFamily="49" charset="0"/>
              <a:cs typeface="Courier New" pitchFamily="49" charset="0"/>
            </a:endParaRPr>
          </a:p>
        </p:txBody>
      </p:sp>
      <p:pic>
        <p:nvPicPr>
          <p:cNvPr id="7"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6192" y="3581400"/>
            <a:ext cx="422601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29640" y="2209800"/>
            <a:ext cx="4495800"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How can one modify the algorithm to deal with local alignments?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611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800" y="228600"/>
            <a:ext cx="2345194" cy="646331"/>
          </a:xfrm>
          <a:prstGeom prst="rect">
            <a:avLst/>
          </a:prstGeom>
          <a:noFill/>
        </p:spPr>
        <p:txBody>
          <a:bodyPr wrap="none" rtlCol="0">
            <a:spAutoFit/>
          </a:bodyPr>
          <a:lstStyle/>
          <a:p>
            <a:r>
              <a:rPr lang="en-US" sz="3600" dirty="0" smtClean="0">
                <a:solidFill>
                  <a:srgbClr val="002060"/>
                </a:solidFill>
                <a:latin typeface="Times New Roman" panose="02020603050405020304" pitchFamily="18" charset="0"/>
                <a:cs typeface="Times New Roman" panose="02020603050405020304" pitchFamily="18" charset="0"/>
              </a:rPr>
              <a:t>What next?</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09600" y="2541657"/>
            <a:ext cx="7543800" cy="95410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How high an alignment score can one expect to find by chance?</a:t>
            </a:r>
            <a:endParaRPr 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08339" y="1447123"/>
            <a:ext cx="4894289"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Can one speed up the algorithm?</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09600" y="4115172"/>
            <a:ext cx="5868914"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How can one align multiple sequences?</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09600" y="5257800"/>
            <a:ext cx="7848600" cy="95410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How can one account for </a:t>
            </a:r>
            <a:r>
              <a:rPr lang="en-US" sz="2800" i="1" dirty="0" smtClean="0">
                <a:latin typeface="Times New Roman" panose="02020603050405020304" pitchFamily="18" charset="0"/>
                <a:cs typeface="Times New Roman" panose="02020603050405020304" pitchFamily="18" charset="0"/>
              </a:rPr>
              <a:t>correlations</a:t>
            </a:r>
            <a:r>
              <a:rPr lang="en-US" sz="2800" dirty="0" smtClean="0">
                <a:latin typeface="Times New Roman" panose="02020603050405020304" pitchFamily="18" charset="0"/>
                <a:cs typeface="Times New Roman" panose="02020603050405020304" pitchFamily="18" charset="0"/>
              </a:rPr>
              <a:t> between positions?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1169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30"/>
            <a:ext cx="8229600" cy="533400"/>
          </a:xfrm>
        </p:spPr>
        <p:txBody>
          <a:bodyPr>
            <a:normAutofit fontScale="90000"/>
          </a:bodyPr>
          <a:lstStyle/>
          <a:p>
            <a:r>
              <a:rPr lang="en-US" sz="3600" dirty="0" smtClean="0">
                <a:solidFill>
                  <a:srgbClr val="002060"/>
                </a:solidFill>
                <a:latin typeface="Times New Roman" panose="02020603050405020304" pitchFamily="18" charset="0"/>
                <a:cs typeface="Times New Roman" panose="02020603050405020304" pitchFamily="18" charset="0"/>
              </a:rPr>
              <a:t>A Formal Problem</a:t>
            </a:r>
            <a:endParaRPr lang="en-US" sz="3600"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304800" y="838200"/>
                <a:ext cx="8610600" cy="20574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u="sng" dirty="0" smtClean="0">
                    <a:solidFill>
                      <a:srgbClr val="002060"/>
                    </a:solidFill>
                    <a:latin typeface="Times New Roman" panose="02020603050405020304" pitchFamily="18" charset="0"/>
                    <a:cs typeface="Times New Roman" panose="02020603050405020304" pitchFamily="18" charset="0"/>
                  </a:rPr>
                  <a:t>Given</a:t>
                </a:r>
                <a:r>
                  <a:rPr lang="en-US" dirty="0" smtClean="0">
                    <a:solidFill>
                      <a:srgbClr val="002060"/>
                    </a:solidFill>
                    <a:latin typeface="Times New Roman" panose="02020603050405020304" pitchFamily="18" charset="0"/>
                    <a:cs typeface="Times New Roman" panose="02020603050405020304" pitchFamily="18" charset="0"/>
                  </a:rPr>
                  <a:t>:  Two protein or DNA sequences</a:t>
                </a:r>
              </a:p>
              <a:p>
                <a:pPr marL="0" indent="0">
                  <a:buFont typeface="Arial" pitchFamily="34" charset="0"/>
                  <a:buNone/>
                </a:pPr>
                <a:endParaRPr lang="en-US" dirty="0">
                  <a:solidFill>
                    <a:srgbClr val="002060"/>
                  </a:solidFill>
                  <a:latin typeface="Times New Roman" panose="02020603050405020304" pitchFamily="18" charset="0"/>
                  <a:cs typeface="Times New Roman" panose="02020603050405020304" pitchFamily="18" charset="0"/>
                </a:endParaRPr>
              </a:p>
              <a:p>
                <a:pPr marL="0" indent="0">
                  <a:buFont typeface="Arial" pitchFamily="34" charset="0"/>
                  <a:buNone/>
                </a:pPr>
                <a14:m>
                  <m:oMathPara xmlns:m="http://schemas.openxmlformats.org/officeDocument/2006/math">
                    <m:oMathParaPr>
                      <m:jc m:val="centerGroup"/>
                    </m:oMathParaPr>
                    <m:oMath xmlns:m="http://schemas.openxmlformats.org/officeDocument/2006/math">
                      <m:r>
                        <a:rPr lang="en-US" i="1" smtClean="0">
                          <a:solidFill>
                            <a:srgbClr val="002060"/>
                          </a:solidFill>
                          <a:latin typeface="Cambria Math"/>
                        </a:rPr>
                        <m:t> </m:t>
                      </m:r>
                      <m:r>
                        <a:rPr lang="en-US" i="1" smtClean="0">
                          <a:solidFill>
                            <a:srgbClr val="002060"/>
                          </a:solidFill>
                          <a:latin typeface="Cambria Math"/>
                        </a:rPr>
                        <m:t>𝑋</m:t>
                      </m:r>
                      <m:r>
                        <a:rPr lang="en-US" i="1" smtClean="0">
                          <a:solidFill>
                            <a:srgbClr val="002060"/>
                          </a:solidFill>
                          <a:latin typeface="Cambria Math"/>
                        </a:rPr>
                        <m:t> ≡ </m:t>
                      </m:r>
                      <m:sSub>
                        <m:sSubPr>
                          <m:ctrlPr>
                            <a:rPr lang="en-US" i="1" smtClean="0">
                              <a:solidFill>
                                <a:srgbClr val="002060"/>
                              </a:solidFill>
                              <a:latin typeface="Cambria Math" panose="02040503050406030204" pitchFamily="18" charset="0"/>
                            </a:rPr>
                          </m:ctrlPr>
                        </m:sSubPr>
                        <m:e>
                          <m:sSub>
                            <m:sSubPr>
                              <m:ctrlPr>
                                <a:rPr lang="en-US" i="1" smtClean="0">
                                  <a:solidFill>
                                    <a:srgbClr val="002060"/>
                                  </a:solidFill>
                                  <a:latin typeface="Cambria Math" panose="02040503050406030204" pitchFamily="18" charset="0"/>
                                </a:rPr>
                              </m:ctrlPr>
                            </m:sSubPr>
                            <m:e>
                              <m:r>
                                <a:rPr lang="en-US" i="1" smtClean="0">
                                  <a:solidFill>
                                    <a:srgbClr val="002060"/>
                                  </a:solidFill>
                                  <a:latin typeface="Cambria Math"/>
                                </a:rPr>
                                <m:t>𝑥</m:t>
                              </m:r>
                            </m:e>
                            <m:sub>
                              <m:r>
                                <a:rPr lang="en-US" i="1" smtClean="0">
                                  <a:solidFill>
                                    <a:srgbClr val="002060"/>
                                  </a:solidFill>
                                  <a:latin typeface="Cambria Math"/>
                                </a:rPr>
                                <m:t>1</m:t>
                              </m:r>
                            </m:sub>
                          </m:sSub>
                          <m:r>
                            <a:rPr lang="en-US" i="1" smtClean="0">
                              <a:solidFill>
                                <a:srgbClr val="002060"/>
                              </a:solidFill>
                              <a:latin typeface="Cambria Math"/>
                            </a:rPr>
                            <m:t>𝑥</m:t>
                          </m:r>
                        </m:e>
                        <m:sub>
                          <m:r>
                            <a:rPr lang="en-US" i="1" smtClean="0">
                              <a:solidFill>
                                <a:srgbClr val="002060"/>
                              </a:solidFill>
                              <a:latin typeface="Cambria Math"/>
                            </a:rPr>
                            <m:t>2</m:t>
                          </m:r>
                        </m:sub>
                      </m:sSub>
                      <m:sSub>
                        <m:sSubPr>
                          <m:ctrlPr>
                            <a:rPr lang="en-US" i="1" smtClean="0">
                              <a:solidFill>
                                <a:srgbClr val="002060"/>
                              </a:solidFill>
                              <a:latin typeface="Cambria Math" panose="02040503050406030204" pitchFamily="18" charset="0"/>
                            </a:rPr>
                          </m:ctrlPr>
                        </m:sSubPr>
                        <m:e>
                          <m:r>
                            <a:rPr lang="en-US" i="1" smtClean="0">
                              <a:solidFill>
                                <a:srgbClr val="002060"/>
                              </a:solidFill>
                              <a:latin typeface="Cambria Math"/>
                            </a:rPr>
                            <m:t>𝑥</m:t>
                          </m:r>
                        </m:e>
                        <m:sub>
                          <m:r>
                            <a:rPr lang="en-US" i="1" smtClean="0">
                              <a:solidFill>
                                <a:srgbClr val="002060"/>
                              </a:solidFill>
                              <a:latin typeface="Cambria Math"/>
                            </a:rPr>
                            <m:t>3</m:t>
                          </m:r>
                        </m:sub>
                      </m:sSub>
                      <m:r>
                        <a:rPr lang="en-US" i="1" smtClean="0">
                          <a:solidFill>
                            <a:srgbClr val="002060"/>
                          </a:solidFill>
                          <a:latin typeface="Cambria Math"/>
                        </a:rPr>
                        <m:t>…</m:t>
                      </m:r>
                      <m:sSub>
                        <m:sSubPr>
                          <m:ctrlPr>
                            <a:rPr lang="en-US" i="1" smtClean="0">
                              <a:solidFill>
                                <a:srgbClr val="002060"/>
                              </a:solidFill>
                              <a:latin typeface="Cambria Math" panose="02040503050406030204" pitchFamily="18" charset="0"/>
                            </a:rPr>
                          </m:ctrlPr>
                        </m:sSubPr>
                        <m:e>
                          <m:r>
                            <a:rPr lang="en-US" i="1" smtClean="0">
                              <a:solidFill>
                                <a:srgbClr val="002060"/>
                              </a:solidFill>
                              <a:latin typeface="Cambria Math"/>
                            </a:rPr>
                            <m:t>𝑥</m:t>
                          </m:r>
                        </m:e>
                        <m:sub>
                          <m:r>
                            <a:rPr lang="en-US" i="1" smtClean="0">
                              <a:solidFill>
                                <a:srgbClr val="002060"/>
                              </a:solidFill>
                              <a:latin typeface="Cambria Math"/>
                            </a:rPr>
                            <m:t>𝑚</m:t>
                          </m:r>
                        </m:sub>
                      </m:sSub>
                    </m:oMath>
                  </m:oMathPara>
                </a14:m>
                <a:endParaRPr lang="en-US" i="1" dirty="0" smtClean="0">
                  <a:solidFill>
                    <a:srgbClr val="002060"/>
                  </a:solidFill>
                  <a:latin typeface="Times New Roman" panose="02020603050405020304" pitchFamily="18" charset="0"/>
                  <a:cs typeface="Times New Roman" panose="02020603050405020304" pitchFamily="18" charset="0"/>
                </a:endParaRPr>
              </a:p>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n-US" i="1" smtClean="0">
                              <a:solidFill>
                                <a:srgbClr val="002060"/>
                              </a:solidFill>
                              <a:latin typeface="Cambria Math" panose="02040503050406030204" pitchFamily="18" charset="0"/>
                            </a:rPr>
                          </m:ctrlPr>
                        </m:sSubPr>
                        <m:e>
                          <m:r>
                            <a:rPr lang="en-US" i="1" smtClean="0">
                              <a:solidFill>
                                <a:srgbClr val="002060"/>
                              </a:solidFill>
                              <a:latin typeface="Cambria Math"/>
                            </a:rPr>
                            <m:t>𝑌</m:t>
                          </m:r>
                          <m:r>
                            <a:rPr lang="en-US" i="1" smtClean="0">
                              <a:solidFill>
                                <a:srgbClr val="002060"/>
                              </a:solidFill>
                              <a:latin typeface="Cambria Math"/>
                            </a:rPr>
                            <m:t> ≡ </m:t>
                          </m:r>
                          <m:r>
                            <a:rPr lang="en-US" i="1" smtClean="0">
                              <a:solidFill>
                                <a:srgbClr val="002060"/>
                              </a:solidFill>
                              <a:latin typeface="Cambria Math"/>
                            </a:rPr>
                            <m:t>𝑦</m:t>
                          </m:r>
                        </m:e>
                        <m:sub>
                          <m:r>
                            <a:rPr lang="en-US" i="1" smtClean="0">
                              <a:solidFill>
                                <a:srgbClr val="002060"/>
                              </a:solidFill>
                              <a:latin typeface="Cambria Math"/>
                            </a:rPr>
                            <m:t>1</m:t>
                          </m:r>
                        </m:sub>
                      </m:sSub>
                      <m:sSub>
                        <m:sSubPr>
                          <m:ctrlPr>
                            <a:rPr lang="en-US" i="1" smtClean="0">
                              <a:solidFill>
                                <a:srgbClr val="002060"/>
                              </a:solidFill>
                              <a:latin typeface="Cambria Math" panose="02040503050406030204" pitchFamily="18" charset="0"/>
                            </a:rPr>
                          </m:ctrlPr>
                        </m:sSubPr>
                        <m:e>
                          <m:r>
                            <a:rPr lang="en-US" i="1" smtClean="0">
                              <a:solidFill>
                                <a:srgbClr val="002060"/>
                              </a:solidFill>
                              <a:latin typeface="Cambria Math"/>
                            </a:rPr>
                            <m:t>𝑦</m:t>
                          </m:r>
                        </m:e>
                        <m:sub>
                          <m:r>
                            <a:rPr lang="en-US" i="1" smtClean="0">
                              <a:solidFill>
                                <a:srgbClr val="002060"/>
                              </a:solidFill>
                              <a:latin typeface="Cambria Math"/>
                            </a:rPr>
                            <m:t>2</m:t>
                          </m:r>
                        </m:sub>
                      </m:sSub>
                      <m:sSub>
                        <m:sSubPr>
                          <m:ctrlPr>
                            <a:rPr lang="en-US" i="1" smtClean="0">
                              <a:solidFill>
                                <a:srgbClr val="002060"/>
                              </a:solidFill>
                              <a:latin typeface="Cambria Math" panose="02040503050406030204" pitchFamily="18" charset="0"/>
                            </a:rPr>
                          </m:ctrlPr>
                        </m:sSubPr>
                        <m:e>
                          <m:r>
                            <a:rPr lang="en-US" i="1" smtClean="0">
                              <a:solidFill>
                                <a:srgbClr val="002060"/>
                              </a:solidFill>
                              <a:latin typeface="Cambria Math"/>
                            </a:rPr>
                            <m:t>𝑦</m:t>
                          </m:r>
                        </m:e>
                        <m:sub>
                          <m:r>
                            <a:rPr lang="en-US" i="1" smtClean="0">
                              <a:solidFill>
                                <a:srgbClr val="002060"/>
                              </a:solidFill>
                              <a:latin typeface="Cambria Math"/>
                            </a:rPr>
                            <m:t>3</m:t>
                          </m:r>
                        </m:sub>
                      </m:sSub>
                      <m:r>
                        <a:rPr lang="en-US" i="1" smtClean="0">
                          <a:solidFill>
                            <a:srgbClr val="002060"/>
                          </a:solidFill>
                          <a:latin typeface="Cambria Math"/>
                        </a:rPr>
                        <m:t>…</m:t>
                      </m:r>
                      <m:sSub>
                        <m:sSubPr>
                          <m:ctrlPr>
                            <a:rPr lang="en-US" i="1" smtClean="0">
                              <a:solidFill>
                                <a:srgbClr val="002060"/>
                              </a:solidFill>
                              <a:latin typeface="Cambria Math" panose="02040503050406030204" pitchFamily="18" charset="0"/>
                            </a:rPr>
                          </m:ctrlPr>
                        </m:sSubPr>
                        <m:e>
                          <m:r>
                            <a:rPr lang="en-US" i="1" smtClean="0">
                              <a:solidFill>
                                <a:srgbClr val="002060"/>
                              </a:solidFill>
                              <a:latin typeface="Cambria Math"/>
                            </a:rPr>
                            <m:t>𝑦</m:t>
                          </m:r>
                        </m:e>
                        <m:sub>
                          <m:r>
                            <a:rPr lang="en-US" i="1" smtClean="0">
                              <a:solidFill>
                                <a:srgbClr val="002060"/>
                              </a:solidFill>
                              <a:latin typeface="Cambria Math"/>
                            </a:rPr>
                            <m:t>𝑛</m:t>
                          </m:r>
                        </m:sub>
                      </m:sSub>
                    </m:oMath>
                  </m:oMathPara>
                </a14:m>
                <a:endParaRPr lang="en-US" dirty="0" smtClean="0">
                  <a:solidFill>
                    <a:srgbClr val="002060"/>
                  </a:solidFill>
                  <a:latin typeface="Times New Roman" panose="02020603050405020304" pitchFamily="18" charset="0"/>
                  <a:cs typeface="Times New Roman" panose="02020603050405020304" pitchFamily="18" charset="0"/>
                </a:endParaRPr>
              </a:p>
              <a:p>
                <a:pPr marL="0" indent="0">
                  <a:buFont typeface="Arial" pitchFamily="34" charset="0"/>
                  <a:buNone/>
                </a:pPr>
                <a:endParaRPr lang="en-US" dirty="0">
                  <a:solidFill>
                    <a:srgbClr val="002060"/>
                  </a:solidFill>
                  <a:latin typeface="Times New Roman" panose="02020603050405020304" pitchFamily="18" charset="0"/>
                  <a:cs typeface="Times New Roman" panose="02020603050405020304" pitchFamily="18" charset="0"/>
                </a:endParaRPr>
              </a:p>
              <a:p>
                <a:pPr marL="0" indent="0">
                  <a:buFont typeface="Arial" pitchFamily="34" charset="0"/>
                  <a:buNone/>
                </a:pPr>
                <a:r>
                  <a:rPr lang="en-US" dirty="0" smtClean="0">
                    <a:solidFill>
                      <a:srgbClr val="002060"/>
                    </a:solidFill>
                    <a:latin typeface="Times New Roman" panose="02020603050405020304" pitchFamily="18" charset="0"/>
                    <a:cs typeface="Times New Roman" panose="02020603050405020304" pitchFamily="18" charset="0"/>
                  </a:rPr>
                  <a:t>where the </a:t>
                </a:r>
                <a14:m>
                  <m:oMath xmlns:m="http://schemas.openxmlformats.org/officeDocument/2006/math">
                    <m:sSub>
                      <m:sSubPr>
                        <m:ctrlPr>
                          <a:rPr lang="en-US" i="1" smtClean="0">
                            <a:solidFill>
                              <a:srgbClr val="002060"/>
                            </a:solidFill>
                            <a:latin typeface="Cambria Math" panose="02040503050406030204" pitchFamily="18" charset="0"/>
                          </a:rPr>
                        </m:ctrlPr>
                      </m:sSubPr>
                      <m:e>
                        <m:r>
                          <a:rPr lang="en-US" i="1" smtClean="0">
                            <a:solidFill>
                              <a:srgbClr val="002060"/>
                            </a:solidFill>
                            <a:latin typeface="Cambria Math"/>
                          </a:rPr>
                          <m:t>𝑥</m:t>
                        </m:r>
                      </m:e>
                      <m:sub>
                        <m:r>
                          <a:rPr lang="en-US" i="1" smtClean="0">
                            <a:solidFill>
                              <a:srgbClr val="002060"/>
                            </a:solidFill>
                            <a:latin typeface="Cambria Math"/>
                          </a:rPr>
                          <m:t>𝑖</m:t>
                        </m:r>
                      </m:sub>
                    </m:sSub>
                  </m:oMath>
                </a14:m>
                <a:r>
                  <a:rPr lang="en-US" dirty="0" smtClean="0">
                    <a:solidFill>
                      <a:srgbClr val="002060"/>
                    </a:solidFill>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i="1" smtClean="0">
                            <a:solidFill>
                              <a:srgbClr val="002060"/>
                            </a:solidFill>
                            <a:latin typeface="Cambria Math" panose="02040503050406030204" pitchFamily="18" charset="0"/>
                          </a:rPr>
                        </m:ctrlPr>
                      </m:sSubPr>
                      <m:e>
                        <m:r>
                          <a:rPr lang="en-US" i="1" smtClean="0">
                            <a:solidFill>
                              <a:srgbClr val="002060"/>
                            </a:solidFill>
                            <a:latin typeface="Cambria Math"/>
                          </a:rPr>
                          <m:t>𝑦</m:t>
                        </m:r>
                      </m:e>
                      <m:sub>
                        <m:r>
                          <a:rPr lang="en-US" i="1" smtClean="0">
                            <a:solidFill>
                              <a:srgbClr val="002060"/>
                            </a:solidFill>
                            <a:latin typeface="Cambria Math"/>
                          </a:rPr>
                          <m:t>𝑖</m:t>
                        </m:r>
                      </m:sub>
                    </m:sSub>
                  </m:oMath>
                </a14:m>
                <a:r>
                  <a:rPr lang="en-US" dirty="0" smtClean="0">
                    <a:solidFill>
                      <a:srgbClr val="002060"/>
                    </a:solidFill>
                    <a:latin typeface="Times New Roman" panose="02020603050405020304" pitchFamily="18" charset="0"/>
                    <a:cs typeface="Times New Roman" panose="02020603050405020304" pitchFamily="18" charset="0"/>
                  </a:rPr>
                  <a:t> are chosen from a finite alphabet </a:t>
                </a:r>
                <a14:m>
                  <m:oMath xmlns:m="http://schemas.openxmlformats.org/officeDocument/2006/math">
                    <m:r>
                      <a:rPr lang="el-GR" i="1" smtClean="0">
                        <a:solidFill>
                          <a:srgbClr val="002060"/>
                        </a:solidFill>
                        <a:latin typeface="Cambria Math"/>
                      </a:rPr>
                      <m:t>𝓐</m:t>
                    </m:r>
                  </m:oMath>
                </a14:m>
                <a:r>
                  <a:rPr lang="en-US" dirty="0" smtClean="0">
                    <a:solidFill>
                      <a:srgbClr val="002060"/>
                    </a:solidFill>
                  </a:rPr>
                  <a:t>,  </a:t>
                </a:r>
                <a:r>
                  <a:rPr lang="en-US" dirty="0" smtClean="0">
                    <a:solidFill>
                      <a:srgbClr val="002060"/>
                    </a:solidFill>
                    <a:latin typeface="Times New Roman" panose="02020603050405020304" pitchFamily="18" charset="0"/>
                    <a:cs typeface="Times New Roman" panose="02020603050405020304" pitchFamily="18" charset="0"/>
                  </a:rPr>
                  <a:t>e.g. </a:t>
                </a:r>
                <a14:m>
                  <m:oMath xmlns:m="http://schemas.openxmlformats.org/officeDocument/2006/math">
                    <m:d>
                      <m:dPr>
                        <m:begChr m:val="{"/>
                        <m:endChr m:val="}"/>
                        <m:ctrlPr>
                          <a:rPr lang="en-US" i="1" smtClean="0">
                            <a:solidFill>
                              <a:srgbClr val="002060"/>
                            </a:solidFill>
                            <a:latin typeface="Cambria Math" panose="02040503050406030204" pitchFamily="18" charset="0"/>
                          </a:rPr>
                        </m:ctrlPr>
                      </m:dPr>
                      <m:e>
                        <m:r>
                          <a:rPr lang="en-US" i="1" smtClean="0">
                            <a:solidFill>
                              <a:srgbClr val="002060"/>
                            </a:solidFill>
                            <a:latin typeface="Cambria Math"/>
                          </a:rPr>
                          <m:t>𝐴</m:t>
                        </m:r>
                        <m:r>
                          <a:rPr lang="en-US" i="1" smtClean="0">
                            <a:solidFill>
                              <a:srgbClr val="002060"/>
                            </a:solidFill>
                            <a:latin typeface="Cambria Math"/>
                          </a:rPr>
                          <m:t>,</m:t>
                        </m:r>
                        <m:r>
                          <a:rPr lang="en-US" i="1" smtClean="0">
                            <a:solidFill>
                              <a:srgbClr val="002060"/>
                            </a:solidFill>
                            <a:latin typeface="Cambria Math"/>
                          </a:rPr>
                          <m:t>𝐶</m:t>
                        </m:r>
                        <m:r>
                          <a:rPr lang="en-US" i="1" smtClean="0">
                            <a:solidFill>
                              <a:srgbClr val="002060"/>
                            </a:solidFill>
                            <a:latin typeface="Cambria Math"/>
                          </a:rPr>
                          <m:t>,</m:t>
                        </m:r>
                        <m:r>
                          <a:rPr lang="en-US" i="1" smtClean="0">
                            <a:solidFill>
                              <a:srgbClr val="002060"/>
                            </a:solidFill>
                            <a:latin typeface="Cambria Math"/>
                          </a:rPr>
                          <m:t>𝐺</m:t>
                        </m:r>
                        <m:r>
                          <a:rPr lang="en-US" i="1" smtClean="0">
                            <a:solidFill>
                              <a:srgbClr val="002060"/>
                            </a:solidFill>
                            <a:latin typeface="Cambria Math"/>
                          </a:rPr>
                          <m:t>,</m:t>
                        </m:r>
                        <m:r>
                          <a:rPr lang="en-US" i="1" smtClean="0">
                            <a:solidFill>
                              <a:srgbClr val="002060"/>
                            </a:solidFill>
                            <a:latin typeface="Cambria Math"/>
                          </a:rPr>
                          <m:t>𝑇</m:t>
                        </m:r>
                      </m:e>
                    </m:d>
                  </m:oMath>
                </a14:m>
                <a:r>
                  <a:rPr lang="en-US" dirty="0" smtClean="0">
                    <a:solidFill>
                      <a:srgbClr val="002060"/>
                    </a:solidFill>
                    <a:latin typeface="Times New Roman" panose="02020603050405020304" pitchFamily="18" charset="0"/>
                    <a:cs typeface="Times New Roman" panose="02020603050405020304" pitchFamily="18" charset="0"/>
                  </a:rPr>
                  <a:t>.</a:t>
                </a:r>
              </a:p>
              <a:p>
                <a:pPr marL="0" indent="0">
                  <a:buFont typeface="Arial" pitchFamily="34" charset="0"/>
                  <a:buNone/>
                </a:pPr>
                <a:endParaRPr lang="en-US" dirty="0" smtClean="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304800" y="838200"/>
                <a:ext cx="8610600" cy="2057400"/>
              </a:xfrm>
              <a:prstGeom prst="rect">
                <a:avLst/>
              </a:prstGeom>
              <a:blipFill rotWithShape="0">
                <a:blip r:embed="rId2"/>
                <a:stretch>
                  <a:fillRect l="-920" t="-5341" b="-5341"/>
                </a:stretch>
              </a:blipFill>
            </p:spPr>
            <p:txBody>
              <a:bodyPr/>
              <a:lstStyle/>
              <a:p>
                <a:r>
                  <a:rPr lang="en-US">
                    <a:noFill/>
                  </a:rPr>
                  <a:t> </a:t>
                </a:r>
              </a:p>
            </p:txBody>
          </p:sp>
        </mc:Fallback>
      </mc:AlternateContent>
      <p:sp>
        <p:nvSpPr>
          <p:cNvPr id="6" name="Content Placeholder 2"/>
          <p:cNvSpPr txBox="1">
            <a:spLocks/>
          </p:cNvSpPr>
          <p:nvPr/>
        </p:nvSpPr>
        <p:spPr>
          <a:xfrm>
            <a:off x="609600" y="4419600"/>
            <a:ext cx="80010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200" dirty="0" smtClean="0">
                <a:latin typeface="Times New Roman" panose="02020603050405020304" pitchFamily="18" charset="0"/>
                <a:cs typeface="Times New Roman" panose="02020603050405020304" pitchFamily="18" charset="0"/>
              </a:rPr>
              <a:t>We shall adopt the somewhat more flexible formalism of </a:t>
            </a:r>
            <a:r>
              <a:rPr lang="en-US" sz="2200" i="1" dirty="0" smtClean="0">
                <a:solidFill>
                  <a:srgbClr val="C00000"/>
                </a:solidFill>
                <a:latin typeface="Times New Roman" panose="02020603050405020304" pitchFamily="18" charset="0"/>
                <a:cs typeface="Times New Roman" panose="02020603050405020304" pitchFamily="18" charset="0"/>
              </a:rPr>
              <a:t>similarity</a:t>
            </a:r>
            <a:r>
              <a:rPr lang="en-US" sz="2200" dirty="0" smtClean="0">
                <a:latin typeface="Times New Roman" panose="02020603050405020304" pitchFamily="18" charset="0"/>
                <a:cs typeface="Times New Roman" panose="02020603050405020304" pitchFamily="18" charset="0"/>
              </a:rPr>
              <a:t>, with higher values considered better.</a:t>
            </a:r>
          </a:p>
          <a:p>
            <a:pPr marL="0" indent="0">
              <a:buFont typeface="Arial" pitchFamily="34" charset="0"/>
              <a:buNone/>
            </a:pPr>
            <a:endParaRPr lang="en-US" dirty="0" smtClean="0"/>
          </a:p>
          <a:p>
            <a:pPr marL="0" indent="0">
              <a:buFont typeface="Arial" pitchFamily="34" charset="0"/>
              <a:buNone/>
            </a:pPr>
            <a:endParaRPr lang="en-US" dirty="0"/>
          </a:p>
        </p:txBody>
      </p:sp>
      <p:sp>
        <p:nvSpPr>
          <p:cNvPr id="7" name="TextBox 6"/>
          <p:cNvSpPr txBox="1"/>
          <p:nvPr/>
        </p:nvSpPr>
        <p:spPr>
          <a:xfrm>
            <a:off x="609600" y="5410200"/>
            <a:ext cx="8001000" cy="1107996"/>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Although there are other possibilities, similarity is generally </a:t>
            </a:r>
            <a:r>
              <a:rPr lang="en-US" sz="2200" dirty="0" smtClean="0">
                <a:latin typeface="Times New Roman" panose="02020603050405020304" pitchFamily="18" charset="0"/>
                <a:cs typeface="Times New Roman" panose="02020603050405020304" pitchFamily="18" charset="0"/>
              </a:rPr>
              <a:t>defined with </a:t>
            </a:r>
            <a:r>
              <a:rPr lang="en-US" sz="2200" dirty="0">
                <a:latin typeface="Times New Roman" panose="02020603050405020304" pitchFamily="18" charset="0"/>
                <a:cs typeface="Times New Roman" panose="02020603050405020304" pitchFamily="18" charset="0"/>
              </a:rPr>
              <a:t>reference to a </a:t>
            </a:r>
            <a:r>
              <a:rPr lang="en-US" sz="2200" i="1" dirty="0">
                <a:solidFill>
                  <a:srgbClr val="C00000"/>
                </a:solidFill>
                <a:latin typeface="Times New Roman" panose="02020603050405020304" pitchFamily="18" charset="0"/>
                <a:cs typeface="Times New Roman" panose="02020603050405020304" pitchFamily="18" charset="0"/>
              </a:rPr>
              <a:t>sequence alignment</a:t>
            </a:r>
            <a:r>
              <a:rPr lang="en-US" sz="2200" dirty="0">
                <a:latin typeface="Times New Roman" panose="02020603050405020304" pitchFamily="18" charset="0"/>
                <a:cs typeface="Times New Roman" panose="02020603050405020304" pitchFamily="18" charset="0"/>
              </a:rPr>
              <a:t>, in which individual letters from each sequence are placed into correspondence.</a:t>
            </a:r>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609600" y="3429000"/>
                <a:ext cx="7846081" cy="762000"/>
              </a:xfrm>
            </p:spPr>
            <p:txBody>
              <a:bodyPr>
                <a:normAutofit/>
              </a:bodyPr>
              <a:lstStyle/>
              <a:p>
                <a:pPr marL="0" indent="0">
                  <a:buNone/>
                </a:pPr>
                <a:r>
                  <a:rPr lang="en-US" sz="2200" dirty="0" smtClean="0">
                    <a:latin typeface="Times New Roman" panose="02020603050405020304" pitchFamily="18" charset="0"/>
                    <a:cs typeface="Times New Roman" panose="02020603050405020304" pitchFamily="18" charset="0"/>
                  </a:rPr>
                  <a:t>How can one define the </a:t>
                </a:r>
                <a:r>
                  <a:rPr lang="en-US" sz="2200" i="1" dirty="0" smtClean="0">
                    <a:solidFill>
                      <a:srgbClr val="C00000"/>
                    </a:solidFill>
                    <a:latin typeface="Times New Roman" panose="02020603050405020304" pitchFamily="18" charset="0"/>
                    <a:cs typeface="Times New Roman" panose="02020603050405020304" pitchFamily="18" charset="0"/>
                  </a:rPr>
                  <a:t>distance</a:t>
                </a:r>
                <a:r>
                  <a:rPr lang="en-US" sz="2200" dirty="0" smtClean="0">
                    <a:latin typeface="Times New Roman" panose="02020603050405020304" pitchFamily="18" charset="0"/>
                    <a:cs typeface="Times New Roman" panose="02020603050405020304" pitchFamily="18" charset="0"/>
                  </a:rPr>
                  <a:t> between the sequences </a:t>
                </a:r>
                <a14:m>
                  <m:oMath xmlns:m="http://schemas.openxmlformats.org/officeDocument/2006/math">
                    <m:r>
                      <a:rPr lang="en-US" sz="2200" b="0" i="1" smtClean="0">
                        <a:latin typeface="Cambria Math"/>
                      </a:rPr>
                      <m:t>𝑋</m:t>
                    </m:r>
                  </m:oMath>
                </a14:m>
                <a:r>
                  <a:rPr lang="en-US" sz="2200" dirty="0" smtClean="0">
                    <a:latin typeface="Times New Roman" panose="02020603050405020304" pitchFamily="18" charset="0"/>
                    <a:cs typeface="Times New Roman" panose="02020603050405020304" pitchFamily="18" charset="0"/>
                  </a:rPr>
                  <a:t> and </a:t>
                </a:r>
                <a14:m>
                  <m:oMath xmlns:m="http://schemas.openxmlformats.org/officeDocument/2006/math">
                    <m:r>
                      <a:rPr lang="en-US" sz="2200" b="0" i="1" smtClean="0">
                        <a:latin typeface="Cambria Math"/>
                      </a:rPr>
                      <m:t>𝑌</m:t>
                    </m:r>
                  </m:oMath>
                </a14:m>
                <a:r>
                  <a:rPr lang="en-US" sz="2200" dirty="0" smtClean="0">
                    <a:latin typeface="Times New Roman" panose="02020603050405020304" pitchFamily="18" charset="0"/>
                    <a:cs typeface="Times New Roman" panose="02020603050405020304" pitchFamily="18" charset="0"/>
                  </a:rPr>
                  <a:t>, or alternatively their </a:t>
                </a:r>
                <a:r>
                  <a:rPr lang="en-US" sz="2200" i="1" dirty="0" smtClean="0">
                    <a:solidFill>
                      <a:srgbClr val="C00000"/>
                    </a:solidFill>
                    <a:latin typeface="Times New Roman" panose="02020603050405020304" pitchFamily="18" charset="0"/>
                    <a:cs typeface="Times New Roman" panose="02020603050405020304" pitchFamily="18" charset="0"/>
                  </a:rPr>
                  <a:t>similarity</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609600" y="3429000"/>
                <a:ext cx="7846081" cy="762000"/>
              </a:xfrm>
              <a:blipFill rotWithShape="0">
                <a:blip r:embed="rId3"/>
                <a:stretch>
                  <a:fillRect l="-1010" t="-5600" r="-1321" b="-16000"/>
                </a:stretch>
              </a:blipFill>
            </p:spPr>
            <p:txBody>
              <a:bodyPr/>
              <a:lstStyle/>
              <a:p>
                <a:r>
                  <a:rPr lang="en-US">
                    <a:noFill/>
                  </a:rPr>
                  <a:t> </a:t>
                </a:r>
              </a:p>
            </p:txBody>
          </p:sp>
        </mc:Fallback>
      </mc:AlternateContent>
    </p:spTree>
    <p:extLst>
      <p:ext uri="{BB962C8B-B14F-4D97-AF65-F5344CB8AC3E}">
        <p14:creationId xmlns:p14="http://schemas.microsoft.com/office/powerpoint/2010/main" val="1320225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158" y="152400"/>
            <a:ext cx="8305800" cy="609600"/>
          </a:xfrm>
        </p:spPr>
        <p:txBody>
          <a:bodyPr>
            <a:noAutofit/>
          </a:bodyPr>
          <a:lstStyle/>
          <a:p>
            <a:r>
              <a:rPr lang="en-US" sz="3600" dirty="0" smtClean="0">
                <a:solidFill>
                  <a:srgbClr val="002060"/>
                </a:solidFill>
                <a:latin typeface="Times New Roman" panose="02020603050405020304" pitchFamily="18" charset="0"/>
                <a:cs typeface="Times New Roman" panose="02020603050405020304" pitchFamily="18" charset="0"/>
              </a:rPr>
              <a:t>Examples of Sequence Alignment</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38199" y="1371600"/>
            <a:ext cx="914400" cy="923330"/>
          </a:xfrm>
          <a:prstGeom prst="rect">
            <a:avLst/>
          </a:prstGeom>
          <a:noFill/>
        </p:spPr>
        <p:txBody>
          <a:bodyPr wrap="square" rtlCol="0">
            <a:spAutoFit/>
          </a:bodyPr>
          <a:lstStyle/>
          <a:p>
            <a:r>
              <a:rPr lang="en-US" b="1" dirty="0" smtClean="0">
                <a:latin typeface="Courier New" pitchFamily="49" charset="0"/>
                <a:cs typeface="Courier New" pitchFamily="49" charset="0"/>
              </a:rPr>
              <a:t>groan |||:| grown</a:t>
            </a:r>
            <a:endParaRPr lang="en-US" b="1" dirty="0"/>
          </a:p>
        </p:txBody>
      </p:sp>
      <p:sp>
        <p:nvSpPr>
          <p:cNvPr id="5" name="TextBox 4"/>
          <p:cNvSpPr txBox="1"/>
          <p:nvPr/>
        </p:nvSpPr>
        <p:spPr>
          <a:xfrm>
            <a:off x="2209800" y="1372229"/>
            <a:ext cx="1066800" cy="923330"/>
          </a:xfrm>
          <a:prstGeom prst="rect">
            <a:avLst/>
          </a:prstGeom>
          <a:noFill/>
        </p:spPr>
        <p:txBody>
          <a:bodyPr wrap="square" rtlCol="0">
            <a:spAutoFit/>
          </a:bodyPr>
          <a:lstStyle/>
          <a:p>
            <a:r>
              <a:rPr lang="en-US" b="1" dirty="0" err="1" smtClean="0">
                <a:latin typeface="Courier New" pitchFamily="49" charset="0"/>
                <a:cs typeface="Courier New" pitchFamily="49" charset="0"/>
              </a:rPr>
              <a:t>colo</a:t>
            </a:r>
            <a:r>
              <a:rPr lang="en-US" b="1" dirty="0" smtClean="0">
                <a:latin typeface="Courier New" pitchFamily="49" charset="0"/>
                <a:cs typeface="Courier New" pitchFamily="49" charset="0"/>
              </a:rPr>
              <a:t>-r |||| | </a:t>
            </a:r>
            <a:r>
              <a:rPr lang="en-US" b="1" dirty="0" err="1" smtClean="0">
                <a:latin typeface="Courier New" pitchFamily="49" charset="0"/>
                <a:cs typeface="Courier New" pitchFamily="49" charset="0"/>
              </a:rPr>
              <a:t>colour</a:t>
            </a:r>
            <a:endParaRPr lang="en-US" b="1" dirty="0">
              <a:latin typeface="Courier New" pitchFamily="49" charset="0"/>
              <a:cs typeface="Courier New" pitchFamily="49" charset="0"/>
            </a:endParaRPr>
          </a:p>
        </p:txBody>
      </p:sp>
      <p:sp>
        <p:nvSpPr>
          <p:cNvPr id="6" name="TextBox 5"/>
          <p:cNvSpPr txBox="1"/>
          <p:nvPr/>
        </p:nvSpPr>
        <p:spPr>
          <a:xfrm>
            <a:off x="4305300" y="1371600"/>
            <a:ext cx="1143000" cy="923330"/>
          </a:xfrm>
          <a:prstGeom prst="rect">
            <a:avLst/>
          </a:prstGeom>
          <a:noFill/>
        </p:spPr>
        <p:txBody>
          <a:bodyPr wrap="square" rtlCol="0">
            <a:spAutoFit/>
          </a:bodyPr>
          <a:lstStyle/>
          <a:p>
            <a:r>
              <a:rPr lang="en-US" b="1" dirty="0">
                <a:latin typeface="Courier New" pitchFamily="49" charset="0"/>
                <a:cs typeface="Courier New" pitchFamily="49" charset="0"/>
              </a:rPr>
              <a:t>t</a:t>
            </a:r>
            <a:r>
              <a:rPr lang="en-US" b="1" dirty="0" smtClean="0">
                <a:latin typeface="Courier New" pitchFamily="49" charset="0"/>
                <a:cs typeface="Courier New" pitchFamily="49" charset="0"/>
              </a:rPr>
              <a:t>heatre |||||:: theater</a:t>
            </a:r>
            <a:endParaRPr lang="en-US" b="1" dirty="0">
              <a:latin typeface="Courier New" pitchFamily="49" charset="0"/>
              <a:cs typeface="Courier New" pitchFamily="49" charset="0"/>
            </a:endParaRPr>
          </a:p>
        </p:txBody>
      </p:sp>
      <p:sp>
        <p:nvSpPr>
          <p:cNvPr id="7" name="TextBox 6"/>
          <p:cNvSpPr txBox="1"/>
          <p:nvPr/>
        </p:nvSpPr>
        <p:spPr>
          <a:xfrm>
            <a:off x="5943600" y="1372859"/>
            <a:ext cx="1143000" cy="923330"/>
          </a:xfrm>
          <a:prstGeom prst="rect">
            <a:avLst/>
          </a:prstGeom>
          <a:noFill/>
        </p:spPr>
        <p:txBody>
          <a:bodyPr wrap="square" rtlCol="0">
            <a:spAutoFit/>
          </a:bodyPr>
          <a:lstStyle/>
          <a:p>
            <a:r>
              <a:rPr lang="en-US" b="1" dirty="0">
                <a:latin typeface="Courier New" pitchFamily="49" charset="0"/>
                <a:cs typeface="Courier New" pitchFamily="49" charset="0"/>
              </a:rPr>
              <a:t>t</a:t>
            </a:r>
            <a:r>
              <a:rPr lang="en-US" b="1" dirty="0" smtClean="0">
                <a:latin typeface="Courier New" pitchFamily="49" charset="0"/>
                <a:cs typeface="Courier New" pitchFamily="49" charset="0"/>
              </a:rPr>
              <a:t>heatre ||||| theater</a:t>
            </a:r>
            <a:endParaRPr lang="en-US" b="1" dirty="0">
              <a:latin typeface="Courier New" pitchFamily="49" charset="0"/>
              <a:cs typeface="Courier New" pitchFamily="49" charset="0"/>
            </a:endParaRPr>
          </a:p>
        </p:txBody>
      </p:sp>
      <p:sp>
        <p:nvSpPr>
          <p:cNvPr id="8" name="TextBox 7"/>
          <p:cNvSpPr txBox="1"/>
          <p:nvPr/>
        </p:nvSpPr>
        <p:spPr>
          <a:xfrm>
            <a:off x="6660968" y="1525488"/>
            <a:ext cx="401072" cy="615553"/>
          </a:xfrm>
          <a:prstGeom prst="rect">
            <a:avLst/>
          </a:prstGeom>
          <a:noFill/>
        </p:spPr>
        <p:txBody>
          <a:bodyPr wrap="none" rtlCol="0">
            <a:spAutoFit/>
          </a:bodyPr>
          <a:lstStyle/>
          <a:p>
            <a:r>
              <a:rPr lang="en-US" sz="3400" dirty="0" smtClean="0"/>
              <a:t>×</a:t>
            </a:r>
            <a:endParaRPr lang="en-US" sz="3400" dirty="0"/>
          </a:p>
        </p:txBody>
      </p:sp>
      <p:sp>
        <p:nvSpPr>
          <p:cNvPr id="9" name="TextBox 8"/>
          <p:cNvSpPr txBox="1"/>
          <p:nvPr/>
        </p:nvSpPr>
        <p:spPr>
          <a:xfrm>
            <a:off x="830011" y="2895600"/>
            <a:ext cx="1295400" cy="923330"/>
          </a:xfrm>
          <a:prstGeom prst="rect">
            <a:avLst/>
          </a:prstGeom>
          <a:noFill/>
        </p:spPr>
        <p:txBody>
          <a:bodyPr wrap="square" rtlCol="0">
            <a:spAutoFit/>
          </a:bodyPr>
          <a:lstStyle/>
          <a:p>
            <a:r>
              <a:rPr lang="en-US" b="1" dirty="0" smtClean="0">
                <a:latin typeface="Courier New" pitchFamily="49" charset="0"/>
                <a:cs typeface="Courier New" pitchFamily="49" charset="0"/>
              </a:rPr>
              <a:t>elephant |||: ||| </a:t>
            </a:r>
            <a:r>
              <a:rPr lang="en-US" b="1" dirty="0" err="1" smtClean="0">
                <a:latin typeface="Courier New" pitchFamily="49" charset="0"/>
                <a:cs typeface="Courier New" pitchFamily="49" charset="0"/>
              </a:rPr>
              <a:t>eleg</a:t>
            </a:r>
            <a:r>
              <a:rPr lang="en-US" b="1" dirty="0" smtClean="0">
                <a:latin typeface="Courier New" pitchFamily="49" charset="0"/>
                <a:cs typeface="Courier New" pitchFamily="49" charset="0"/>
              </a:rPr>
              <a:t>-ant</a:t>
            </a:r>
            <a:endParaRPr lang="en-US" b="1" dirty="0">
              <a:latin typeface="Courier New" pitchFamily="49" charset="0"/>
              <a:cs typeface="Courier New" pitchFamily="49" charset="0"/>
            </a:endParaRPr>
          </a:p>
        </p:txBody>
      </p:sp>
      <p:sp>
        <p:nvSpPr>
          <p:cNvPr id="10" name="TextBox 9"/>
          <p:cNvSpPr txBox="1"/>
          <p:nvPr/>
        </p:nvSpPr>
        <p:spPr>
          <a:xfrm>
            <a:off x="3102158" y="2895600"/>
            <a:ext cx="1485900" cy="923330"/>
          </a:xfrm>
          <a:prstGeom prst="rect">
            <a:avLst/>
          </a:prstGeom>
          <a:noFill/>
        </p:spPr>
        <p:txBody>
          <a:bodyPr wrap="square" rtlCol="0">
            <a:spAutoFit/>
          </a:bodyPr>
          <a:lstStyle/>
          <a:p>
            <a:r>
              <a:rPr lang="en-US" b="1" dirty="0" smtClean="0">
                <a:latin typeface="Courier New" pitchFamily="49" charset="0"/>
                <a:cs typeface="Courier New" pitchFamily="49" charset="0"/>
              </a:rPr>
              <a:t>vermiform ::||::::: formation</a:t>
            </a:r>
            <a:endParaRPr lang="en-US" b="1" dirty="0">
              <a:latin typeface="Courier New" pitchFamily="49" charset="0"/>
              <a:cs typeface="Courier New" pitchFamily="49" charset="0"/>
            </a:endParaRPr>
          </a:p>
        </p:txBody>
      </p:sp>
      <p:sp>
        <p:nvSpPr>
          <p:cNvPr id="11" name="TextBox 10"/>
          <p:cNvSpPr txBox="1"/>
          <p:nvPr/>
        </p:nvSpPr>
        <p:spPr>
          <a:xfrm>
            <a:off x="4953001" y="2895600"/>
            <a:ext cx="2133599" cy="923330"/>
          </a:xfrm>
          <a:prstGeom prst="rect">
            <a:avLst/>
          </a:prstGeom>
          <a:noFill/>
        </p:spPr>
        <p:txBody>
          <a:bodyPr wrap="square" rtlCol="0">
            <a:spAutoFit/>
          </a:bodyPr>
          <a:lstStyle/>
          <a:p>
            <a:r>
              <a:rPr lang="en-US" b="1" dirty="0" smtClean="0">
                <a:latin typeface="Courier New" pitchFamily="49" charset="0"/>
                <a:cs typeface="Courier New" pitchFamily="49" charset="0"/>
              </a:rPr>
              <a:t>vermiform----- </a:t>
            </a:r>
            <a:r>
              <a:rPr lang="en-US" b="1" dirty="0" smtClean="0">
                <a:solidFill>
                  <a:schemeClr val="bg1"/>
                </a:solidFill>
                <a:latin typeface="Courier New" pitchFamily="49" charset="0"/>
                <a:cs typeface="Courier New" pitchFamily="49" charset="0"/>
              </a:rPr>
              <a:t>about</a:t>
            </a:r>
            <a:r>
              <a:rPr lang="en-US" b="1" dirty="0" smtClean="0">
                <a:latin typeface="Courier New" pitchFamily="49" charset="0"/>
                <a:cs typeface="Courier New" pitchFamily="49" charset="0"/>
              </a:rPr>
              <a:t>||||      -----formation</a:t>
            </a:r>
            <a:endParaRPr lang="en-US" b="1" dirty="0">
              <a:latin typeface="Courier New" pitchFamily="49" charset="0"/>
              <a:cs typeface="Courier New" pitchFamily="49" charset="0"/>
            </a:endParaRPr>
          </a:p>
        </p:txBody>
      </p:sp>
      <p:sp>
        <p:nvSpPr>
          <p:cNvPr id="12" name="TextBox 11"/>
          <p:cNvSpPr txBox="1"/>
          <p:nvPr/>
        </p:nvSpPr>
        <p:spPr>
          <a:xfrm>
            <a:off x="838199" y="4495800"/>
            <a:ext cx="2438399" cy="923330"/>
          </a:xfrm>
          <a:prstGeom prst="rect">
            <a:avLst/>
          </a:prstGeom>
          <a:noFill/>
        </p:spPr>
        <p:txBody>
          <a:bodyPr wrap="square" rtlCol="0">
            <a:spAutoFit/>
          </a:bodyPr>
          <a:lstStyle/>
          <a:p>
            <a:r>
              <a:rPr lang="en-US" b="1" dirty="0">
                <a:latin typeface="Courier New" pitchFamily="49" charset="0"/>
                <a:cs typeface="Courier New" pitchFamily="49" charset="0"/>
              </a:rPr>
              <a:t>d</a:t>
            </a:r>
            <a:r>
              <a:rPr lang="en-US" b="1" dirty="0" smtClean="0">
                <a:latin typeface="Courier New" pitchFamily="49" charset="0"/>
                <a:cs typeface="Courier New" pitchFamily="49" charset="0"/>
              </a:rPr>
              <a:t>isestablishment |||       |  ||| dis-------s--</a:t>
            </a:r>
            <a:r>
              <a:rPr lang="en-US" b="1" dirty="0" err="1" smtClean="0">
                <a:latin typeface="Courier New" pitchFamily="49" charset="0"/>
                <a:cs typeface="Courier New" pitchFamily="49" charset="0"/>
              </a:rPr>
              <a:t>ent</a:t>
            </a:r>
            <a:endParaRPr lang="en-US" b="1" dirty="0">
              <a:latin typeface="Courier New" pitchFamily="49" charset="0"/>
              <a:cs typeface="Courier New" pitchFamily="49" charset="0"/>
            </a:endParaRPr>
          </a:p>
        </p:txBody>
      </p:sp>
      <p:sp>
        <p:nvSpPr>
          <p:cNvPr id="13" name="TextBox 12"/>
          <p:cNvSpPr txBox="1"/>
          <p:nvPr/>
        </p:nvSpPr>
        <p:spPr>
          <a:xfrm>
            <a:off x="3855813" y="4495800"/>
            <a:ext cx="2438401" cy="923330"/>
          </a:xfrm>
          <a:prstGeom prst="rect">
            <a:avLst/>
          </a:prstGeom>
          <a:noFill/>
        </p:spPr>
        <p:txBody>
          <a:bodyPr wrap="square" rtlCol="0">
            <a:spAutoFit/>
          </a:bodyPr>
          <a:lstStyle/>
          <a:p>
            <a:r>
              <a:rPr lang="en-US" b="1" dirty="0">
                <a:latin typeface="Courier New" pitchFamily="49" charset="0"/>
                <a:cs typeface="Courier New" pitchFamily="49" charset="0"/>
              </a:rPr>
              <a:t>d</a:t>
            </a:r>
            <a:r>
              <a:rPr lang="en-US" b="1" dirty="0" smtClean="0">
                <a:latin typeface="Courier New" pitchFamily="49" charset="0"/>
                <a:cs typeface="Courier New" pitchFamily="49" charset="0"/>
              </a:rPr>
              <a:t>isestablishment |||         :||| dis---------sent</a:t>
            </a:r>
            <a:endParaRPr lang="en-US" b="1" dirty="0">
              <a:latin typeface="Courier New" pitchFamily="49" charset="0"/>
              <a:cs typeface="Courier New" pitchFamily="49" charset="0"/>
            </a:endParaRPr>
          </a:p>
        </p:txBody>
      </p:sp>
      <p:sp>
        <p:nvSpPr>
          <p:cNvPr id="15" name="Content Placeholder 14"/>
          <p:cNvSpPr>
            <a:spLocks noGrp="1"/>
          </p:cNvSpPr>
          <p:nvPr>
            <p:ph idx="1"/>
          </p:nvPr>
        </p:nvSpPr>
        <p:spPr>
          <a:xfrm>
            <a:off x="457200" y="1295401"/>
            <a:ext cx="8229600" cy="4191000"/>
          </a:xfrm>
        </p:spPr>
        <p:txBody>
          <a:bodyPr/>
          <a:lstStyle/>
          <a:p>
            <a:pPr marL="0" indent="0">
              <a:buNone/>
            </a:pPr>
            <a:r>
              <a:rPr lang="en-US" dirty="0"/>
              <a:t> </a:t>
            </a:r>
          </a:p>
        </p:txBody>
      </p:sp>
    </p:spTree>
    <p:extLst>
      <p:ext uri="{BB962C8B-B14F-4D97-AF65-F5344CB8AC3E}">
        <p14:creationId xmlns:p14="http://schemas.microsoft.com/office/powerpoint/2010/main" val="666937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32" y="1260"/>
            <a:ext cx="8229600" cy="685800"/>
          </a:xfrm>
        </p:spPr>
        <p:txBody>
          <a:bodyPr>
            <a:normAutofit fontScale="90000"/>
          </a:bodyPr>
          <a:lstStyle/>
          <a:p>
            <a:r>
              <a:rPr lang="en-US" dirty="0" smtClean="0">
                <a:solidFill>
                  <a:srgbClr val="002060"/>
                </a:solidFill>
                <a:latin typeface="Times New Roman" panose="02020603050405020304" pitchFamily="18" charset="0"/>
                <a:cs typeface="Times New Roman" panose="02020603050405020304" pitchFamily="18" charset="0"/>
              </a:rPr>
              <a:t>Applications</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14400"/>
            <a:ext cx="8229600" cy="2133600"/>
          </a:xfrm>
        </p:spPr>
        <p:txBody>
          <a:bodyPr/>
          <a:lstStyle/>
          <a:p>
            <a:pPr marL="0" indent="0">
              <a:buNone/>
            </a:pPr>
            <a:r>
              <a:rPr lang="en-US" sz="2800" dirty="0" smtClean="0">
                <a:latin typeface="Times New Roman" panose="02020603050405020304" pitchFamily="18" charset="0"/>
                <a:cs typeface="Times New Roman" panose="02020603050405020304" pitchFamily="18" charset="0"/>
              </a:rPr>
              <a:t>Sequence alignment arises in many fields:</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Molecular biology</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Inexact text matching  (e.g. spell checkers; web page search)</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Speech recognition</a:t>
            </a:r>
          </a:p>
        </p:txBody>
      </p:sp>
      <p:sp>
        <p:nvSpPr>
          <p:cNvPr id="4" name="TextBox 3"/>
          <p:cNvSpPr txBox="1"/>
          <p:nvPr/>
        </p:nvSpPr>
        <p:spPr>
          <a:xfrm>
            <a:off x="488795" y="3276600"/>
            <a:ext cx="8045605" cy="3231654"/>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In general:</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The precise definition of what constitutes an alignment may vary by field, and even within a field.</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Many different alignments of two sequences are possible, so to select among them one requires an objective (score) function on alignments.</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The number of possible alignments of two sequences grows exponentially with the length of the sequences.  Good algorithms are required.</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2481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2836"/>
            <a:ext cx="8534400" cy="639762"/>
          </a:xfrm>
        </p:spPr>
        <p:txBody>
          <a:bodyPr>
            <a:noAutofit/>
          </a:bodyPr>
          <a:lstStyle/>
          <a:p>
            <a:r>
              <a:rPr lang="en-US" sz="3200" dirty="0">
                <a:solidFill>
                  <a:srgbClr val="002060"/>
                </a:solidFill>
                <a:latin typeface="Times New Roman" panose="02020603050405020304" pitchFamily="18" charset="0"/>
                <a:cs typeface="Times New Roman" panose="02020603050405020304" pitchFamily="18" charset="0"/>
              </a:rPr>
              <a:t>Central Issues in Biological Sequence Comparison</a:t>
            </a:r>
          </a:p>
        </p:txBody>
      </p:sp>
      <p:sp>
        <p:nvSpPr>
          <p:cNvPr id="4" name="TextBox 3"/>
          <p:cNvSpPr txBox="1"/>
          <p:nvPr/>
        </p:nvSpPr>
        <p:spPr>
          <a:xfrm>
            <a:off x="646755" y="1143000"/>
            <a:ext cx="7536037" cy="553998"/>
          </a:xfrm>
          <a:prstGeom prst="rect">
            <a:avLst/>
          </a:prstGeom>
          <a:noFill/>
        </p:spPr>
        <p:txBody>
          <a:bodyPr wrap="none" rtlCol="0">
            <a:spAutoFit/>
          </a:bodyPr>
          <a:lstStyle/>
          <a:p>
            <a:pPr lvl="0"/>
            <a:r>
              <a:rPr lang="en-US" sz="3000" u="sng" dirty="0">
                <a:solidFill>
                  <a:srgbClr val="002060"/>
                </a:solidFill>
                <a:latin typeface="Times New Roman" panose="02020603050405020304" pitchFamily="18" charset="0"/>
                <a:cs typeface="Times New Roman" panose="02020603050405020304" pitchFamily="18" charset="0"/>
              </a:rPr>
              <a:t>Definitions</a:t>
            </a:r>
            <a:r>
              <a:rPr lang="en-US" sz="3000" dirty="0">
                <a:solidFill>
                  <a:srgbClr val="002060"/>
                </a:solidFill>
                <a:latin typeface="Times New Roman" panose="02020603050405020304" pitchFamily="18" charset="0"/>
                <a:cs typeface="Times New Roman" panose="02020603050405020304" pitchFamily="18" charset="0"/>
              </a:rPr>
              <a:t>:</a:t>
            </a:r>
            <a:r>
              <a:rPr lang="en-US" dirty="0">
                <a:solidFill>
                  <a:prstClr val="black"/>
                </a:solidFill>
                <a:latin typeface="Times New Roman" panose="02020603050405020304" pitchFamily="18" charset="0"/>
                <a:cs typeface="Times New Roman" panose="02020603050405020304" pitchFamily="18" charset="0"/>
              </a:rPr>
              <a:t>  </a:t>
            </a:r>
            <a:r>
              <a:rPr lang="en-US" sz="2600" dirty="0">
                <a:solidFill>
                  <a:prstClr val="black"/>
                </a:solidFill>
                <a:latin typeface="Times New Roman" panose="02020603050405020304" pitchFamily="18" charset="0"/>
                <a:cs typeface="Times New Roman" panose="02020603050405020304" pitchFamily="18" charset="0"/>
              </a:rPr>
              <a:t>What </a:t>
            </a:r>
            <a:r>
              <a:rPr lang="en-US" sz="2600" dirty="0" smtClean="0">
                <a:solidFill>
                  <a:prstClr val="black"/>
                </a:solidFill>
                <a:latin typeface="Times New Roman" panose="02020603050405020304" pitchFamily="18" charset="0"/>
                <a:cs typeface="Times New Roman" panose="02020603050405020304" pitchFamily="18" charset="0"/>
              </a:rPr>
              <a:t>are you </a:t>
            </a:r>
            <a:r>
              <a:rPr lang="en-US" sz="2600" dirty="0">
                <a:solidFill>
                  <a:prstClr val="black"/>
                </a:solidFill>
                <a:latin typeface="Times New Roman" panose="02020603050405020304" pitchFamily="18" charset="0"/>
                <a:cs typeface="Times New Roman" panose="02020603050405020304" pitchFamily="18" charset="0"/>
              </a:rPr>
              <a:t>trying to find or </a:t>
            </a:r>
            <a:r>
              <a:rPr lang="en-US" sz="2600" dirty="0" smtClean="0">
                <a:solidFill>
                  <a:prstClr val="black"/>
                </a:solidFill>
                <a:latin typeface="Times New Roman" panose="02020603050405020304" pitchFamily="18" charset="0"/>
                <a:cs typeface="Times New Roman" panose="02020603050405020304" pitchFamily="18" charset="0"/>
              </a:rPr>
              <a:t>optimize?</a:t>
            </a:r>
            <a:endParaRPr lang="en-US" sz="260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60610" y="2057400"/>
            <a:ext cx="7949359" cy="954107"/>
          </a:xfrm>
          <a:prstGeom prst="rect">
            <a:avLst/>
          </a:prstGeom>
          <a:noFill/>
        </p:spPr>
        <p:txBody>
          <a:bodyPr wrap="square" rtlCol="0">
            <a:spAutoFit/>
          </a:bodyPr>
          <a:lstStyle/>
          <a:p>
            <a:r>
              <a:rPr lang="en-US" sz="3000" u="sng" dirty="0" smtClean="0">
                <a:solidFill>
                  <a:srgbClr val="002060"/>
                </a:solidFill>
                <a:latin typeface="Times New Roman" panose="02020603050405020304" pitchFamily="18" charset="0"/>
                <a:cs typeface="Times New Roman" panose="02020603050405020304" pitchFamily="18" charset="0"/>
              </a:rPr>
              <a:t>Algorithms</a:t>
            </a:r>
            <a:r>
              <a:rPr lang="en-US" sz="3000" dirty="0" smtClean="0">
                <a:solidFill>
                  <a:srgbClr val="002060"/>
                </a:solidFill>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Can you find the proposed object optimally and in reasonable time?</a:t>
            </a:r>
            <a:endParaRPr lang="en-US" sz="2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65664" y="3324999"/>
            <a:ext cx="7330853" cy="553998"/>
          </a:xfrm>
          <a:prstGeom prst="rect">
            <a:avLst/>
          </a:prstGeom>
          <a:noFill/>
        </p:spPr>
        <p:txBody>
          <a:bodyPr wrap="none" rtlCol="0">
            <a:spAutoFit/>
          </a:bodyPr>
          <a:lstStyle/>
          <a:p>
            <a:r>
              <a:rPr lang="en-US" sz="3000" u="sng" dirty="0" smtClean="0">
                <a:solidFill>
                  <a:srgbClr val="002060"/>
                </a:solidFill>
                <a:latin typeface="Times New Roman" panose="02020603050405020304" pitchFamily="18" charset="0"/>
                <a:cs typeface="Times New Roman" panose="02020603050405020304" pitchFamily="18" charset="0"/>
              </a:rPr>
              <a:t>Statistics</a:t>
            </a:r>
            <a:r>
              <a:rPr lang="en-US" sz="3000" dirty="0" smtClean="0">
                <a:solidFill>
                  <a:srgbClr val="002060"/>
                </a:solidFill>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Can your results be explained by chance?</a:t>
            </a:r>
            <a:endParaRPr lang="en-US" sz="2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60610" y="4276745"/>
            <a:ext cx="7644559" cy="2123658"/>
          </a:xfrm>
          <a:prstGeom prst="rect">
            <a:avLst/>
          </a:prstGeom>
          <a:noFill/>
        </p:spPr>
        <p:txBody>
          <a:bodyPr wrap="square" rtlCol="0">
            <a:spAutoFit/>
          </a:bodyPr>
          <a:lstStyle/>
          <a:p>
            <a:r>
              <a:rPr lang="en-US" sz="2200" dirty="0" smtClean="0"/>
              <a:t>  </a:t>
            </a:r>
            <a:r>
              <a:rPr lang="en-US" sz="2200" dirty="0" smtClean="0">
                <a:latin typeface="Times New Roman" panose="02020603050405020304" pitchFamily="18" charset="0"/>
                <a:cs typeface="Times New Roman" panose="02020603050405020304" pitchFamily="18" charset="0"/>
              </a:rPr>
              <a:t>In general there is a tension between questions.  A definition that is too simple may allow efficient algorithms, but may not yield results of biological interest.  However, a definition that includes most of the relevant biology may entail intractable algorithms and statistics.  The most successful approaches find a balance between these considerations.  </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6881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91869"/>
            <a:ext cx="6263446" cy="646331"/>
          </a:xfrm>
          <a:prstGeom prst="rect">
            <a:avLst/>
          </a:prstGeom>
          <a:noFill/>
        </p:spPr>
        <p:txBody>
          <a:bodyPr wrap="none" rtlCol="0">
            <a:spAutoFit/>
          </a:bodyPr>
          <a:lstStyle/>
          <a:p>
            <a:r>
              <a:rPr lang="en-US" sz="3600" dirty="0" smtClean="0">
                <a:solidFill>
                  <a:srgbClr val="002060"/>
                </a:solidFill>
                <a:latin typeface="Times New Roman" panose="02020603050405020304" pitchFamily="18" charset="0"/>
                <a:cs typeface="Times New Roman" panose="02020603050405020304" pitchFamily="18" charset="0"/>
              </a:rPr>
              <a:t>What Makes a Good Alignment?</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19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91869"/>
            <a:ext cx="6263446" cy="646331"/>
          </a:xfrm>
          <a:prstGeom prst="rect">
            <a:avLst/>
          </a:prstGeom>
          <a:noFill/>
        </p:spPr>
        <p:txBody>
          <a:bodyPr wrap="none" rtlCol="0">
            <a:spAutoFit/>
          </a:bodyPr>
          <a:lstStyle/>
          <a:p>
            <a:r>
              <a:rPr lang="en-US" sz="3600" dirty="0" smtClean="0">
                <a:solidFill>
                  <a:srgbClr val="002060"/>
                </a:solidFill>
                <a:latin typeface="Times New Roman" panose="02020603050405020304" pitchFamily="18" charset="0"/>
                <a:cs typeface="Times New Roman" panose="02020603050405020304" pitchFamily="18" charset="0"/>
              </a:rPr>
              <a:t>What Makes a Good Alignment?</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09600" y="990600"/>
            <a:ext cx="3116109"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Lots of matching letters</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09600" y="1452265"/>
            <a:ext cx="3206327"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Few mismatching letters</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09600" y="1913930"/>
            <a:ext cx="4568879"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Few insertions or deletions (</a:t>
            </a:r>
            <a:r>
              <a:rPr lang="en-US" sz="2400" i="1" dirty="0" err="1" smtClean="0">
                <a:latin typeface="Times New Roman" panose="02020603050405020304" pitchFamily="18" charset="0"/>
                <a:cs typeface="Times New Roman" panose="02020603050405020304" pitchFamily="18" charset="0"/>
              </a:rPr>
              <a:t>indels</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12641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13987</TotalTime>
  <Words>2515</Words>
  <Application>Microsoft Office PowerPoint</Application>
  <PresentationFormat>On-screen Show (4:3)</PresentationFormat>
  <Paragraphs>458</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Cambria Math</vt:lpstr>
      <vt:lpstr>Courier New</vt:lpstr>
      <vt:lpstr>Times New Roman</vt:lpstr>
      <vt:lpstr>Office Theme</vt:lpstr>
      <vt:lpstr>Global Sequence Alignment</vt:lpstr>
      <vt:lpstr>DNA and Protein Sequence Comparison</vt:lpstr>
      <vt:lpstr>Alignments of Human Beta-Globin to Globins from Other Species</vt:lpstr>
      <vt:lpstr>A Formal Problem</vt:lpstr>
      <vt:lpstr>Examples of Sequence Alignment</vt:lpstr>
      <vt:lpstr>Applications</vt:lpstr>
      <vt:lpstr>Central Issues in Biological Sequence Comparison</vt:lpstr>
      <vt:lpstr>PowerPoint Presentation</vt:lpstr>
      <vt:lpstr>PowerPoint Presentation</vt:lpstr>
      <vt:lpstr>PowerPoint Presentation</vt:lpstr>
      <vt:lpstr>PowerPoint Presentation</vt:lpstr>
      <vt:lpstr>Formal Elements of Global Sequence Alignment</vt:lpstr>
      <vt:lpstr>Sequence Similarity</vt:lpstr>
      <vt:lpstr>PowerPoint Presentation</vt:lpstr>
      <vt:lpstr>Path graphs</vt:lpstr>
      <vt:lpstr>What alignment is this?   What is its score? </vt:lpstr>
      <vt:lpstr>How can one find the optimal alignment? </vt:lpstr>
      <vt:lpstr>There are at most three ways to enter a node </vt:lpstr>
      <vt:lpstr>Each edge has an associated score</vt:lpstr>
      <vt:lpstr>How can one find the optimal alignment? </vt:lpstr>
      <vt:lpstr>Fill in the nodes…</vt:lpstr>
      <vt:lpstr>The completed path graph </vt:lpstr>
      <vt:lpstr>But…  What is the optimal alignment? </vt:lpstr>
      <vt:lpstr>Record the best path or paths into each node… </vt:lpstr>
      <vt:lpstr>Follow traceback edges from the final node</vt:lpstr>
      <vt:lpstr>Dynamic Programming and Global Alignment</vt:lpstr>
      <vt:lpstr>Dynamic programming on path graphs</vt:lpstr>
      <vt:lpstr>Pseudocode for Finding Sequence Similarity</vt:lpstr>
      <vt:lpstr>Observations and Generalizations</vt:lpstr>
      <vt:lpstr>Global Alignment Scores</vt:lpstr>
      <vt:lpstr>PowerPoint Presentation</vt:lpstr>
      <vt:lpstr>PowerPoint Presentation</vt:lpstr>
      <vt:lpstr>PowerPoint Presentation</vt:lpstr>
    </vt:vector>
  </TitlesOfParts>
  <Company>NCBI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Sequence Alignment</dc:title>
  <dc:creator>altschul</dc:creator>
  <cp:lastModifiedBy>Altschul, Stephen (NIH/NLM/NCBI) [E]</cp:lastModifiedBy>
  <cp:revision>242</cp:revision>
  <cp:lastPrinted>2014-03-06T18:40:47Z</cp:lastPrinted>
  <dcterms:created xsi:type="dcterms:W3CDTF">2011-07-19T15:22:17Z</dcterms:created>
  <dcterms:modified xsi:type="dcterms:W3CDTF">2015-07-28T20:26:51Z</dcterms:modified>
</cp:coreProperties>
</file>