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93" r:id="rId5"/>
    <p:sldId id="287" r:id="rId6"/>
    <p:sldId id="320" r:id="rId7"/>
    <p:sldId id="295" r:id="rId8"/>
    <p:sldId id="290" r:id="rId9"/>
    <p:sldId id="292" r:id="rId10"/>
    <p:sldId id="296" r:id="rId11"/>
    <p:sldId id="321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8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6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66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79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6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6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2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79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8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3152C-E25A-4415-8E38-3F6A6393565C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C628-E458-40CA-9AF4-65E4463D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1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77200" cy="6857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Elements of Molecular Biology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6884" y="1371600"/>
            <a:ext cx="64008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Stephen Altschul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8133" y="2133600"/>
            <a:ext cx="5978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for Biotechnology Information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Library of Medicine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Institutes of Health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Twenty Common Amino Acids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01491" y="1341597"/>
            <a:ext cx="7421665" cy="4038300"/>
            <a:chOff x="377330" y="1148569"/>
            <a:chExt cx="7421665" cy="4038300"/>
          </a:xfrm>
        </p:grpSpPr>
        <p:grpSp>
          <p:nvGrpSpPr>
            <p:cNvPr id="14" name="Group 13"/>
            <p:cNvGrpSpPr/>
            <p:nvPr/>
          </p:nvGrpSpPr>
          <p:grpSpPr>
            <a:xfrm>
              <a:off x="377330" y="1148569"/>
              <a:ext cx="2267940" cy="646331"/>
              <a:chOff x="377330" y="1148569"/>
              <a:chExt cx="2267940" cy="646331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77330" y="1148569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One-letter code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901156" y="1289856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39723" y="2016768"/>
              <a:ext cx="370614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1156" y="2016766"/>
              <a:ext cx="1648272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Alanine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Cysteine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Aspartic acid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Glutamic acid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Phenylalanine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Glycine</a:t>
              </a:r>
            </a:p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Histidine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Isoleucine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Lysine</a:t>
              </a:r>
            </a:p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Leucine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152827" y="2016770"/>
              <a:ext cx="426720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  <a:p>
              <a:pPr algn="ctr"/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</a:t>
              </a:r>
            </a:p>
            <a:p>
              <a:pPr algn="ctr"/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724400" y="1151357"/>
              <a:ext cx="2415504" cy="646331"/>
              <a:chOff x="76200" y="1148570"/>
              <a:chExt cx="2415504" cy="64633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76200" y="1148570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One-letter code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747590" y="1284281"/>
                <a:ext cx="7441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Name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395790" y="2016770"/>
              <a:ext cx="1403205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Methionine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Asparagine</a:t>
              </a:r>
            </a:p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Proline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Glutamine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Arginine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Serine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Threonine</a:t>
              </a:r>
            </a:p>
            <a:p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Valine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Tryptophan</a:t>
              </a:r>
            </a:p>
            <a:p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Tyrosine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04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88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Genetic Code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8" y="1088940"/>
            <a:ext cx="17240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160" r="3041" b="24594"/>
          <a:stretch/>
        </p:blipFill>
        <p:spPr bwMode="auto">
          <a:xfrm>
            <a:off x="228600" y="1088940"/>
            <a:ext cx="6858000" cy="523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05336" y="3124200"/>
            <a:ext cx="1191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Marshall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Nirenberg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1927-2010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27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DNA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5"/>
          <a:stretch/>
        </p:blipFill>
        <p:spPr bwMode="auto">
          <a:xfrm>
            <a:off x="838200" y="1005839"/>
            <a:ext cx="2039125" cy="5464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6764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Watson, J.D.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Crick, F.H.C.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(1953)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“Molecular structure of nucleic acids –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structure for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deoxyribose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nucleic acid.”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:737-738.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36576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Watson, J.D.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1968)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Double Helix.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Atheneum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New York, NY.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029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Judson, H.F.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1996) </a:t>
            </a:r>
            <a:r>
              <a:rPr lang="en-US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Eighth Day of Creation.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Cold Spring Harbor Laboratory Press: Cold Spring Harbor, NY.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8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DNA in the Abstract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64078" y="1963417"/>
            <a:ext cx="7877882" cy="2950658"/>
            <a:chOff x="580236" y="2311607"/>
            <a:chExt cx="7877882" cy="2950658"/>
          </a:xfrm>
        </p:grpSpPr>
        <p:grpSp>
          <p:nvGrpSpPr>
            <p:cNvPr id="91" name="Group 90"/>
            <p:cNvGrpSpPr/>
            <p:nvPr/>
          </p:nvGrpSpPr>
          <p:grpSpPr>
            <a:xfrm>
              <a:off x="580236" y="2311607"/>
              <a:ext cx="6128988" cy="2120073"/>
              <a:chOff x="478806" y="2634734"/>
              <a:chExt cx="6128988" cy="2120073"/>
            </a:xfrm>
          </p:grpSpPr>
          <p:cxnSp>
            <p:nvCxnSpPr>
              <p:cNvPr id="4" name="Straight Connector 3"/>
              <p:cNvCxnSpPr>
                <a:stCxn id="85" idx="3"/>
              </p:cNvCxnSpPr>
              <p:nvPr/>
            </p:nvCxnSpPr>
            <p:spPr>
              <a:xfrm>
                <a:off x="838200" y="2819400"/>
                <a:ext cx="5410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367883" y="2858429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1367883" y="43053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219445" y="3086100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19445" y="393281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</a:t>
                </a:r>
                <a:endParaRPr lang="en-US" b="1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1381509" y="3464620"/>
                <a:ext cx="0" cy="5154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1977483" y="43053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1981200" y="28575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2590800" y="430215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200400" y="28575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810000" y="2850995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427034" y="4298795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29200" y="2850995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94517" y="2858429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200400" y="430215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3810000" y="43053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4427034" y="2850995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5029200" y="430215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5638800" y="4298795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638800" y="2858429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endCxn id="86" idx="1"/>
              </p:cNvCxnSpPr>
              <p:nvPr/>
            </p:nvCxnSpPr>
            <p:spPr>
              <a:xfrm>
                <a:off x="838200" y="4570141"/>
                <a:ext cx="5410200" cy="0"/>
              </a:xfrm>
              <a:prstGeom prst="line">
                <a:avLst/>
              </a:prstGeom>
              <a:ln w="76200"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1827151" y="393596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827151" y="3088371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G</a:t>
                </a:r>
                <a:endParaRPr lang="en-US" b="1" dirty="0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2594517" y="3457703"/>
                <a:ext cx="0" cy="5154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3209483" y="3455432"/>
                <a:ext cx="0" cy="5154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3817434" y="3442241"/>
                <a:ext cx="0" cy="5154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991702" y="3455251"/>
                <a:ext cx="0" cy="5154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429247" y="3095288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G</a:t>
                </a:r>
                <a:endParaRPr lang="en-US" b="1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440468" y="393596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051962" y="309528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</a:t>
                </a:r>
                <a:endParaRPr lang="en-US" b="1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038336" y="393596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655951" y="308591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644730" y="3929463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G</a:t>
                </a:r>
                <a:endParaRPr lang="en-US" b="1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880937" y="3072909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278561" y="3073657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C</a:t>
                </a:r>
                <a:endParaRPr lang="en-US" b="1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267340" y="3932818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G</a:t>
                </a:r>
                <a:endParaRPr lang="en-US" b="1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869716" y="3935968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G</a:t>
                </a:r>
                <a:endParaRPr lang="en-US" b="1" dirty="0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5029200" y="3442241"/>
                <a:ext cx="0" cy="5154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5638800" y="3455251"/>
                <a:ext cx="0" cy="5154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4432610" y="3455251"/>
                <a:ext cx="0" cy="51548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5490362" y="393596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T</a:t>
                </a:r>
                <a:endParaRPr lang="en-US" b="1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476736" y="3089019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78806" y="2634734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5’</a:t>
                </a:r>
                <a:endParaRPr lang="en-US" b="1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248400" y="4385475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5’</a:t>
                </a:r>
                <a:endParaRPr lang="en-US" b="1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6248400" y="2634734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3’</a:t>
                </a:r>
                <a:endParaRPr lang="en-US" b="1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478806" y="4385475"/>
                <a:ext cx="359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3’</a:t>
                </a:r>
                <a:endParaRPr lang="en-US" b="1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6858000" y="2792566"/>
              <a:ext cx="1600118" cy="1182690"/>
              <a:chOff x="6858000" y="2792566"/>
              <a:chExt cx="1600118" cy="118269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6858000" y="3161486"/>
                <a:ext cx="16001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Replication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>
                <a:off x="7643824" y="3606336"/>
                <a:ext cx="0" cy="36892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7643824" y="2792566"/>
                <a:ext cx="0" cy="36892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813627" y="4800600"/>
              <a:ext cx="3662206" cy="461665"/>
              <a:chOff x="1807723" y="4876800"/>
              <a:chExt cx="3662206" cy="461665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2811777" y="4876800"/>
                <a:ext cx="16659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00" name="Straight Arrow Connector 99"/>
              <p:cNvCxnSpPr/>
              <p:nvPr/>
            </p:nvCxnSpPr>
            <p:spPr>
              <a:xfrm>
                <a:off x="4567133" y="5107632"/>
                <a:ext cx="902796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/>
              <p:nvPr/>
            </p:nvCxnSpPr>
            <p:spPr>
              <a:xfrm>
                <a:off x="1807723" y="5108005"/>
                <a:ext cx="902796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4417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Watson-Crick Base Pairs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22581"/>
            <a:ext cx="3352800" cy="483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63830" y="1322581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Purines</a:t>
            </a:r>
            <a:endParaRPr lang="en-US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845801"/>
            <a:ext cx="1731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Guanine (G)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Adenine (A)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830" y="3478516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Pyrimidines</a:t>
            </a:r>
            <a:endParaRPr lang="en-US" sz="28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001736"/>
            <a:ext cx="1765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Cytosine (C)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Thymine (T)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35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Informs Cells How to Make Proteins:</a:t>
            </a:r>
            <a:b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“Central Dogma”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662409" y="2514600"/>
            <a:ext cx="7819182" cy="2233303"/>
            <a:chOff x="408321" y="2289717"/>
            <a:chExt cx="7819182" cy="2233303"/>
          </a:xfrm>
        </p:grpSpPr>
        <p:grpSp>
          <p:nvGrpSpPr>
            <p:cNvPr id="33" name="Group 32"/>
            <p:cNvGrpSpPr/>
            <p:nvPr/>
          </p:nvGrpSpPr>
          <p:grpSpPr>
            <a:xfrm>
              <a:off x="838200" y="2900734"/>
              <a:ext cx="7389303" cy="914400"/>
              <a:chOff x="557561" y="2374988"/>
              <a:chExt cx="7389303" cy="914400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886200" y="2509023"/>
                <a:ext cx="115929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RNA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400800" y="2509023"/>
                <a:ext cx="154606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Protein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2422174" y="2884449"/>
                <a:ext cx="1107187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prstDash val="sysDash"/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2422174" y="2750634"/>
                <a:ext cx="1107187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Group 20"/>
              <p:cNvGrpSpPr/>
              <p:nvPr/>
            </p:nvGrpSpPr>
            <p:grpSpPr>
              <a:xfrm>
                <a:off x="557561" y="2374988"/>
                <a:ext cx="1675256" cy="914400"/>
                <a:chOff x="2476500" y="3962400"/>
                <a:chExt cx="1675256" cy="9144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2476500" y="3962400"/>
                  <a:ext cx="914400" cy="914400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rot="18871568">
                  <a:off x="3237356" y="3962400"/>
                  <a:ext cx="914400" cy="9144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/>
                <p:cNvCxnSpPr/>
                <p:nvPr/>
              </p:nvCxnSpPr>
              <p:spPr>
                <a:xfrm flipV="1">
                  <a:off x="3276600" y="4648200"/>
                  <a:ext cx="78487" cy="76200"/>
                </a:xfrm>
                <a:prstGeom prst="straightConnector1">
                  <a:avLst/>
                </a:prstGeom>
                <a:ln w="28575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/>
              <p:cNvSpPr txBox="1"/>
              <p:nvPr/>
            </p:nvSpPr>
            <p:spPr>
              <a:xfrm>
                <a:off x="988741" y="2509023"/>
                <a:ext cx="118494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DNA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5151613" y="2832188"/>
                <a:ext cx="1107187" cy="0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408321" y="2289717"/>
              <a:ext cx="13644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Replication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84335" y="2289717"/>
              <a:ext cx="15441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Transcription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19380" y="2289717"/>
              <a:ext cx="13329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Translation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84335" y="3815134"/>
              <a:ext cx="15441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Reverse  transcription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5374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31.media.tumblr.com/tumblr_m5zlmveiFE1qavt86o1_12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" y="1295400"/>
            <a:ext cx="3733800" cy="391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iki.chemprime.chemeddl.org/images/1/10/Structure_of_Myoglob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59" y="1358753"/>
            <a:ext cx="3581399" cy="37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3240" y="5715000"/>
            <a:ext cx="800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Kendrew, J.C. </a:t>
            </a:r>
            <a:r>
              <a:rPr lang="en-US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(1958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“A three-dimensional model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myoglobin molecule obtained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x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 analysis.” </a:t>
            </a:r>
            <a:r>
              <a:rPr lang="en-US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662–666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28600"/>
            <a:ext cx="88283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Three-Dimensional Structure of Sperm Whale Myoglobin</a:t>
            </a:r>
            <a:endParaRPr lang="en-US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4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Variety of Protein Three-Dimensional Structures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2459"/>
            <a:ext cx="4495800" cy="4799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6139934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://www.lbl.gov/Publications/Currents/Archive/Apr-01-2005.html</a:t>
            </a:r>
          </a:p>
        </p:txBody>
      </p:sp>
    </p:spTree>
    <p:extLst>
      <p:ext uri="{BB962C8B-B14F-4D97-AF65-F5344CB8AC3E}">
        <p14:creationId xmlns:p14="http://schemas.microsoft.com/office/powerpoint/2010/main" val="2385289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of an Amino Acid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14065" r="-2502" b="-1443"/>
          <a:stretch/>
        </p:blipFill>
        <p:spPr bwMode="auto">
          <a:xfrm>
            <a:off x="1371600" y="1295399"/>
            <a:ext cx="6019800" cy="501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19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662" y="37171"/>
            <a:ext cx="8534400" cy="64862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Structures of the Twenty Common Amino Acids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http://www.neb.com/nebecomm/tech_reference/images/amin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393594" cy="57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3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13972</TotalTime>
  <Words>284</Words>
  <Application>Microsoft Office PowerPoint</Application>
  <PresentationFormat>On-screen Show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Elements of Molecular Biology</vt:lpstr>
      <vt:lpstr> The Structure of DNA</vt:lpstr>
      <vt:lpstr>The Structure of DNA in the Abstract</vt:lpstr>
      <vt:lpstr>Watson-Crick Base Pairs</vt:lpstr>
      <vt:lpstr>DNA Informs Cells How to Make Proteins: The “Central Dogma”</vt:lpstr>
      <vt:lpstr>PowerPoint Presentation</vt:lpstr>
      <vt:lpstr>A Variety of Protein Three-Dimensional Structures</vt:lpstr>
      <vt:lpstr>The Structure of an Amino Acid</vt:lpstr>
      <vt:lpstr>Chemical Structures of the Twenty Common Amino Acids</vt:lpstr>
      <vt:lpstr> The Twenty Common Amino Acids</vt:lpstr>
      <vt:lpstr>The Genetic Code</vt:lpstr>
    </vt:vector>
  </TitlesOfParts>
  <Company>NCBI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Sequence Alignment</dc:title>
  <dc:creator>altschul</dc:creator>
  <cp:lastModifiedBy>Altschul, Stephen (NIH/NLM/NCBI) [E]</cp:lastModifiedBy>
  <cp:revision>241</cp:revision>
  <cp:lastPrinted>2014-03-06T18:40:47Z</cp:lastPrinted>
  <dcterms:created xsi:type="dcterms:W3CDTF">2011-07-19T15:22:17Z</dcterms:created>
  <dcterms:modified xsi:type="dcterms:W3CDTF">2015-09-29T15:47:19Z</dcterms:modified>
</cp:coreProperties>
</file>