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0" r:id="rId20"/>
    <p:sldId id="27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EC28CB6-2EE5-4BC5-8D15-DAA4E22626D0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1DA8394-18A5-4F39-9026-35003FD45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7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A8394-18A5-4F39-9026-35003FD459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1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1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7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0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0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5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1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0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5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2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3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CA0A-AFB3-40FF-A73D-5FAE70829AA8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3FDDB-E71A-4FD9-B01C-930000AB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1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PSI-BLAST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Position-Specific Iterated BLAST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200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Stephen F. Altschul</a:t>
            </a:r>
          </a:p>
          <a:p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Center for Biotechnology Information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Library of Medicine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Institutes of Health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59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Construction of Profile Scores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878705"/>
            <a:ext cx="14401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lignment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2268" y="2063370"/>
            <a:ext cx="1694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“Observed”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etter counts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04326" y="4469791"/>
            <a:ext cx="1650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Predicted</a:t>
            </a: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mino acid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frequencies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231" y="4654456"/>
            <a:ext cx="13644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Log-odds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scores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4362" y="1371600"/>
            <a:ext cx="1099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2256" y="3339974"/>
            <a:ext cx="1646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Data-dependent</a:t>
            </a:r>
          </a:p>
          <a:p>
            <a:pPr algn="ctr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pseudocounts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57600" y="2186480"/>
                <a:ext cx="6335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⇒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186480"/>
                <a:ext cx="633507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rot="5400000">
                <a:off x="5412862" y="3370753"/>
                <a:ext cx="6335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⇒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412862" y="3370753"/>
                <a:ext cx="63350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10800000">
                <a:off x="3657600" y="4777566"/>
                <a:ext cx="6335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⇒</m:t>
                      </m:r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3657600" y="4777566"/>
                <a:ext cx="633507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091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BLAST Algorithm Applied to Profiles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249834" y="848164"/>
            <a:ext cx="8766149" cy="4701064"/>
            <a:chOff x="161845" y="914400"/>
            <a:chExt cx="8766149" cy="4701064"/>
          </a:xfrm>
        </p:grpSpPr>
        <p:sp>
          <p:nvSpPr>
            <p:cNvPr id="3" name="TextBox 2"/>
            <p:cNvSpPr txBox="1"/>
            <p:nvPr/>
          </p:nvSpPr>
          <p:spPr>
            <a:xfrm>
              <a:off x="161845" y="1486902"/>
              <a:ext cx="87661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Query:  ...GSVEDTTGSQSLAALLNKCKT</a:t>
              </a:r>
              <a:r>
                <a:rPr lang="en-US" sz="14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PQG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QRLVNQWIKQPLMDKNRIEERLNLVEAFVEDAELRQTLQEDL...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53488" y="914400"/>
              <a:ext cx="20853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q</a:t>
              </a:r>
              <a:r>
                <a:rPr lang="en-US" b="1" dirty="0" smtClean="0"/>
                <a:t>uery word  (</a:t>
              </a:r>
              <a:r>
                <a:rPr lang="en-US" b="1" i="1" dirty="0" smtClean="0"/>
                <a:t>W </a:t>
              </a:r>
              <a:r>
                <a:rPr lang="en-US" b="1" dirty="0" smtClean="0"/>
                <a:t>= 3)</a:t>
              </a:r>
              <a:endParaRPr lang="en-US" b="1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643745" y="1217311"/>
              <a:ext cx="304800" cy="262950"/>
              <a:chOff x="3643745" y="1219200"/>
              <a:chExt cx="304800" cy="26295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3643745" y="1482150"/>
                <a:ext cx="304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796145" y="1219200"/>
                <a:ext cx="0" cy="2629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3568175" y="1843914"/>
              <a:ext cx="976745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PQG  18 PEG  15 PKG  14 PRG  14 PDG  13 PHG  13 </a:t>
              </a:r>
              <a:r>
                <a:rPr lang="en-US" sz="1400" b="1" dirty="0" smtClean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PMG  13 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PNG  13 PSG  13 PQA  12 PQN  12 etc…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505200" y="1981200"/>
              <a:ext cx="0" cy="1828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505200" y="3810000"/>
              <a:ext cx="1828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753488" y="2895600"/>
              <a:ext cx="7517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220042" y="2572434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/>
                <a:t>n</a:t>
              </a:r>
              <a:r>
                <a:rPr lang="en-US" b="1" dirty="0" smtClean="0"/>
                <a:t>eighborhood words</a:t>
              </a:r>
              <a:endParaRPr 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10200" y="3348335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</a:t>
              </a:r>
              <a:r>
                <a:rPr lang="en-US" b="1" dirty="0" smtClean="0"/>
                <a:t>eighborhood score threshold  (</a:t>
              </a:r>
              <a:r>
                <a:rPr lang="en-US" b="1" i="1" dirty="0" smtClean="0"/>
                <a:t>T </a:t>
              </a:r>
              <a:r>
                <a:rPr lang="en-US" b="1" dirty="0" smtClean="0"/>
                <a:t>= 13)</a:t>
              </a:r>
              <a:endParaRPr lang="en-US" b="1" dirty="0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920068" y="4873652"/>
              <a:ext cx="6477000" cy="741812"/>
              <a:chOff x="920068" y="4873652"/>
              <a:chExt cx="6477000" cy="741812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920068" y="4876800"/>
                <a:ext cx="64770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Query:    325 SLAALLNKCKT</a:t>
                </a:r>
                <a:r>
                  <a:rPr lang="en-US" sz="14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PQG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QRLVN</a:t>
                </a:r>
                <a:r>
                  <a:rPr lang="en-US" sz="1400" b="1" dirty="0" smtClean="0">
                    <a:solidFill>
                      <a:srgbClr val="0070C0"/>
                    </a:solidFill>
                    <a:latin typeface="Courier New" pitchFamily="49" charset="0"/>
                    <a:cs typeface="Courier New" pitchFamily="49" charset="0"/>
                  </a:rPr>
                  <a:t>QWI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KQPLMDKNRIEERLNLVEA 365 </a:t>
                </a:r>
                <a:r>
                  <a:rPr lang="en-US" sz="1400" b="1" dirty="0" smtClean="0">
                    <a:solidFill>
                      <a:schemeClr val="bg1"/>
                    </a:solidFill>
                    <a:latin typeface="Courier New" pitchFamily="49" charset="0"/>
                    <a:cs typeface="Courier New" pitchFamily="49" charset="0"/>
                  </a:rPr>
                  <a:t>a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             +LA++L+   T</a:t>
                </a:r>
                <a:r>
                  <a:rPr lang="en-US" sz="14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P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 </a:t>
                </a:r>
                <a:r>
                  <a:rPr lang="en-US" sz="14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G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 R++ </a:t>
                </a:r>
                <a:r>
                  <a:rPr lang="en-US" sz="1400" b="1" dirty="0" smtClean="0">
                    <a:solidFill>
                      <a:srgbClr val="0070C0"/>
                    </a:solidFill>
                    <a:latin typeface="Courier New" pitchFamily="49" charset="0"/>
                    <a:cs typeface="Courier New" pitchFamily="49" charset="0"/>
                  </a:rPr>
                  <a:t>+W+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  P+ D   + ER   + A  Subject:  290 TLASVLDCTVT</a:t>
                </a:r>
                <a:r>
                  <a:rPr lang="en-US" sz="1400" b="1" dirty="0" smtClean="0">
                    <a:solidFill>
                      <a:srgbClr val="C00000"/>
                    </a:solidFill>
                    <a:latin typeface="Courier New" pitchFamily="49" charset="0"/>
                    <a:cs typeface="Courier New" pitchFamily="49" charset="0"/>
                  </a:rPr>
                  <a:t>PMG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SRMLK</a:t>
                </a:r>
                <a:r>
                  <a:rPr lang="en-US" sz="1400" b="1" dirty="0" smtClean="0">
                    <a:solidFill>
                      <a:srgbClr val="0070C0"/>
                    </a:solidFill>
                    <a:latin typeface="Courier New" pitchFamily="49" charset="0"/>
                    <a:cs typeface="Courier New" pitchFamily="49" charset="0"/>
                  </a:rPr>
                  <a:t>RWL</a:t>
                </a:r>
                <a:r>
                  <a:rPr lang="en-US" sz="1400" b="1" dirty="0" smtClean="0">
                    <a:latin typeface="Courier New" pitchFamily="49" charset="0"/>
                    <a:cs typeface="Courier New" pitchFamily="49" charset="0"/>
                  </a:rPr>
                  <a:t>HMPVRDTRVLLERQQTIGA 330 </a:t>
                </a:r>
                <a:endParaRPr lang="en-US" sz="1400" b="1" dirty="0">
                  <a:latin typeface="Courier New" pitchFamily="49" charset="0"/>
                  <a:cs typeface="Courier New" pitchFamily="49" charset="0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3643745" y="4873652"/>
                <a:ext cx="30480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3948545" y="4873652"/>
                <a:ext cx="2909455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H="1">
                <a:off x="2514600" y="4873652"/>
                <a:ext cx="1129146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TextBox 5"/>
          <p:cNvSpPr txBox="1"/>
          <p:nvPr/>
        </p:nvSpPr>
        <p:spPr>
          <a:xfrm>
            <a:off x="468989" y="57912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With the query sequence replaced by a profile, one can still construct a list of neighborhood words, and proceed exactly as before.</a:t>
            </a:r>
            <a:endParaRPr lang="en-US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86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585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PSI-BLAST Statistics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400" y="681089"/>
                <a:ext cx="4615904" cy="1499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</a:t>
                </a:r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By random simulation, we can estimate the statistical parameters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gapped profile-sequence alignment, but it takes too much time to do this for the new profile generated by each PSI-BLAST iteration.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81089"/>
                <a:ext cx="4615904" cy="1499898"/>
              </a:xfrm>
              <a:prstGeom prst="rect">
                <a:avLst/>
              </a:prstGeom>
              <a:blipFill rotWithShape="0">
                <a:blip r:embed="rId2"/>
                <a:stretch>
                  <a:fillRect l="-1057" t="-2439" r="-1321" b="-5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2400" y="3508475"/>
                <a:ext cx="4495800" cy="1222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Hypothesis</a:t>
                </a:r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If particular gap costs transform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specific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sequence-sequence comparison, they will do approximately the same for profile-sequence comparison.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508475"/>
                <a:ext cx="4495800" cy="1222899"/>
              </a:xfrm>
              <a:prstGeom prst="rect">
                <a:avLst/>
              </a:prstGeom>
              <a:blipFill rotWithShape="0">
                <a:blip r:embed="rId3"/>
                <a:stretch>
                  <a:fillRect l="-1084" t="-3000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52400" y="2204489"/>
                <a:ext cx="4495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However</a:t>
                </a:r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By extending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Karlin’s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theory to profiles, we can calculate analytically, and rapidly, the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ungapped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statistical parameters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profile-sequence comparison.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204489"/>
                <a:ext cx="4495800" cy="1200329"/>
              </a:xfrm>
              <a:prstGeom prst="rect">
                <a:avLst/>
              </a:prstGeom>
              <a:blipFill rotWithShape="0">
                <a:blip r:embed="rId4"/>
                <a:stretch>
                  <a:fillRect l="-1084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52400" y="4800600"/>
                <a:ext cx="4495800" cy="1776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Scale each new profile so that it has the same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a standard substitution matrix, such as BLOSUM-62.  (This is fast, by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Karlin’s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theory.)  Assume the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precomputed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sequence-sequence comparison is valid for profile-sequence comparison.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800600"/>
                <a:ext cx="4495800" cy="1776897"/>
              </a:xfrm>
              <a:prstGeom prst="rect">
                <a:avLst/>
              </a:prstGeom>
              <a:blipFill rotWithShape="0">
                <a:blip r:embed="rId5"/>
                <a:stretch>
                  <a:fillRect l="-1084" t="-2062" r="-542" b="-4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802" y="1600200"/>
            <a:ext cx="3871046" cy="2964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11898"/>
            <a:ext cx="4286250" cy="176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160602" y="704578"/>
            <a:ext cx="37850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PSI-BLAST profile derived from 128 significant local alignments from the comparison of </a:t>
            </a:r>
            <a:r>
              <a:rPr lang="en-US" sz="1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inflenza</a:t>
            </a:r>
            <a:r>
              <a:rPr lang="en-US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virus </a:t>
            </a:r>
            <a:r>
              <a:rPr lang="en-US" sz="1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hemagglutinin</a:t>
            </a:r>
            <a:r>
              <a:rPr lang="en-US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precursor to SWISS-PROT.</a:t>
            </a:r>
            <a:endParaRPr lang="en-US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3746" y="1891099"/>
            <a:ext cx="16332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(10,1) affine gap scores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54414" y="2350274"/>
            <a:ext cx="1431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10,000 random seq.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airs of length 567</a:t>
            </a:r>
            <a:endParaRPr lang="en-US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06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51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of PSI-BLAST Statistics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1143000"/>
            <a:ext cx="5605326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54766" y="5867400"/>
            <a:ext cx="6335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Sequences compared to a shuffled version of SWISS-PROT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432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PSI-BLAST Search Results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02" y="1382751"/>
            <a:ext cx="811602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605194" y="5486400"/>
                <a:ext cx="590264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 of SWISS-PROT sequences with an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𝐸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-value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0.01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/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SWISS-PROT annotation, all but one are true positives.</a:t>
                </a:r>
                <a:endParaRPr lang="en-US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194" y="5486400"/>
                <a:ext cx="5902643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413" t="-4717" r="-41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6140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Running PSI-BLAST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868" y="914400"/>
            <a:ext cx="5605582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672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Initial BLAST Run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6341"/>
            <a:ext cx="7203524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252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First PSI-BLAST Iteration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746" y="914400"/>
            <a:ext cx="5951047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008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71"/>
            <a:ext cx="8229600" cy="72482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Second PSI-BLAST Iteration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199"/>
            <a:ext cx="6059944" cy="577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53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531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Corruption of Profiles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38200" y="1219198"/>
                <a:ext cx="7543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PSI-BLAST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-values are calculated for the profiles PSI-BLAST produces, and can not be interpreted as referring to the original query sequence.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19198"/>
                <a:ext cx="754380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1293" t="-4061" r="-566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38200" y="26670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 a sequence unrelated to the query is included in a PSI-BLAST multiple alignment, and thus in the construction of PSI-BLAST’s profile, it will bring in many of its “friends” on the next iteration, and this process can snowball.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weighting will exacerbate this process.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5105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Profile corruption is a major problem for iterative approaches such as PSI-BLAST.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3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Protein and DNA “Profiles”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172592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McLachlan, A.D. (1977) “Analysis of periodic patterns in amino acid sequences: collagen.”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Biopolymers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:1271-1297.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80369"/>
            <a:ext cx="777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Stormo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G.D.,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(1982) “Use of the ‘perceptron’ algorithm to distinguish translational sites in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coli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r>
              <a:rPr lang="en-US" sz="14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Acids Res.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:2997-3011.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003589"/>
            <a:ext cx="868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McLachlan, A.D. (1983) “Analysis of gene duplication repeats in the myosin rod.”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Mol.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169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:15-30.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311366"/>
            <a:ext cx="868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Staden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(1984) “Computer methods to locate signals in nucleic acid sequences.” </a:t>
            </a:r>
            <a:r>
              <a:rPr lang="en-US" sz="14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Acids Res.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:505-19.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619143"/>
            <a:ext cx="876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Schneider, T.S.,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(1986) “Information content of binding sites on nucleotide sequences.”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Mol. Biol.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:415-431.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392692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Taylor, W.R. (1986) “Identification of protein sequence homology by consensus template alignment.”</a:t>
            </a:r>
          </a:p>
          <a:p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Mol.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:233-258.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45014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Berg, O.G. &amp; von </a:t>
            </a:r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Hippel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P.H. (1987) “Selection of DNA binding sites by regulatory proteins. Statistical-mechanical theory and application to operators and promoters.”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Mol.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:723-750.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97336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Dodd, I.B. &amp; Egan, J.B. (1987) “Systematic method for the detection of potential lambda </a:t>
            </a:r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-like DNA-binding</a:t>
            </a:r>
          </a:p>
          <a:p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regions in proteins.”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Mol.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:557-564.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549658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Gribskov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(1987) “Profile analysis: detection of distantly related proteins.”</a:t>
            </a:r>
          </a:p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Proc. Natl. Acad. Sci. USA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:4355-4358.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60198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Patthy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L. (1987) “Detecting homology of distantly related proteins with consensus sequences.”</a:t>
            </a:r>
          </a:p>
          <a:p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Mol.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:567-577.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idea behind DNA and protein “profiles” has a long history.  These structures are also called “position-specific score matrices” or “PSSMs”, and they are closely related to “Hidden Markov Models” or “HMMs”.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889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95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PSI-BLAST Refinements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062" y="702527"/>
            <a:ext cx="79679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Schäffer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A.A.,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(2001) “Improving the accuracy of PSI-BLAST protein database searches with composition-based statistics and other refinements.”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Nucleic Acids Res.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:2994-3005.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270575"/>
            <a:ext cx="65784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Composition-based statistics;</a:t>
            </a:r>
          </a:p>
          <a:p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treatment of </a:t>
            </a:r>
            <a:r>
              <a:rPr lang="en-US" sz="1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indels</a:t>
            </a:r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calculating predicted amino acid frequencies;</a:t>
            </a:r>
          </a:p>
          <a:p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Optional use of Smith-Waterman algorithm in final stage;</a:t>
            </a:r>
          </a:p>
          <a:p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 database sequences for low-complexity segments;</a:t>
            </a:r>
          </a:p>
          <a:p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tc.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4062" y="2594014"/>
            <a:ext cx="77891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Altschul, S.F.,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(2005) "Protein database searches using compositionally adjusted substitution matrices."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FEBS J.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272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:5101-5109.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178789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initial BLAST search, the adjustment of substitution matrices for use with sequences having non-standard amino composition.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414063" y="3763564"/>
            <a:ext cx="77891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Altschul, S.F.,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(2009) "PSI-BLAST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pseudocounts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the minimum description length principle.“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Nucleic Acids Res.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:815-824.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348339"/>
            <a:ext cx="7288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Refined calculation of the effective number of independent observations in a column;</a:t>
            </a:r>
          </a:p>
          <a:p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lang="en-US" sz="1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pseudocounts</a:t>
            </a:r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dependent on column entropy.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062" y="4933114"/>
            <a:ext cx="2630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future</a:t>
            </a:r>
            <a:r>
              <a:rPr lang="en-US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271668"/>
            <a:ext cx="5771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trimming to avoid the over-extension of true alignments;</a:t>
            </a:r>
          </a:p>
          <a:p>
            <a:r>
              <a:rPr lang="en-US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problem was described in:</a:t>
            </a:r>
            <a:endParaRPr lang="en-US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063" y="5856443"/>
            <a:ext cx="7772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Gonzalez, M.W. &amp; Pearson, W.R. (2010) “Homologous over-extension: a challenge for iterative similarity searches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Nucleic Acids Res.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:2177-2179.</a:t>
            </a:r>
            <a:endParaRPr lang="en-US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4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a Profile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47700" y="1524000"/>
                <a:ext cx="8191500" cy="1135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profile of length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𝐿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×20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(for proteins) or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𝐿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×4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(for DNA) array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An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/>
                          </a:rPr>
                          <m:t>,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this array represents the score for aligning letter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 position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1524000"/>
                <a:ext cx="8191500" cy="1135119"/>
              </a:xfrm>
              <a:prstGeom prst="rect">
                <a:avLst/>
              </a:prstGeom>
              <a:blipFill rotWithShape="0">
                <a:blip r:embed="rId2"/>
                <a:stretch>
                  <a:fillRect l="-967" t="-3763" r="-1563" b="-10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47701" y="2895600"/>
            <a:ext cx="769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profile can be aligned to an individual sequence in exactly the same way that a sequence can be, using the Needleman-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Wunsch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Smith-Waterman algorithm. 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1" y="4343400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scores of a profile may be derived from a multiple sequence alignment in a variety of ways.</a:t>
            </a:r>
          </a:p>
        </p:txBody>
      </p:sp>
    </p:spTree>
    <p:extLst>
      <p:ext uri="{BB962C8B-B14F-4D97-AF65-F5344CB8AC3E}">
        <p14:creationId xmlns:p14="http://schemas.microsoft.com/office/powerpoint/2010/main" val="883892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in Profile Analysis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 Select a set of related sequences, often by running a database search with a query sequence.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482" y="2133600"/>
            <a:ext cx="7968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 Construct a multiple sequence alignment of the sequences.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482" y="2740967"/>
            <a:ext cx="7417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 Derive a profile from the multiple sequence alignment.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352800"/>
            <a:ext cx="6621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 Compare the profile to a database of sequences.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962400"/>
            <a:ext cx="4406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 Iterate, by returning to step 1).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" y="5110976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mid-1990s, this process could involve running as many as four separate programs, some of which were fairly slow (i.e. steps 2 and 4 above).  It generally required a fair amount of expertise, and was not accessible to most biologists.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86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6397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Profile Analysis be Automated?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2014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383" y="1737211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way to collect a set of sequences.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599" y="1767989"/>
            <a:ext cx="3431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the output of a BLAST search.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800" y="2537431"/>
            <a:ext cx="4836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to construct a multiple alignment.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800" y="2137321"/>
            <a:ext cx="4179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way to define the length of a profile.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382" y="2937541"/>
            <a:ext cx="640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way to derive profile scores from the multiple alignment.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337651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to search the database with a profile.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9382" y="3706983"/>
            <a:ext cx="8218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iteration, a way to assess the significance of profile-sequence alignments.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87625" y="3337651"/>
            <a:ext cx="2014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Generalize BLAST.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495800"/>
            <a:ext cx="63096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PSI-BLAST strategy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Keep approach simple at first; consider refinements later.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1806" y="5720211"/>
            <a:ext cx="6860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Altschul, S.F.,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(1997) "Gapped BLAST and PSI-BLAST: a new generation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protein database search programs," </a:t>
            </a:r>
            <a:r>
              <a:rPr lang="en-US" sz="16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Nucleic Acids Res.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:3389-3402.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84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1" y="76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Profile Length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2971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sp|Q99728.2|BARD1_HUMAN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Length=777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Score = 53.1 bits (126),  Expect = 3e-07, Method: Composition-based stats.</a:t>
            </a: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Identities = 32/111 (29%), Positives = 55/111 (50%), Gaps = 15/111 (14%)</a:t>
            </a:r>
          </a:p>
          <a:p>
            <a:pPr marL="0" indent="0">
              <a:buNone/>
            </a:pP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Query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24   THVVMKTDAEFVCERTLKYFLGIAGGKWVVSYFWVTQSIKERKMLNEHDFEVRGDVVNGR 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83</a:t>
            </a: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           THVV+  DA    + TLK  LGI  G W++ + WV   ++ +    E  +E+        </a:t>
            </a:r>
          </a:p>
          <a:p>
            <a:pPr marL="0" indent="0">
              <a:buNone/>
            </a:pP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Sbjct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 605  THVVVPGDA---VQSTLKCMLGILNGCWILKFEWVKACLRRKVCEQEEKYEIP-------  654</a:t>
            </a:r>
          </a:p>
          <a:p>
            <a:pPr marL="0" indent="0">
              <a:buNone/>
            </a:pP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Query  84   NHQGPKRARESQDR---KIFRGLEICCYGPFTNMPTDQLEWMVQLCGASVV  131</a:t>
            </a: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             +GP+R+R ++++   K+F G     +G F + P D L  +V   G  ++</a:t>
            </a:r>
          </a:p>
          <a:p>
            <a:pPr marL="0" indent="0">
              <a:buNone/>
            </a:pP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Sbjct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 655  --EGPRRSRLNREQLLPKLFDGCYFYLWGTFKHHPKDNLIKLVTAGGGQIL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703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85800"/>
            <a:ext cx="7924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alignment returned by </a:t>
            </a: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BLAST protein </a:t>
            </a:r>
            <a:r>
              <a:rPr lang="en-US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 search: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815" y="4408449"/>
            <a:ext cx="777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alignments will cover essentially the whole query sequence; some just small regions.  Different alignments will have insertions and deletions in different places.</a:t>
            </a:r>
            <a:endParaRPr lang="en-US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15" y="5714999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 should the profile be, and what should each “column” correspond to?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5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PSI-BLAST Profile Length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914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profile constructed by PSI-BLAST has exactly the same length as the query sequence.  Insertions with respect to the query are simply ignored.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382000" cy="2971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sp|Q99728.2|BARD1_HUMAN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Length=777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Score = 53.1 bits (126),  Expect = 3e-07, Method: Composition-based stats.</a:t>
            </a: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Identities = 32/111 (29%), Positives = 55/111 (50%), Gaps = 15/111 (14%)</a:t>
            </a:r>
          </a:p>
          <a:p>
            <a:pPr marL="0" indent="0">
              <a:buNone/>
            </a:pP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Query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24   THVVMKTDAEFVCERTLKYFLGIAGGKWVVSYFWVTQSIKERKMLNEHDFEVRGDVVNGR 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83</a:t>
            </a: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           THVV+  DA    + TLK  LGI  G W++ + WV   ++ +    E  +E+        </a:t>
            </a:r>
          </a:p>
          <a:p>
            <a:pPr marL="0" indent="0">
              <a:buNone/>
            </a:pP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Sbjct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 605  THVVVPGDA---VQSTLKCMLGILNGCWILKFEWVKACLRRKVCEQEEKYEIP-------  654</a:t>
            </a:r>
          </a:p>
          <a:p>
            <a:pPr marL="0" indent="0">
              <a:buNone/>
            </a:pP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Query  84   NHQGPKRARESQDR---KIFRGLEICCYGPFTNMPTDQLEWMVQLCGASVV  131</a:t>
            </a:r>
          </a:p>
          <a:p>
            <a:pPr marL="0" indent="0"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             +GP+R+R ++++   K+F G     +G F + P D L  +V   G  ++</a:t>
            </a:r>
          </a:p>
          <a:p>
            <a:pPr marL="0" indent="0">
              <a:buNone/>
            </a:pP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Sbjct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 655  --EGPRRSRLNREQLLPKLFDGCYFYLWGTFKHHPKDNLIKLVTAGGGQIL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703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22702" y="5486400"/>
            <a:ext cx="304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75102" y="5486400"/>
            <a:ext cx="0" cy="4813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18719" y="5943600"/>
            <a:ext cx="3312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aligned letters are ignored.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5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Alignment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" y="990599"/>
            <a:ext cx="8420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“True” multiple alignment algorithms generally try to take account of all sequences simultaneously when constructing a multiple alignment.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" y="1905000"/>
            <a:ext cx="8420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speed and simplicity, PSI-BLAST simply collapses the pairwise alignments produced by BLAST into a multiple alignment, with each profile column corresponding to a single letter from the query sequence.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905000" y="3337725"/>
            <a:ext cx="5037450" cy="3074432"/>
            <a:chOff x="677550" y="3352800"/>
            <a:chExt cx="5037450" cy="3074432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1676400" y="3352800"/>
              <a:ext cx="4038600" cy="685800"/>
            </a:xfrm>
            <a:prstGeom prst="rect">
              <a:avLst/>
            </a:prstGeom>
          </p:spPr>
          <p:txBody>
            <a:bodyPr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sz="1800" b="1" dirty="0" smtClean="0">
                  <a:latin typeface="Courier New" pitchFamily="49" charset="0"/>
                  <a:cs typeface="Courier New" pitchFamily="49" charset="0"/>
                </a:rPr>
                <a:t>...THVVMKTDAEFVCERTLKYFL...        </a:t>
              </a:r>
            </a:p>
            <a:p>
              <a:pPr marL="0" indent="0">
                <a:buFont typeface="Arial" pitchFamily="34" charset="0"/>
                <a:buNone/>
              </a:pPr>
              <a:r>
                <a:rPr lang="en-US" sz="1800" b="1" dirty="0" smtClean="0">
                  <a:latin typeface="Courier New" pitchFamily="49" charset="0"/>
                  <a:cs typeface="Courier New" pitchFamily="49" charset="0"/>
                </a:rPr>
                <a:t>...THVVVPGDA---VQSTLKCML...</a:t>
              </a:r>
            </a:p>
            <a:p>
              <a:pPr marL="0" indent="0">
                <a:buFont typeface="Arial" pitchFamily="34" charset="0"/>
                <a:buNone/>
              </a:pPr>
              <a:endParaRPr lang="en-US" sz="26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676400" y="4191000"/>
              <a:ext cx="4038600" cy="685800"/>
            </a:xfrm>
            <a:prstGeom prst="rect">
              <a:avLst/>
            </a:prstGeom>
          </p:spPr>
          <p:txBody>
            <a:bodyPr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sz="1800" b="1" dirty="0" smtClean="0">
                  <a:latin typeface="Courier New" pitchFamily="49" charset="0"/>
                  <a:cs typeface="Courier New" pitchFamily="49" charset="0"/>
                </a:rPr>
                <a:t>...THVVMKTDAEFVCERTLKYFL...        </a:t>
              </a:r>
            </a:p>
            <a:p>
              <a:pPr marL="0" indent="0">
                <a:buFont typeface="Arial" pitchFamily="34" charset="0"/>
                <a:buNone/>
              </a:pPr>
              <a:r>
                <a:rPr lang="en-US" sz="1800" b="1" dirty="0" smtClean="0">
                  <a:latin typeface="Courier New" pitchFamily="49" charset="0"/>
                  <a:cs typeface="Courier New" pitchFamily="49" charset="0"/>
                </a:rPr>
                <a:t>...TRVIVPGEG--VQSTTKCMLL...</a:t>
              </a:r>
            </a:p>
            <a:p>
              <a:pPr marL="0" indent="0">
                <a:buFont typeface="Arial" pitchFamily="34" charset="0"/>
                <a:buNone/>
              </a:pPr>
              <a:endParaRPr lang="en-US" sz="26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1676399" y="5589032"/>
              <a:ext cx="4038600" cy="838200"/>
            </a:xfrm>
            <a:prstGeom prst="rect">
              <a:avLst/>
            </a:prstGeom>
          </p:spPr>
          <p:txBody>
            <a:bodyPr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US" sz="7200" b="1" dirty="0" smtClean="0">
                  <a:latin typeface="Courier New" pitchFamily="49" charset="0"/>
                  <a:cs typeface="Courier New" pitchFamily="49" charset="0"/>
                </a:rPr>
                <a:t>...THVVMKTDAEFVCERTLKYFL...        </a:t>
              </a:r>
            </a:p>
            <a:p>
              <a:pPr marL="0" indent="0">
                <a:buFont typeface="Arial" pitchFamily="34" charset="0"/>
                <a:buNone/>
              </a:pPr>
              <a:r>
                <a:rPr lang="en-US" sz="7200" b="1" dirty="0" smtClean="0">
                  <a:latin typeface="Courier New" pitchFamily="49" charset="0"/>
                  <a:cs typeface="Courier New" pitchFamily="49" charset="0"/>
                </a:rPr>
                <a:t>...THVVVPGDA---VQSTLKCML...</a:t>
              </a:r>
            </a:p>
            <a:p>
              <a:pPr marL="0" indent="0">
                <a:buNone/>
              </a:pPr>
              <a:r>
                <a:rPr lang="en-US" sz="7200" b="1" dirty="0" smtClean="0">
                  <a:latin typeface="Courier New" pitchFamily="49" charset="0"/>
                  <a:cs typeface="Courier New" pitchFamily="49" charset="0"/>
                </a:rPr>
                <a:t>...TRVIVPGEG--VQSTTKCMLL...</a:t>
              </a:r>
            </a:p>
            <a:p>
              <a:pPr marL="0" indent="0">
                <a:buFont typeface="Arial" pitchFamily="34" charset="0"/>
                <a:buNone/>
              </a:pPr>
              <a:endParaRPr lang="en-US" sz="1800" b="1" dirty="0" smtClean="0">
                <a:latin typeface="Courier New" pitchFamily="49" charset="0"/>
                <a:cs typeface="Courier New" pitchFamily="49" charset="0"/>
              </a:endParaRPr>
            </a:p>
            <a:p>
              <a:pPr marL="0" indent="0">
                <a:buFont typeface="Arial" pitchFamily="34" charset="0"/>
                <a:buNone/>
              </a:pPr>
              <a:endParaRPr lang="en-US" sz="26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7550" y="3352800"/>
              <a:ext cx="8254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Query:</a:t>
              </a:r>
              <a:endPara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7550" y="4194200"/>
              <a:ext cx="8254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Query:</a:t>
              </a:r>
              <a:endPara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7550" y="5589032"/>
              <a:ext cx="8254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Query:</a:t>
              </a:r>
              <a:endPara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436654" y="4876800"/>
                  <a:ext cx="51809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⇓</m:t>
                        </m:r>
                      </m:oMath>
                    </m:oMathPara>
                  </a14:m>
                  <a:endParaRPr lang="en-US" sz="32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36654" y="4876800"/>
                  <a:ext cx="518091" cy="58477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7727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Weights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838200" y="1035668"/>
            <a:ext cx="7315200" cy="1664785"/>
            <a:chOff x="838200" y="2305515"/>
            <a:chExt cx="7315200" cy="166478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838200" y="2590800"/>
              <a:ext cx="73152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38200" y="2438400"/>
              <a:ext cx="73152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219200" y="2895600"/>
              <a:ext cx="3122341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43000" y="3048000"/>
              <a:ext cx="32766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447800" y="3200400"/>
              <a:ext cx="22098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096000" y="3352800"/>
              <a:ext cx="14478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943600" y="3505200"/>
              <a:ext cx="16002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28700" y="2743200"/>
              <a:ext cx="69342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324600" y="3657600"/>
              <a:ext cx="11430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295400" y="2324100"/>
              <a:ext cx="0" cy="13335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371600" y="2324100"/>
              <a:ext cx="0" cy="13335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295400" y="2329676"/>
              <a:ext cx="7620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295400" y="3657600"/>
              <a:ext cx="7620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895600" y="2329676"/>
              <a:ext cx="0" cy="13335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971800" y="2329676"/>
              <a:ext cx="0" cy="13335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477000" y="2332000"/>
              <a:ext cx="0" cy="16383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556917" y="2329676"/>
              <a:ext cx="0" cy="16383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480717" y="3962400"/>
              <a:ext cx="7620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902105" y="2305515"/>
              <a:ext cx="7620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895600" y="3635298"/>
              <a:ext cx="7620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494656" y="2305515"/>
              <a:ext cx="7620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495300" y="28194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columns involve different sets of sequences.  Thus the sequence weights may very from one profile column to another.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838200" y="3944975"/>
            <a:ext cx="7315200" cy="1357661"/>
            <a:chOff x="838200" y="4101092"/>
            <a:chExt cx="7315200" cy="1357661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838200" y="4386377"/>
              <a:ext cx="73152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38200" y="4233977"/>
              <a:ext cx="73152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219200" y="4691177"/>
              <a:ext cx="3122341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143000" y="4843577"/>
              <a:ext cx="32766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447800" y="4995977"/>
              <a:ext cx="22098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6096000" y="5148377"/>
              <a:ext cx="14478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943600" y="5300777"/>
              <a:ext cx="16002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028700" y="4538777"/>
              <a:ext cx="69342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324600" y="5453177"/>
              <a:ext cx="11430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2895600" y="4125253"/>
              <a:ext cx="0" cy="13335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2971800" y="4125253"/>
              <a:ext cx="0" cy="133350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902105" y="4101092"/>
              <a:ext cx="7620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895600" y="5430875"/>
              <a:ext cx="76200" cy="0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657600" y="4119677"/>
              <a:ext cx="0" cy="133350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447800" y="4119677"/>
              <a:ext cx="0" cy="133350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495300" y="5562600"/>
            <a:ext cx="8115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a given column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𝓒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consider only those sequences that participate in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𝓒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calculate sequence weights using the maximal extent of the </a:t>
            </a:r>
            <a:r>
              <a:rPr lang="en-US" sz="2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subalignment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containing all those sequences. 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84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1684</Words>
  <Application>Microsoft Office PowerPoint</Application>
  <PresentationFormat>On-screen Show (4:3)</PresentationFormat>
  <Paragraphs>166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Times New Roman</vt:lpstr>
      <vt:lpstr>Office Theme</vt:lpstr>
      <vt:lpstr>PSI-BLAST Position-Specific Iterated BLAST</vt:lpstr>
      <vt:lpstr>Protein and DNA “Profiles”</vt:lpstr>
      <vt:lpstr>Structure of a Profile</vt:lpstr>
      <vt:lpstr>Steps in Profile Analysis</vt:lpstr>
      <vt:lpstr>Can Profile Analysis be Automated?</vt:lpstr>
      <vt:lpstr>Profile Length</vt:lpstr>
      <vt:lpstr>PSI-BLAST Profile Length</vt:lpstr>
      <vt:lpstr>Multiple Alignment</vt:lpstr>
      <vt:lpstr>Sequence Weights</vt:lpstr>
      <vt:lpstr>The Construction of Profile Scores</vt:lpstr>
      <vt:lpstr>The BLAST Algorithm Applied to Profiles</vt:lpstr>
      <vt:lpstr>PSI-BLAST Statistics</vt:lpstr>
      <vt:lpstr>Accuracy of PSI-BLAST Statistics</vt:lpstr>
      <vt:lpstr>PSI-BLAST Search Results</vt:lpstr>
      <vt:lpstr>Running PSI-BLAST</vt:lpstr>
      <vt:lpstr>Results of Initial BLAST Run</vt:lpstr>
      <vt:lpstr>Results of First PSI-BLAST Iteration</vt:lpstr>
      <vt:lpstr>Results of Second PSI-BLAST Iteration</vt:lpstr>
      <vt:lpstr>The Corruption of Profiles</vt:lpstr>
      <vt:lpstr>PSI-BLAST Refinements</vt:lpstr>
    </vt:vector>
  </TitlesOfParts>
  <Company>NCBI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PSI-BLAST</dc:title>
  <dc:creator>altschul</dc:creator>
  <cp:lastModifiedBy>Altschul, Stephen (NIH/NLM/NCBI) [E]</cp:lastModifiedBy>
  <cp:revision>56</cp:revision>
  <cp:lastPrinted>2011-10-18T19:43:23Z</cp:lastPrinted>
  <dcterms:created xsi:type="dcterms:W3CDTF">2011-10-17T17:35:25Z</dcterms:created>
  <dcterms:modified xsi:type="dcterms:W3CDTF">2015-10-15T20:38:13Z</dcterms:modified>
</cp:coreProperties>
</file>