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2" r:id="rId6"/>
    <p:sldId id="263" r:id="rId7"/>
    <p:sldId id="264" r:id="rId8"/>
    <p:sldId id="265" r:id="rId9"/>
    <p:sldId id="261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4" r:id="rId1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8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BDE5D-1A93-4F31-A673-C03AA68827DD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6809A-5AD6-4DE4-AC2B-BD14505D5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32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BDE5D-1A93-4F31-A673-C03AA68827DD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6809A-5AD6-4DE4-AC2B-BD14505D5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947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BDE5D-1A93-4F31-A673-C03AA68827DD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6809A-5AD6-4DE4-AC2B-BD14505D5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973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BDE5D-1A93-4F31-A673-C03AA68827DD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6809A-5AD6-4DE4-AC2B-BD14505D5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629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BDE5D-1A93-4F31-A673-C03AA68827DD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6809A-5AD6-4DE4-AC2B-BD14505D5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271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BDE5D-1A93-4F31-A673-C03AA68827DD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6809A-5AD6-4DE4-AC2B-BD14505D5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53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BDE5D-1A93-4F31-A673-C03AA68827DD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6809A-5AD6-4DE4-AC2B-BD14505D5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110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BDE5D-1A93-4F31-A673-C03AA68827DD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6809A-5AD6-4DE4-AC2B-BD14505D5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826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BDE5D-1A93-4F31-A673-C03AA68827DD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6809A-5AD6-4DE4-AC2B-BD14505D5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12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BDE5D-1A93-4F31-A673-C03AA68827DD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6809A-5AD6-4DE4-AC2B-BD14505D5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658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BDE5D-1A93-4F31-A673-C03AA68827DD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6809A-5AD6-4DE4-AC2B-BD14505D5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432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BDE5D-1A93-4F31-A673-C03AA68827DD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6809A-5AD6-4DE4-AC2B-BD14505D5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01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772400" cy="917575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Sequence Weights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3903" y="1143000"/>
            <a:ext cx="6400800" cy="5334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Stephen F. Altschul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00200" y="1838234"/>
            <a:ext cx="597830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National Center for Biotechnology Information</a:t>
            </a:r>
          </a:p>
          <a:p>
            <a:pPr algn="ctr"/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National Library of Medicine</a:t>
            </a:r>
          </a:p>
          <a:p>
            <a:pPr algn="ctr"/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National Institutes of Health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27763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93"/>
            <a:ext cx="8229600" cy="609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Method B: Tree-Based Weights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52916" y="836341"/>
                <a:ext cx="7924798" cy="8447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Reformulation</a:t>
                </a:r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 Let </a:t>
                </a:r>
                <a:r>
                  <a:rPr lang="en-US" sz="16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 </a:t>
                </a:r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 a continuous one-dimensional quantitative trait that undergoes Brownian motion over the course of evolution.  Assume it has value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𝑡</m:t>
                    </m:r>
                  </m:oMath>
                </a14:m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at the root of a tree, and the values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600" b="0" i="1" smtClean="0">
                            <a:latin typeface="Cambria Math"/>
                          </a:rPr>
                          <m:t>𝑡</m:t>
                        </m:r>
                      </m:e>
                    </m:acc>
                    <m:r>
                      <a:rPr lang="en-US" sz="16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at the tree’s leaves.</a:t>
                </a:r>
                <a:endParaRPr lang="en-US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916" y="836341"/>
                <a:ext cx="7924798" cy="844718"/>
              </a:xfrm>
              <a:prstGeom prst="rect">
                <a:avLst/>
              </a:prstGeom>
              <a:blipFill rotWithShape="0">
                <a:blip r:embed="rId2"/>
                <a:stretch>
                  <a:fillRect l="-462" t="-2158" r="-154" b="-79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52916" y="1750741"/>
                <a:ext cx="7649736" cy="3522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Question</a:t>
                </a:r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 Given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600" b="0" i="1" smtClean="0">
                            <a:latin typeface="Cambria Math"/>
                          </a:rPr>
                          <m:t>𝑡</m:t>
                        </m:r>
                      </m:e>
                    </m:acc>
                  </m:oMath>
                </a14:m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what is the maximum-likelihood estimator for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𝑡</m:t>
                    </m:r>
                  </m:oMath>
                </a14:m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 </a:t>
                </a:r>
                <a:endParaRPr lang="en-US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916" y="1750741"/>
                <a:ext cx="7649736" cy="352276"/>
              </a:xfrm>
              <a:prstGeom prst="rect">
                <a:avLst/>
              </a:prstGeom>
              <a:blipFill rotWithShape="0">
                <a:blip r:embed="rId3"/>
                <a:stretch>
                  <a:fillRect l="-478" t="-15517" b="-206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52916" y="2282283"/>
                <a:ext cx="7924798" cy="14261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Solution</a:t>
                </a:r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 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/>
                          </a:rPr>
                          <m:t>𝑙</m:t>
                        </m:r>
                      </m:e>
                      <m:sub>
                        <m:r>
                          <a:rPr lang="en-US" sz="1600" b="0" i="1" smtClean="0">
                            <a:latin typeface="Cambria Math"/>
                          </a:rPr>
                          <m:t>𝑖</m:t>
                        </m:r>
                        <m:r>
                          <a:rPr lang="en-US" sz="1600" b="0" i="1" smtClean="0">
                            <a:latin typeface="Cambria Math"/>
                          </a:rPr>
                          <m:t>,</m:t>
                        </m:r>
                        <m:r>
                          <a:rPr lang="en-US" sz="16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be the distance from the root to leaf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𝑖</m:t>
                    </m:r>
                  </m:oMath>
                </a14:m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and 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/>
                          </a:rPr>
                          <m:t>𝑙</m:t>
                        </m:r>
                      </m:e>
                      <m:sub>
                        <m:r>
                          <a:rPr lang="en-US" sz="1600" b="0" i="1" smtClean="0">
                            <a:latin typeface="Cambria Math"/>
                          </a:rPr>
                          <m:t>𝑖</m:t>
                        </m:r>
                        <m:r>
                          <a:rPr lang="en-US" sz="1600" b="0" i="1" smtClean="0">
                            <a:latin typeface="Cambria Math"/>
                          </a:rPr>
                          <m:t>,</m:t>
                        </m:r>
                        <m:r>
                          <a:rPr lang="en-US" sz="1600" b="0" i="1" smtClean="0"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be the distance from the root to the last common ancestor of leaves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𝑖</m:t>
                    </m:r>
                  </m:oMath>
                </a14:m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𝑗</m:t>
                    </m:r>
                  </m:oMath>
                </a14:m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 Then the variance of the random variable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sz="16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proportional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/>
                          </a:rPr>
                          <m:t>𝑙</m:t>
                        </m:r>
                      </m:e>
                      <m:sub>
                        <m:r>
                          <a:rPr lang="en-US" sz="1600" b="0" i="1" smtClean="0">
                            <a:latin typeface="Cambria Math"/>
                          </a:rPr>
                          <m:t>𝑖</m:t>
                        </m:r>
                        <m:r>
                          <a:rPr lang="en-US" sz="1600" b="0" i="1" smtClean="0">
                            <a:latin typeface="Cambria Math"/>
                          </a:rPr>
                          <m:t>,</m:t>
                        </m:r>
                        <m:r>
                          <a:rPr lang="en-US" sz="16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and the covariance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sz="16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sz="1600" b="0" i="1" smtClean="0"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proportional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/>
                          </a:rPr>
                          <m:t>𝑙</m:t>
                        </m:r>
                      </m:e>
                      <m:sub>
                        <m:r>
                          <a:rPr lang="en-US" sz="1600" b="0" i="1" smtClean="0">
                            <a:latin typeface="Cambria Math"/>
                          </a:rPr>
                          <m:t>𝑖</m:t>
                        </m:r>
                        <m:r>
                          <a:rPr lang="en-US" sz="1600" b="0" i="1" smtClean="0">
                            <a:latin typeface="Cambria Math"/>
                          </a:rPr>
                          <m:t>,</m:t>
                        </m:r>
                        <m:r>
                          <a:rPr lang="en-US" sz="1600" b="0" i="1" smtClean="0"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 Let </a:t>
                </a:r>
                <a14:m>
                  <m:oMath xmlns:m="http://schemas.openxmlformats.org/officeDocument/2006/math">
                    <m:r>
                      <a:rPr lang="en-US" sz="1600" b="1" i="0" smtClean="0">
                        <a:latin typeface="Cambria Math"/>
                      </a:rPr>
                      <m:t>𝐌</m:t>
                    </m:r>
                  </m:oMath>
                </a14:m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be the variance-covariance matrix,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600" b="0" i="1" smtClean="0">
                            <a:latin typeface="Cambria Math"/>
                          </a:rPr>
                          <m:t>1</m:t>
                        </m:r>
                      </m:e>
                    </m:acc>
                  </m:oMath>
                </a14:m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be a column vector of 1s, 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600" b="0" i="1" smtClean="0">
                            <a:latin typeface="Cambria Math"/>
                          </a:rPr>
                          <m:t>𝑤</m:t>
                        </m:r>
                      </m:e>
                    </m:acc>
                    <m:r>
                      <a:rPr lang="en-US" sz="1600" b="0" i="0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0" smtClean="0">
                            <a:latin typeface="Cambria Math"/>
                          </a:rPr>
                          <m:t>(</m:t>
                        </m:r>
                        <m:r>
                          <a:rPr lang="en-US" sz="1600" b="1" i="0" smtClean="0">
                            <a:latin typeface="Cambria Math"/>
                          </a:rPr>
                          <m:t>𝐌</m:t>
                        </m:r>
                      </m:e>
                      <m:sup>
                        <m:r>
                          <a:rPr lang="en-US" sz="1600" b="0" i="1" smtClean="0">
                            <a:latin typeface="Cambria Math"/>
                          </a:rPr>
                          <m:t>−1</m:t>
                        </m:r>
                      </m:sup>
                    </m:sSup>
                    <m:acc>
                      <m:accPr>
                        <m:chr m:val="⃗"/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600" b="0" i="1" smtClean="0">
                            <a:latin typeface="Cambria Math"/>
                          </a:rPr>
                          <m:t>1</m:t>
                        </m:r>
                      </m:e>
                    </m:acc>
                    <m:r>
                      <a:rPr lang="en-US" sz="1600" b="0" i="1" smtClean="0">
                        <a:latin typeface="Cambria Math"/>
                      </a:rPr>
                      <m:t>)/(</m:t>
                    </m:r>
                    <m:acc>
                      <m:accPr>
                        <m:chr m:val="⃗"/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600" b="0" i="1" smtClean="0">
                            <a:latin typeface="Cambria Math"/>
                          </a:rPr>
                          <m:t>1</m:t>
                        </m:r>
                      </m:e>
                    </m:acc>
                    <m:r>
                      <a:rPr lang="en-US" sz="1600" b="0" i="1" smtClean="0">
                        <a:latin typeface="Cambria Math"/>
                      </a:rPr>
                      <m:t>′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0" smtClean="0">
                            <a:latin typeface="Cambria Math"/>
                          </a:rPr>
                          <m:t>𝐌</m:t>
                        </m:r>
                      </m:e>
                      <m:sup>
                        <m:r>
                          <a:rPr lang="en-US" sz="1600" b="0" i="1" smtClean="0">
                            <a:latin typeface="Cambria Math"/>
                          </a:rPr>
                          <m:t>−1</m:t>
                        </m:r>
                      </m:sup>
                    </m:sSup>
                    <m:acc>
                      <m:accPr>
                        <m:chr m:val="⃗"/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600" b="0" i="1" smtClean="0">
                            <a:latin typeface="Cambria Math"/>
                          </a:rPr>
                          <m:t>1</m:t>
                        </m:r>
                      </m:e>
                    </m:acc>
                    <m:r>
                      <a:rPr lang="en-US" sz="16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Then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600" b="0" i="1" smtClean="0">
                            <a:latin typeface="Cambria Math"/>
                          </a:rPr>
                          <m:t>𝑡</m:t>
                        </m:r>
                      </m:e>
                    </m:acc>
                    <m:r>
                      <a:rPr lang="en-US" sz="1600" b="0" i="1" smtClean="0">
                        <a:latin typeface="Cambria Math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600" b="0" i="1" smtClean="0">
                            <a:latin typeface="Cambria Math"/>
                          </a:rPr>
                          <m:t>𝑤</m:t>
                        </m:r>
                      </m:e>
                    </m:acc>
                    <m:r>
                      <a:rPr lang="en-US" sz="1600" i="1" smtClean="0">
                        <a:latin typeface="Cambria Math"/>
                      </a:rPr>
                      <m:t>•</m:t>
                    </m:r>
                    <m:acc>
                      <m:accPr>
                        <m:chr m:val="⃗"/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600" b="0" i="1" smtClean="0">
                            <a:latin typeface="Cambria Math"/>
                          </a:rPr>
                          <m:t>𝑡</m:t>
                        </m:r>
                      </m:e>
                    </m:acc>
                  </m:oMath>
                </a14:m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the estimator we seek.</a:t>
                </a:r>
                <a:endParaRPr lang="en-US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916" y="2282283"/>
                <a:ext cx="7924798" cy="1426160"/>
              </a:xfrm>
              <a:prstGeom prst="rect">
                <a:avLst/>
              </a:prstGeom>
              <a:blipFill rotWithShape="0">
                <a:blip r:embed="rId4"/>
                <a:stretch>
                  <a:fillRect l="-462" t="-1282" b="-34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3175821" y="5357435"/>
            <a:ext cx="5280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Felsenstein</a:t>
            </a:r>
            <a:r>
              <a:rPr lang="en-US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J. (1973</a:t>
            </a:r>
            <a:r>
              <a:rPr lang="en-US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“Maximum-likelihood estimation of evolutionary trees from continuous characters</a:t>
            </a:r>
            <a:r>
              <a:rPr lang="en-US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.” </a:t>
            </a:r>
            <a:r>
              <a:rPr lang="en-US" sz="1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en-US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J. Hum. Genet. </a:t>
            </a:r>
            <a:r>
              <a:rPr lang="en-US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en-US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:471-492.</a:t>
            </a:r>
            <a:endParaRPr lang="en-US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91483" y="5992913"/>
            <a:ext cx="48095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Altschul, S.F., </a:t>
            </a:r>
            <a:r>
              <a:rPr lang="en-US" sz="1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al.</a:t>
            </a:r>
            <a:r>
              <a:rPr lang="en-US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(1989) “Weights for data related by a tree</a:t>
            </a:r>
            <a:r>
              <a:rPr lang="en-US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.” </a:t>
            </a:r>
            <a:r>
              <a:rPr lang="en-US" sz="1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Mol. Biol. </a:t>
            </a:r>
            <a:r>
              <a:rPr lang="en-US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207</a:t>
            </a:r>
            <a:r>
              <a:rPr lang="en-US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:647-653</a:t>
            </a:r>
            <a:r>
              <a:rPr lang="en-US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3154400" y="3915331"/>
            <a:ext cx="53233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Equivalent to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Make the vertical edges of the tree of resistant wire, and ground the leaves.  Apply a voltage so that one amp flows into the root.  The current that flows out each leaf is the weight for that leaf.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99" name="Group 98"/>
          <p:cNvGrpSpPr/>
          <p:nvPr/>
        </p:nvGrpSpPr>
        <p:grpSpPr>
          <a:xfrm>
            <a:off x="629153" y="3915331"/>
            <a:ext cx="2008191" cy="2412244"/>
            <a:chOff x="836228" y="3810300"/>
            <a:chExt cx="2008191" cy="2412244"/>
          </a:xfrm>
        </p:grpSpPr>
        <p:grpSp>
          <p:nvGrpSpPr>
            <p:cNvPr id="90" name="Group 89"/>
            <p:cNvGrpSpPr/>
            <p:nvPr/>
          </p:nvGrpSpPr>
          <p:grpSpPr>
            <a:xfrm>
              <a:off x="836228" y="4501511"/>
              <a:ext cx="2008191" cy="1721033"/>
              <a:chOff x="592090" y="4800599"/>
              <a:chExt cx="2008191" cy="1721033"/>
            </a:xfrm>
          </p:grpSpPr>
          <p:cxnSp>
            <p:nvCxnSpPr>
              <p:cNvPr id="27" name="Straight Connector 26"/>
              <p:cNvCxnSpPr/>
              <p:nvPr/>
            </p:nvCxnSpPr>
            <p:spPr>
              <a:xfrm rot="5400000">
                <a:off x="2201770" y="5572668"/>
                <a:ext cx="0" cy="6096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5400000">
                <a:off x="990600" y="4944258"/>
                <a:ext cx="0" cy="6096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>
                <a:off x="1618190" y="4262859"/>
                <a:ext cx="0" cy="1219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5400000">
                <a:off x="1725285" y="5374963"/>
                <a:ext cx="1005009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5400000">
                <a:off x="820290" y="5060758"/>
                <a:ext cx="376599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2506567" y="5877469"/>
                <a:ext cx="5" cy="4827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rot="5400000" flipV="1">
                <a:off x="1655082" y="6126790"/>
                <a:ext cx="498644" cy="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5400000">
                <a:off x="733159" y="5811298"/>
                <a:ext cx="1124481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rot="5400000">
                <a:off x="123559" y="5811298"/>
                <a:ext cx="1124481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5400000">
                <a:off x="1582260" y="4836529"/>
                <a:ext cx="71859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>
                <a:off x="1201689" y="6372762"/>
                <a:ext cx="18742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1240607" y="6448580"/>
                <a:ext cx="109586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1268003" y="6518281"/>
                <a:ext cx="54793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1814710" y="6372762"/>
                <a:ext cx="18742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1853628" y="6448580"/>
                <a:ext cx="109586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1881024" y="6518281"/>
                <a:ext cx="54793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2412859" y="6360205"/>
                <a:ext cx="18742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2451777" y="6436023"/>
                <a:ext cx="109586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>
                <a:off x="2479173" y="6505724"/>
                <a:ext cx="54793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592090" y="6376113"/>
                <a:ext cx="18742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>
                <a:off x="631008" y="6451931"/>
                <a:ext cx="109586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>
                <a:off x="658404" y="6521632"/>
                <a:ext cx="54793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2" name="TextBox 91"/>
            <p:cNvSpPr txBox="1"/>
            <p:nvPr/>
          </p:nvSpPr>
          <p:spPr>
            <a:xfrm>
              <a:off x="1391122" y="3810300"/>
              <a:ext cx="9460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One amp</a:t>
              </a:r>
              <a:endParaRPr lang="en-US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94" name="Straight Arrow Connector 93"/>
            <p:cNvCxnSpPr/>
            <p:nvPr/>
          </p:nvCxnSpPr>
          <p:spPr>
            <a:xfrm>
              <a:off x="1864169" y="4148854"/>
              <a:ext cx="0" cy="23185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165432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Tree-Based Weights continued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304800" y="914400"/>
            <a:ext cx="8382000" cy="5256184"/>
            <a:chOff x="304800" y="914400"/>
            <a:chExt cx="8382000" cy="5256184"/>
          </a:xfrm>
        </p:grpSpPr>
        <p:sp>
          <p:nvSpPr>
            <p:cNvPr id="7" name="TextBox 6"/>
            <p:cNvSpPr txBox="1"/>
            <p:nvPr/>
          </p:nvSpPr>
          <p:spPr>
            <a:xfrm>
              <a:off x="457200" y="2761059"/>
              <a:ext cx="822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Tree may be </a:t>
              </a:r>
              <a:r>
                <a:rPr lang="en-US" sz="2400" i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rooted</a:t>
              </a:r>
              <a:r>
                <a:rPr lang="en-US" sz="24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anywhere, allowing </a:t>
              </a:r>
              <a:r>
                <a:rPr lang="en-US" sz="2400" dirty="0" err="1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outgroups</a:t>
              </a:r>
              <a:r>
                <a:rPr lang="en-US" sz="24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to contribute.</a:t>
              </a:r>
              <a:endPara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4800" y="914400"/>
              <a:ext cx="170982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u="sng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Advantages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57200" y="1376065"/>
              <a:ext cx="57889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Well-formulated as an optimization problem.</a:t>
              </a:r>
              <a:endPara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57200" y="1837729"/>
              <a:ext cx="40277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Independent of sequence order.</a:t>
              </a:r>
              <a:endPara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57200" y="2299394"/>
              <a:ext cx="27543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Uses all information.</a:t>
              </a:r>
              <a:endPara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04800" y="3351690"/>
              <a:ext cx="31127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u="sng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Possible disadvantages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57200" y="3813355"/>
              <a:ext cx="61988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Leaves farther from the root are </a:t>
              </a:r>
              <a:r>
                <a:rPr lang="en-US" sz="2400" dirty="0" err="1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downweighted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04800" y="4877922"/>
              <a:ext cx="273414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u="sng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Major disadvantage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57200" y="4275020"/>
              <a:ext cx="67415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Assumes an evolutionary tree relating the sequences.</a:t>
              </a:r>
              <a:endPara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57200" y="5339587"/>
              <a:ext cx="7848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Requires the construction of an evolutionary tree, a hard and</a:t>
              </a:r>
            </a:p>
            <a:p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time-consuming problem.</a:t>
              </a:r>
              <a:endPara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79042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Method C: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Henikoff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Weights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6036" y="765715"/>
            <a:ext cx="78618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entral idea</a:t>
            </a: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Averaged over multiple-alignment columns, a sequence this is similar to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others will tend to have many letters in common with those sequences.  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6036" y="1981200"/>
            <a:ext cx="786188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i)    For each column, divide a total weight of 1 evenly among the letter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types that occur at that position, and then divide the weight assigned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to each letter type evenly among the sequences that have that letter.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ii)   For each sequence, sum its weights from all positions, and normalize.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6036" y="3810000"/>
            <a:ext cx="12378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625400" y="4307218"/>
            <a:ext cx="7743160" cy="1292662"/>
            <a:chOff x="457200" y="3411217"/>
            <a:chExt cx="7743160" cy="1292662"/>
          </a:xfrm>
        </p:grpSpPr>
        <p:sp>
          <p:nvSpPr>
            <p:cNvPr id="8" name="TextBox 7"/>
            <p:cNvSpPr txBox="1"/>
            <p:nvPr/>
          </p:nvSpPr>
          <p:spPr>
            <a:xfrm>
              <a:off x="457200" y="3771619"/>
              <a:ext cx="2252540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G C G T </a:t>
              </a:r>
              <a:r>
                <a:rPr lang="en-US" b="1" dirty="0" err="1" smtClean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T</a:t>
              </a:r>
              <a:r>
                <a:rPr lang="en-US" b="1" dirty="0" smtClean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 A G C</a:t>
              </a:r>
            </a:p>
            <a:p>
              <a:r>
                <a:rPr lang="en-US" b="1" dirty="0" smtClean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G A G T </a:t>
              </a:r>
              <a:r>
                <a:rPr lang="en-US" b="1" dirty="0" err="1" smtClean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T</a:t>
              </a:r>
              <a:r>
                <a:rPr lang="en-US" b="1" dirty="0" smtClean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 G </a:t>
              </a:r>
              <a:r>
                <a:rPr lang="en-US" b="1" dirty="0" err="1" smtClean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G</a:t>
              </a:r>
              <a:r>
                <a:rPr lang="en-US" b="1" dirty="0" smtClean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 A</a:t>
              </a:r>
            </a:p>
            <a:p>
              <a:r>
                <a:rPr lang="en-US" b="1" dirty="0" smtClean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C G </a:t>
              </a:r>
              <a:r>
                <a:rPr lang="en-US" b="1" dirty="0" err="1" smtClean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G</a:t>
              </a:r>
              <a:r>
                <a:rPr lang="en-US" b="1" dirty="0" smtClean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 A C T A </a:t>
              </a:r>
              <a:r>
                <a:rPr lang="en-US" b="1" dirty="0" err="1" smtClean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A</a:t>
              </a:r>
              <a:endParaRPr 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grpSp>
          <p:nvGrpSpPr>
            <p:cNvPr id="38" name="Group 37"/>
            <p:cNvGrpSpPr/>
            <p:nvPr/>
          </p:nvGrpSpPr>
          <p:grpSpPr>
            <a:xfrm>
              <a:off x="3124200" y="3762689"/>
              <a:ext cx="5076160" cy="941190"/>
              <a:chOff x="3672930" y="3653135"/>
              <a:chExt cx="5076160" cy="941190"/>
            </a:xfrm>
          </p:grpSpPr>
          <p:grpSp>
            <p:nvGrpSpPr>
              <p:cNvPr id="37" name="Group 36"/>
              <p:cNvGrpSpPr/>
              <p:nvPr/>
            </p:nvGrpSpPr>
            <p:grpSpPr>
              <a:xfrm>
                <a:off x="3672930" y="3653135"/>
                <a:ext cx="3497997" cy="941190"/>
                <a:chOff x="3672930" y="3653135"/>
                <a:chExt cx="3497997" cy="941190"/>
              </a:xfrm>
            </p:grpSpPr>
            <p:sp>
              <p:nvSpPr>
                <p:cNvPr id="11" name="TextBox 10"/>
                <p:cNvSpPr txBox="1"/>
                <p:nvPr/>
              </p:nvSpPr>
              <p:spPr>
                <a:xfrm>
                  <a:off x="4031175" y="3670995"/>
                  <a:ext cx="344966" cy="92333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rgbClr val="002060"/>
                      </a:solidFill>
                    </a:rPr>
                    <a:t>⅓</a:t>
                  </a:r>
                </a:p>
                <a:p>
                  <a:r>
                    <a:rPr lang="en-US" b="1" dirty="0" smtClean="0">
                      <a:solidFill>
                        <a:srgbClr val="002060"/>
                      </a:solidFill>
                    </a:rPr>
                    <a:t>⅓</a:t>
                  </a:r>
                </a:p>
                <a:p>
                  <a:r>
                    <a:rPr lang="en-US" b="1" dirty="0">
                      <a:solidFill>
                        <a:srgbClr val="002060"/>
                      </a:solidFill>
                    </a:rPr>
                    <a:t>⅓</a:t>
                  </a:r>
                </a:p>
              </p:txBody>
            </p:sp>
            <p:sp>
              <p:nvSpPr>
                <p:cNvPr id="12" name="TextBox 11"/>
                <p:cNvSpPr txBox="1"/>
                <p:nvPr/>
              </p:nvSpPr>
              <p:spPr>
                <a:xfrm>
                  <a:off x="4206830" y="3662065"/>
                  <a:ext cx="322524" cy="92333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002060"/>
                      </a:solidFill>
                      <a:latin typeface="Courier New" pitchFamily="49" charset="0"/>
                      <a:cs typeface="Courier New" pitchFamily="49" charset="0"/>
                    </a:rPr>
                    <a:t>+</a:t>
                  </a:r>
                </a:p>
                <a:p>
                  <a:r>
                    <a:rPr lang="en-US" dirty="0" smtClean="0">
                      <a:solidFill>
                        <a:srgbClr val="002060"/>
                      </a:solidFill>
                      <a:latin typeface="Courier New" pitchFamily="49" charset="0"/>
                      <a:cs typeface="Courier New" pitchFamily="49" charset="0"/>
                    </a:rPr>
                    <a:t>+</a:t>
                  </a:r>
                </a:p>
                <a:p>
                  <a:r>
                    <a:rPr lang="en-US" dirty="0">
                      <a:solidFill>
                        <a:srgbClr val="002060"/>
                      </a:solidFill>
                      <a:latin typeface="Courier New" pitchFamily="49" charset="0"/>
                      <a:cs typeface="Courier New" pitchFamily="49" charset="0"/>
                    </a:rPr>
                    <a:t>+</a:t>
                  </a:r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5568053" y="3670995"/>
                  <a:ext cx="322524" cy="92333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002060"/>
                      </a:solidFill>
                      <a:latin typeface="Courier New" pitchFamily="49" charset="0"/>
                      <a:cs typeface="Courier New" pitchFamily="49" charset="0"/>
                    </a:rPr>
                    <a:t>+</a:t>
                  </a:r>
                </a:p>
                <a:p>
                  <a:r>
                    <a:rPr lang="en-US" dirty="0" smtClean="0">
                      <a:solidFill>
                        <a:srgbClr val="002060"/>
                      </a:solidFill>
                      <a:latin typeface="Courier New" pitchFamily="49" charset="0"/>
                      <a:cs typeface="Courier New" pitchFamily="49" charset="0"/>
                    </a:rPr>
                    <a:t>+</a:t>
                  </a:r>
                </a:p>
                <a:p>
                  <a:r>
                    <a:rPr lang="en-US" dirty="0">
                      <a:solidFill>
                        <a:srgbClr val="002060"/>
                      </a:solidFill>
                      <a:latin typeface="Courier New" pitchFamily="49" charset="0"/>
                      <a:cs typeface="Courier New" pitchFamily="49" charset="0"/>
                    </a:rPr>
                    <a:t>+</a:t>
                  </a: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5384349" y="3662065"/>
                  <a:ext cx="344966" cy="92333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rgbClr val="002060"/>
                      </a:solidFill>
                    </a:rPr>
                    <a:t>⅓</a:t>
                  </a:r>
                </a:p>
                <a:p>
                  <a:r>
                    <a:rPr lang="en-US" b="1" dirty="0" smtClean="0">
                      <a:solidFill>
                        <a:srgbClr val="002060"/>
                      </a:solidFill>
                    </a:rPr>
                    <a:t>⅓</a:t>
                  </a:r>
                </a:p>
                <a:p>
                  <a:r>
                    <a:rPr lang="en-US" b="1" dirty="0">
                      <a:solidFill>
                        <a:srgbClr val="002060"/>
                      </a:solidFill>
                    </a:rPr>
                    <a:t>⅓</a:t>
                  </a:r>
                </a:p>
              </p:txBody>
            </p:sp>
            <p:sp>
              <p:nvSpPr>
                <p:cNvPr id="19" name="TextBox 18"/>
                <p:cNvSpPr txBox="1"/>
                <p:nvPr/>
              </p:nvSpPr>
              <p:spPr>
                <a:xfrm>
                  <a:off x="4371333" y="3670995"/>
                  <a:ext cx="344966" cy="92333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rgbClr val="002060"/>
                      </a:solidFill>
                    </a:rPr>
                    <a:t>⅓</a:t>
                  </a:r>
                </a:p>
                <a:p>
                  <a:r>
                    <a:rPr lang="en-US" b="1" dirty="0" smtClean="0">
                      <a:solidFill>
                        <a:srgbClr val="002060"/>
                      </a:solidFill>
                    </a:rPr>
                    <a:t>⅓</a:t>
                  </a:r>
                </a:p>
                <a:p>
                  <a:r>
                    <a:rPr lang="en-US" b="1" dirty="0">
                      <a:solidFill>
                        <a:srgbClr val="002060"/>
                      </a:solidFill>
                    </a:rPr>
                    <a:t>⅓</a:t>
                  </a:r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5908211" y="3662065"/>
                  <a:ext cx="322524" cy="92333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002060"/>
                      </a:solidFill>
                      <a:latin typeface="Courier New" pitchFamily="49" charset="0"/>
                      <a:cs typeface="Courier New" pitchFamily="49" charset="0"/>
                    </a:rPr>
                    <a:t>+</a:t>
                  </a:r>
                </a:p>
                <a:p>
                  <a:r>
                    <a:rPr lang="en-US" dirty="0" smtClean="0">
                      <a:solidFill>
                        <a:srgbClr val="002060"/>
                      </a:solidFill>
                      <a:latin typeface="Courier New" pitchFamily="49" charset="0"/>
                      <a:cs typeface="Courier New" pitchFamily="49" charset="0"/>
                    </a:rPr>
                    <a:t>+</a:t>
                  </a:r>
                </a:p>
                <a:p>
                  <a:r>
                    <a:rPr lang="en-US" dirty="0">
                      <a:solidFill>
                        <a:srgbClr val="002060"/>
                      </a:solidFill>
                      <a:latin typeface="Courier New" pitchFamily="49" charset="0"/>
                      <a:cs typeface="Courier New" pitchFamily="49" charset="0"/>
                    </a:rPr>
                    <a:t>+</a:t>
                  </a:r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5234308" y="3662065"/>
                  <a:ext cx="322524" cy="92333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002060"/>
                      </a:solidFill>
                      <a:latin typeface="Courier New" pitchFamily="49" charset="0"/>
                      <a:cs typeface="Courier New" pitchFamily="49" charset="0"/>
                    </a:rPr>
                    <a:t>+</a:t>
                  </a:r>
                </a:p>
                <a:p>
                  <a:r>
                    <a:rPr lang="en-US" dirty="0" smtClean="0">
                      <a:solidFill>
                        <a:srgbClr val="002060"/>
                      </a:solidFill>
                      <a:latin typeface="Courier New" pitchFamily="49" charset="0"/>
                      <a:cs typeface="Courier New" pitchFamily="49" charset="0"/>
                    </a:rPr>
                    <a:t>+</a:t>
                  </a:r>
                </a:p>
                <a:p>
                  <a:r>
                    <a:rPr lang="en-US" dirty="0">
                      <a:solidFill>
                        <a:srgbClr val="002060"/>
                      </a:solidFill>
                      <a:latin typeface="Courier New" pitchFamily="49" charset="0"/>
                      <a:cs typeface="Courier New" pitchFamily="49" charset="0"/>
                    </a:rPr>
                    <a:t>+</a:t>
                  </a:r>
                </a:p>
              </p:txBody>
            </p:sp>
            <p:sp>
              <p:nvSpPr>
                <p:cNvPr id="23" name="TextBox 22"/>
                <p:cNvSpPr txBox="1"/>
                <p:nvPr/>
              </p:nvSpPr>
              <p:spPr>
                <a:xfrm>
                  <a:off x="4890387" y="3670995"/>
                  <a:ext cx="322524" cy="92333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002060"/>
                      </a:solidFill>
                      <a:latin typeface="Courier New" pitchFamily="49" charset="0"/>
                      <a:cs typeface="Courier New" pitchFamily="49" charset="0"/>
                    </a:rPr>
                    <a:t>+</a:t>
                  </a:r>
                </a:p>
                <a:p>
                  <a:r>
                    <a:rPr lang="en-US" dirty="0" smtClean="0">
                      <a:solidFill>
                        <a:srgbClr val="002060"/>
                      </a:solidFill>
                      <a:latin typeface="Courier New" pitchFamily="49" charset="0"/>
                      <a:cs typeface="Courier New" pitchFamily="49" charset="0"/>
                    </a:rPr>
                    <a:t>+</a:t>
                  </a:r>
                </a:p>
                <a:p>
                  <a:r>
                    <a:rPr lang="en-US" dirty="0">
                      <a:solidFill>
                        <a:srgbClr val="002060"/>
                      </a:solidFill>
                      <a:latin typeface="Courier New" pitchFamily="49" charset="0"/>
                      <a:cs typeface="Courier New" pitchFamily="49" charset="0"/>
                    </a:rPr>
                    <a:t>+</a:t>
                  </a:r>
                </a:p>
              </p:txBody>
            </p:sp>
            <p:sp>
              <p:nvSpPr>
                <p:cNvPr id="24" name="TextBox 23"/>
                <p:cNvSpPr txBox="1"/>
                <p:nvPr/>
              </p:nvSpPr>
              <p:spPr>
                <a:xfrm>
                  <a:off x="4541073" y="3670995"/>
                  <a:ext cx="322524" cy="92333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002060"/>
                      </a:solidFill>
                      <a:latin typeface="Courier New" pitchFamily="49" charset="0"/>
                      <a:cs typeface="Courier New" pitchFamily="49" charset="0"/>
                    </a:rPr>
                    <a:t>+</a:t>
                  </a:r>
                </a:p>
                <a:p>
                  <a:r>
                    <a:rPr lang="en-US" dirty="0" smtClean="0">
                      <a:solidFill>
                        <a:srgbClr val="002060"/>
                      </a:solidFill>
                      <a:latin typeface="Courier New" pitchFamily="49" charset="0"/>
                      <a:cs typeface="Courier New" pitchFamily="49" charset="0"/>
                    </a:rPr>
                    <a:t>+</a:t>
                  </a:r>
                </a:p>
                <a:p>
                  <a:r>
                    <a:rPr lang="en-US" dirty="0">
                      <a:solidFill>
                        <a:srgbClr val="002060"/>
                      </a:solidFill>
                      <a:latin typeface="Courier New" pitchFamily="49" charset="0"/>
                      <a:cs typeface="Courier New" pitchFamily="49" charset="0"/>
                    </a:rPr>
                    <a:t>+</a:t>
                  </a:r>
                </a:p>
              </p:txBody>
            </p:sp>
            <p:sp>
              <p:nvSpPr>
                <p:cNvPr id="25" name="TextBox 24"/>
                <p:cNvSpPr txBox="1"/>
                <p:nvPr/>
              </p:nvSpPr>
              <p:spPr>
                <a:xfrm>
                  <a:off x="5729315" y="3662065"/>
                  <a:ext cx="340158" cy="92333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rgbClr val="002060"/>
                      </a:solidFill>
                    </a:rPr>
                    <a:t>¼</a:t>
                  </a:r>
                </a:p>
                <a:p>
                  <a:r>
                    <a:rPr lang="en-US" b="1" dirty="0" smtClean="0">
                      <a:solidFill>
                        <a:srgbClr val="002060"/>
                      </a:solidFill>
                    </a:rPr>
                    <a:t>¼</a:t>
                  </a:r>
                </a:p>
                <a:p>
                  <a:r>
                    <a:rPr lang="en-US" b="1" dirty="0">
                      <a:solidFill>
                        <a:srgbClr val="002060"/>
                      </a:solidFill>
                    </a:rPr>
                    <a:t>½</a:t>
                  </a:r>
                </a:p>
              </p:txBody>
            </p:sp>
            <p:sp>
              <p:nvSpPr>
                <p:cNvPr id="26" name="TextBox 25"/>
                <p:cNvSpPr txBox="1"/>
                <p:nvPr/>
              </p:nvSpPr>
              <p:spPr>
                <a:xfrm>
                  <a:off x="5055412" y="3662065"/>
                  <a:ext cx="340158" cy="92333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rgbClr val="002060"/>
                      </a:solidFill>
                    </a:rPr>
                    <a:t>¼</a:t>
                  </a:r>
                </a:p>
                <a:p>
                  <a:r>
                    <a:rPr lang="en-US" b="1" dirty="0" smtClean="0">
                      <a:solidFill>
                        <a:srgbClr val="002060"/>
                      </a:solidFill>
                    </a:rPr>
                    <a:t>¼</a:t>
                  </a:r>
                </a:p>
                <a:p>
                  <a:r>
                    <a:rPr lang="en-US" b="1" dirty="0">
                      <a:solidFill>
                        <a:srgbClr val="002060"/>
                      </a:solidFill>
                    </a:rPr>
                    <a:t>½</a:t>
                  </a:r>
                </a:p>
              </p:txBody>
            </p:sp>
            <p:sp>
              <p:nvSpPr>
                <p:cNvPr id="27" name="TextBox 26"/>
                <p:cNvSpPr txBox="1"/>
                <p:nvPr/>
              </p:nvSpPr>
              <p:spPr>
                <a:xfrm>
                  <a:off x="4711491" y="3670995"/>
                  <a:ext cx="340158" cy="92333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rgbClr val="002060"/>
                      </a:solidFill>
                    </a:rPr>
                    <a:t>¼</a:t>
                  </a:r>
                </a:p>
                <a:p>
                  <a:r>
                    <a:rPr lang="en-US" b="1" dirty="0" smtClean="0">
                      <a:solidFill>
                        <a:srgbClr val="002060"/>
                      </a:solidFill>
                    </a:rPr>
                    <a:t>¼</a:t>
                  </a:r>
                </a:p>
                <a:p>
                  <a:r>
                    <a:rPr lang="en-US" b="1" dirty="0">
                      <a:solidFill>
                        <a:srgbClr val="002060"/>
                      </a:solidFill>
                    </a:rPr>
                    <a:t>½</a:t>
                  </a:r>
                </a:p>
              </p:txBody>
            </p:sp>
            <p:sp>
              <p:nvSpPr>
                <p:cNvPr id="28" name="TextBox 27"/>
                <p:cNvSpPr txBox="1"/>
                <p:nvPr/>
              </p:nvSpPr>
              <p:spPr>
                <a:xfrm>
                  <a:off x="6070305" y="3670995"/>
                  <a:ext cx="340158" cy="92333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rgbClr val="002060"/>
                      </a:solidFill>
                    </a:rPr>
                    <a:t>½</a:t>
                  </a:r>
                </a:p>
                <a:p>
                  <a:r>
                    <a:rPr lang="en-US" b="1" dirty="0" smtClean="0">
                      <a:solidFill>
                        <a:srgbClr val="002060"/>
                      </a:solidFill>
                    </a:rPr>
                    <a:t>¼</a:t>
                  </a:r>
                </a:p>
                <a:p>
                  <a:r>
                    <a:rPr lang="en-US" b="1" dirty="0">
                      <a:solidFill>
                        <a:srgbClr val="002060"/>
                      </a:solidFill>
                    </a:rPr>
                    <a:t>¼</a:t>
                  </a:r>
                </a:p>
              </p:txBody>
            </p:sp>
            <p:sp>
              <p:nvSpPr>
                <p:cNvPr id="29" name="TextBox 28"/>
                <p:cNvSpPr txBox="1"/>
                <p:nvPr/>
              </p:nvSpPr>
              <p:spPr>
                <a:xfrm>
                  <a:off x="6410463" y="3670995"/>
                  <a:ext cx="300082" cy="92333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rgbClr val="002060"/>
                      </a:solidFill>
                    </a:rPr>
                    <a:t>=</a:t>
                  </a:r>
                </a:p>
                <a:p>
                  <a:r>
                    <a:rPr lang="en-US" b="1" dirty="0" smtClean="0">
                      <a:solidFill>
                        <a:srgbClr val="002060"/>
                      </a:solidFill>
                    </a:rPr>
                    <a:t>=</a:t>
                  </a:r>
                </a:p>
                <a:p>
                  <a:r>
                    <a:rPr lang="en-US" b="1" dirty="0">
                      <a:solidFill>
                        <a:srgbClr val="002060"/>
                      </a:solidFill>
                    </a:rPr>
                    <a:t>=</a:t>
                  </a:r>
                </a:p>
              </p:txBody>
            </p:sp>
            <p:sp>
              <p:nvSpPr>
                <p:cNvPr id="30" name="TextBox 29"/>
                <p:cNvSpPr txBox="1"/>
                <p:nvPr/>
              </p:nvSpPr>
              <p:spPr>
                <a:xfrm>
                  <a:off x="6710545" y="3670995"/>
                  <a:ext cx="460382" cy="92333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rgbClr val="002060"/>
                      </a:solidFill>
                      <a:latin typeface="Courier New" pitchFamily="49" charset="0"/>
                      <a:cs typeface="Courier New" pitchFamily="49" charset="0"/>
                    </a:rPr>
                    <a:t>2½</a:t>
                  </a:r>
                </a:p>
                <a:p>
                  <a:r>
                    <a:rPr lang="en-US" b="1" dirty="0" smtClean="0">
                      <a:solidFill>
                        <a:srgbClr val="002060"/>
                      </a:solidFill>
                      <a:latin typeface="Courier New" pitchFamily="49" charset="0"/>
                      <a:cs typeface="Courier New" pitchFamily="49" charset="0"/>
                    </a:rPr>
                    <a:t>2¼</a:t>
                  </a:r>
                </a:p>
                <a:p>
                  <a:r>
                    <a:rPr lang="en-US" b="1" dirty="0" smtClean="0">
                      <a:solidFill>
                        <a:srgbClr val="002060"/>
                      </a:solidFill>
                      <a:latin typeface="Courier New" pitchFamily="49" charset="0"/>
                      <a:cs typeface="Courier New" pitchFamily="49" charset="0"/>
                    </a:rPr>
                    <a:t>3¼</a:t>
                  </a:r>
                  <a:endParaRPr lang="en-US" b="1" dirty="0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endParaRPr>
                </a:p>
              </p:txBody>
            </p:sp>
            <p:sp>
              <p:nvSpPr>
                <p:cNvPr id="31" name="TextBox 30"/>
                <p:cNvSpPr txBox="1"/>
                <p:nvPr/>
              </p:nvSpPr>
              <p:spPr>
                <a:xfrm>
                  <a:off x="3672930" y="3653135"/>
                  <a:ext cx="340158" cy="92333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rgbClr val="002060"/>
                      </a:solidFill>
                    </a:rPr>
                    <a:t>¼</a:t>
                  </a:r>
                </a:p>
                <a:p>
                  <a:r>
                    <a:rPr lang="en-US" b="1" dirty="0" smtClean="0">
                      <a:solidFill>
                        <a:srgbClr val="002060"/>
                      </a:solidFill>
                    </a:rPr>
                    <a:t>¼</a:t>
                  </a:r>
                </a:p>
                <a:p>
                  <a:r>
                    <a:rPr lang="en-US" b="1" dirty="0">
                      <a:solidFill>
                        <a:srgbClr val="002060"/>
                      </a:solidFill>
                    </a:rPr>
                    <a:t>½</a:t>
                  </a:r>
                </a:p>
              </p:txBody>
            </p:sp>
            <p:sp>
              <p:nvSpPr>
                <p:cNvPr id="32" name="TextBox 31"/>
                <p:cNvSpPr txBox="1"/>
                <p:nvPr/>
              </p:nvSpPr>
              <p:spPr>
                <a:xfrm>
                  <a:off x="3869029" y="3670995"/>
                  <a:ext cx="322524" cy="92333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002060"/>
                      </a:solidFill>
                      <a:latin typeface="Courier New" pitchFamily="49" charset="0"/>
                      <a:cs typeface="Courier New" pitchFamily="49" charset="0"/>
                    </a:rPr>
                    <a:t>+</a:t>
                  </a:r>
                </a:p>
                <a:p>
                  <a:r>
                    <a:rPr lang="en-US" dirty="0" smtClean="0">
                      <a:solidFill>
                        <a:srgbClr val="002060"/>
                      </a:solidFill>
                      <a:latin typeface="Courier New" pitchFamily="49" charset="0"/>
                      <a:cs typeface="Courier New" pitchFamily="49" charset="0"/>
                    </a:rPr>
                    <a:t>+</a:t>
                  </a:r>
                </a:p>
                <a:p>
                  <a:r>
                    <a:rPr lang="en-US" dirty="0">
                      <a:solidFill>
                        <a:srgbClr val="002060"/>
                      </a:solidFill>
                      <a:latin typeface="Courier New" pitchFamily="49" charset="0"/>
                      <a:cs typeface="Courier New" pitchFamily="49" charset="0"/>
                    </a:rPr>
                    <a:t>+</a:t>
                  </a:r>
                </a:p>
              </p:txBody>
            </p:sp>
          </p:grpSp>
          <p:sp>
            <p:nvSpPr>
              <p:cNvPr id="34" name="TextBox 33"/>
              <p:cNvSpPr txBox="1"/>
              <p:nvPr/>
            </p:nvSpPr>
            <p:spPr>
              <a:xfrm>
                <a:off x="7599416" y="3662065"/>
                <a:ext cx="1149674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0.31250</a:t>
                </a:r>
              </a:p>
              <a:p>
                <a:r>
                  <a:rPr lang="en-US" b="1" dirty="0" smtClean="0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0.28125</a:t>
                </a:r>
              </a:p>
              <a:p>
                <a:r>
                  <a:rPr lang="en-US" b="1" dirty="0" smtClean="0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0.40625</a:t>
                </a:r>
                <a:endParaRPr lang="en-US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988595" y="3420147"/>
              <a:ext cx="11897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u="sng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Sequences</a:t>
              </a:r>
              <a:endParaRPr lang="en-US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384630" y="3411217"/>
              <a:ext cx="13260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u="sng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Calculation</a:t>
              </a:r>
              <a:endParaRPr lang="en-US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191301" y="3420510"/>
              <a:ext cx="890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u="sng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Weight</a:t>
              </a:r>
              <a:endParaRPr lang="en-US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3" name="Rectangle 42"/>
          <p:cNvSpPr/>
          <p:nvPr/>
        </p:nvSpPr>
        <p:spPr>
          <a:xfrm>
            <a:off x="363596" y="6039530"/>
            <a:ext cx="837846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Henikoff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&amp;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Henikoff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J.G. (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1994) “Position-based sequence weights.” </a:t>
            </a:r>
            <a:r>
              <a:rPr lang="en-US" sz="1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1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Mol. Biol. </a:t>
            </a:r>
            <a:r>
              <a:rPr lang="en-US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243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:574-578.</a:t>
            </a:r>
          </a:p>
        </p:txBody>
      </p:sp>
    </p:spTree>
    <p:extLst>
      <p:ext uri="{BB962C8B-B14F-4D97-AF65-F5344CB8AC3E}">
        <p14:creationId xmlns:p14="http://schemas.microsoft.com/office/powerpoint/2010/main" val="20871698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Henikoff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Weights continued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914400"/>
            <a:ext cx="17098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Advantages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376065"/>
            <a:ext cx="27790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Very fast and simple.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837729"/>
            <a:ext cx="40277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Independent of sequence order.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2299394"/>
            <a:ext cx="27543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Uses all information.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3048000"/>
            <a:ext cx="20592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400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isadvantages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3509664"/>
            <a:ext cx="54057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 hoc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no objective function to optimize.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3971329"/>
            <a:ext cx="82224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Exact duplication of a sequence does </a:t>
            </a:r>
            <a:r>
              <a:rPr lang="en-US" sz="2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halve its weight. 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Why?</a:t>
            </a:r>
            <a:endParaRPr lang="en-US" sz="2400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6031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7605"/>
            <a:ext cx="8915400" cy="932995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Digression:  The Effective Number of Independent Sequences in a Multiple Alignment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43406" y="1143000"/>
            <a:ext cx="44445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 is this number relevant?</a:t>
            </a:r>
            <a:endParaRPr 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2470" y="1828800"/>
            <a:ext cx="83264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problem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What, for example, should be the score for aligning a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valine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a column of five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leucines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502471" y="2990060"/>
            <a:ext cx="3416950" cy="2047228"/>
            <a:chOff x="457200" y="2988803"/>
            <a:chExt cx="3416950" cy="2047228"/>
          </a:xfrm>
        </p:grpSpPr>
        <p:sp>
          <p:nvSpPr>
            <p:cNvPr id="5" name="TextBox 4"/>
            <p:cNvSpPr txBox="1"/>
            <p:nvPr/>
          </p:nvSpPr>
          <p:spPr>
            <a:xfrm>
              <a:off x="457830" y="2988803"/>
              <a:ext cx="3416320" cy="16312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...GEALGRL</a:t>
              </a:r>
              <a:r>
                <a:rPr lang="en-US" sz="2000" b="1" dirty="0" smtClean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VVYPWTQ...</a:t>
              </a:r>
            </a:p>
            <a:p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...GEALGRL</a:t>
              </a:r>
              <a:r>
                <a:rPr lang="en-US" sz="2000" b="1" dirty="0" smtClean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IVYPWTQ...</a:t>
              </a:r>
            </a:p>
            <a:p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...GETLGRL</a:t>
              </a:r>
              <a:r>
                <a:rPr lang="en-US" sz="2000" b="1" dirty="0" smtClean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VVYPWTQ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...</a:t>
              </a:r>
              <a:endParaRPr lang="en-US" sz="2000" b="1" dirty="0" smtClean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...GKALGRL</a:t>
              </a:r>
              <a:r>
                <a:rPr lang="en-US" sz="2000" b="1" dirty="0" smtClean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IVYPWTQ...</a:t>
              </a:r>
            </a:p>
            <a:p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...GEALGRL</a:t>
              </a:r>
              <a:r>
                <a:rPr lang="en-US" sz="2000" b="1" dirty="0" smtClean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VVYPWTQ...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57200" y="4635921"/>
              <a:ext cx="341632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Courier New" pitchFamily="49" charset="0"/>
                  <a:cs typeface="Courier New" pitchFamily="49" charset="0"/>
                </a:rPr>
                <a:t>..........</a:t>
              </a:r>
              <a:r>
                <a:rPr lang="en-US" sz="2000" b="1" dirty="0" smtClean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V</a:t>
              </a:r>
              <a:r>
                <a:rPr lang="en-US" sz="2000" dirty="0" smtClean="0">
                  <a:latin typeface="Courier New" pitchFamily="49" charset="0"/>
                  <a:cs typeface="Courier New" pitchFamily="49" charset="0"/>
                </a:rPr>
                <a:t>..........</a:t>
              </a:r>
              <a:endParaRPr lang="en-US" sz="2000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051280" y="2990060"/>
            <a:ext cx="3416320" cy="2048013"/>
            <a:chOff x="5194280" y="3004705"/>
            <a:chExt cx="3416320" cy="2048013"/>
          </a:xfrm>
        </p:grpSpPr>
        <p:sp>
          <p:nvSpPr>
            <p:cNvPr id="6" name="TextBox 5"/>
            <p:cNvSpPr txBox="1"/>
            <p:nvPr/>
          </p:nvSpPr>
          <p:spPr>
            <a:xfrm>
              <a:off x="5194280" y="3004705"/>
              <a:ext cx="3416320" cy="16312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...GEALGRL</a:t>
              </a:r>
              <a:r>
                <a:rPr lang="en-US" sz="2000" b="1" dirty="0" smtClean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VVYPWTQ...</a:t>
              </a:r>
            </a:p>
            <a:p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...KECFTKF</a:t>
              </a:r>
              <a:r>
                <a:rPr lang="en-US" sz="2000" b="1" dirty="0" smtClean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SAHHDIA...</a:t>
              </a:r>
            </a:p>
            <a:p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...VVFYTSI</a:t>
              </a:r>
              <a:r>
                <a:rPr lang="en-US" sz="2000" b="1" dirty="0" smtClean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EKAPAAK...</a:t>
              </a:r>
            </a:p>
            <a:p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...VDILVKF</a:t>
              </a:r>
              <a:r>
                <a:rPr lang="en-US" sz="2000" b="1" dirty="0" smtClean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TGTPAAQ...</a:t>
              </a:r>
            </a:p>
            <a:p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...AEGLERT</a:t>
              </a:r>
              <a:r>
                <a:rPr lang="en-US" sz="2000" b="1" dirty="0" smtClean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HSFPTTK...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194280" y="4652608"/>
              <a:ext cx="341632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Courier New" pitchFamily="49" charset="0"/>
                  <a:cs typeface="Courier New" pitchFamily="49" charset="0"/>
                </a:rPr>
                <a:t>..........</a:t>
              </a:r>
              <a:r>
                <a:rPr lang="en-US" sz="2000" b="1" dirty="0" smtClean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V</a:t>
              </a:r>
              <a:r>
                <a:rPr lang="en-US" sz="2000" dirty="0" smtClean="0">
                  <a:latin typeface="Courier New" pitchFamily="49" charset="0"/>
                  <a:cs typeface="Courier New" pitchFamily="49" charset="0"/>
                </a:rPr>
                <a:t>..........</a:t>
              </a:r>
              <a:endParaRPr lang="en-US" sz="2000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502471" y="5102251"/>
            <a:ext cx="39617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 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Here, the sequences in the multiple alignment are virtually identical.  There is little reason to score the alignment much differently than that of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valine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</a:t>
            </a:r>
          </a:p>
          <a:p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single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leucine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(BLOSUM-62: +1).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51280" y="5102251"/>
            <a:ext cx="3657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 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Here, the sequences are very different, providing good evidence that a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leucine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highly favored at this position.  Thus, the score for aligning a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valine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should probably be negative.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0765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991600" cy="6096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Estimating the Effective Number of Independent Sequences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85800" y="755900"/>
                <a:ext cx="68126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Assume the background probabilities of the amino acids are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/>
                          </a:rPr>
                          <m:t>𝑝</m:t>
                        </m:r>
                      </m:e>
                    </m:acc>
                  </m:oMath>
                </a14:m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755900"/>
                <a:ext cx="6812634" cy="400110"/>
              </a:xfrm>
              <a:prstGeom prst="rect">
                <a:avLst/>
              </a:prstGeom>
              <a:blipFill rotWithShape="0">
                <a:blip r:embed="rId2"/>
                <a:stretch>
                  <a:fillRect l="-985" t="-16667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85800" y="1273314"/>
                <a:ext cx="753999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Given a column of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random, independently chosen amino acids, the expected number of </a:t>
                </a:r>
                <a:r>
                  <a:rPr lang="en-US" sz="20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distinct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amino acids it contains is:</a:t>
                </a:r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273314"/>
                <a:ext cx="7539992" cy="707886"/>
              </a:xfrm>
              <a:prstGeom prst="rect">
                <a:avLst/>
              </a:prstGeom>
              <a:blipFill rotWithShape="0">
                <a:blip r:embed="rId3"/>
                <a:stretch>
                  <a:fillRect l="-890" t="-5172" b="-14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633592" y="1981200"/>
                <a:ext cx="3876816" cy="483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C00000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sz="2400" b="0" i="1" smtClean="0">
                        <a:solidFill>
                          <a:srgbClr val="C00000"/>
                        </a:solidFill>
                        <a:latin typeface="Cambria Math"/>
                      </a:rPr>
                      <m:t>=20−</m:t>
                    </m:r>
                    <m:nary>
                      <m:naryPr>
                        <m:chr m:val="∑"/>
                        <m:ctrlP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20</m:t>
                        </m:r>
                      </m:sup>
                      <m:e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4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  <m:t>1−</m:t>
                                </m:r>
                                <m:sSub>
                                  <m:sSubPr>
                                    <m:ctrlPr>
                                      <a:rPr lang="en-US" sz="24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solidFill>
                                          <a:srgbClr val="C00000"/>
                                        </a:solidFill>
                                        <a:latin typeface="Cambria Math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solidFill>
                                          <a:srgbClr val="C00000"/>
                                        </a:solidFill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sz="24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𝑛</m:t>
                            </m:r>
                          </m:sup>
                        </m:sSup>
                      </m:e>
                    </m:nary>
                  </m:oMath>
                </a14:m>
                <a:r>
                  <a:rPr lang="en-US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3592" y="1981200"/>
                <a:ext cx="3876816" cy="483979"/>
              </a:xfrm>
              <a:prstGeom prst="rect">
                <a:avLst/>
              </a:prstGeom>
              <a:blipFill rotWithShape="0">
                <a:blip r:embed="rId4"/>
                <a:stretch>
                  <a:fillRect t="-6329" b="-278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85800" y="2514075"/>
                <a:ext cx="7772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Note that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may be extended to real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and is monotonically increasing.</a:t>
                </a:r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2514075"/>
                <a:ext cx="7772400" cy="400110"/>
              </a:xfrm>
              <a:prstGeom prst="rect">
                <a:avLst/>
              </a:prstGeom>
              <a:blipFill rotWithShape="0">
                <a:blip r:embed="rId5"/>
                <a:stretch>
                  <a:fillRect l="-863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02528" y="2936487"/>
                <a:ext cx="7755672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Thus, for a multiple alignment whose columns have, on average,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distinct amino acids, one may estimate the number of “independent sequences” it represents as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</a:rPr>
                          <m:t>𝐴</m:t>
                        </m:r>
                      </m:e>
                    </m:d>
                  </m:oMath>
                </a14:m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528" y="2936487"/>
                <a:ext cx="7755672" cy="1015663"/>
              </a:xfrm>
              <a:prstGeom prst="rect">
                <a:avLst/>
              </a:prstGeom>
              <a:blipFill rotWithShape="0">
                <a:blip r:embed="rId6"/>
                <a:stretch>
                  <a:fillRect l="-786" t="-3614" b="-10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1445896" y="4114800"/>
            <a:ext cx="60525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Altschul, S.F., </a:t>
            </a:r>
            <a:r>
              <a:rPr lang="en-US" sz="1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al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2009) "PSI-BLAST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pseudocounts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the minimum description length 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principle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en-US" sz="1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Nucleic </a:t>
            </a:r>
            <a:r>
              <a:rPr lang="en-US" sz="1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Acids Res. </a:t>
            </a:r>
            <a:r>
              <a:rPr lang="en-US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:815-824.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5800" y="5034118"/>
            <a:ext cx="37164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question is addressed as well in: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53331" y="5403450"/>
            <a:ext cx="5791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Altschul, S.F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en-US" sz="1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al. 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(1997) </a:t>
            </a:r>
            <a:r>
              <a:rPr lang="en-US" sz="1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Nucleic Acids Res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:3389-3402.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453331" y="5742004"/>
            <a:ext cx="4876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Sunyaev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S.R., </a:t>
            </a:r>
            <a:r>
              <a:rPr lang="en-US" sz="1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al.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1999) </a:t>
            </a:r>
            <a:r>
              <a:rPr lang="en-US" sz="1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Protein </a:t>
            </a:r>
            <a:r>
              <a:rPr lang="en-US" sz="1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Eng. </a:t>
            </a:r>
            <a:r>
              <a:rPr lang="en-US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:387-394.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45897" y="6080558"/>
            <a:ext cx="45477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Brown, D.P., </a:t>
            </a:r>
            <a:r>
              <a:rPr lang="en-US" sz="1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al. 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(2007) </a:t>
            </a:r>
            <a:r>
              <a:rPr lang="en-US" sz="16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PloS</a:t>
            </a:r>
            <a:r>
              <a:rPr lang="en-US" sz="1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</a:t>
            </a:r>
            <a:r>
              <a:rPr lang="en-US" sz="1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Biol. </a:t>
            </a:r>
            <a:r>
              <a:rPr lang="en-US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:e160</a:t>
            </a:r>
            <a:endParaRPr lang="en-US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7519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028" y="72483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Method D: PSIC Weights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6036" y="533400"/>
            <a:ext cx="7861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entral idea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eights are used only to estimate the numbers of independent observations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for the various letters in a column.  Let’s estimate these numbers directly.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047629" y="6019800"/>
            <a:ext cx="718197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Sunyaev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S.R., </a:t>
            </a:r>
            <a:r>
              <a:rPr lang="en-US" sz="1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al.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1999) “PSIC: profile extraction from sequence alignments with position-specific counts of independent observations.” </a:t>
            </a:r>
            <a:r>
              <a:rPr lang="en-US" sz="1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Protein </a:t>
            </a:r>
            <a:r>
              <a:rPr lang="en-US" sz="1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Eng. </a:t>
            </a:r>
            <a:r>
              <a:rPr lang="en-US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:387-394.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566035" y="1491734"/>
            <a:ext cx="8125373" cy="1559932"/>
            <a:chOff x="566035" y="1491734"/>
            <a:chExt cx="8125373" cy="15599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/>
                <p:cNvSpPr txBox="1"/>
                <p:nvPr/>
              </p:nvSpPr>
              <p:spPr>
                <a:xfrm>
                  <a:off x="1190123" y="1851337"/>
                  <a:ext cx="7501285" cy="120032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For a given column 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</m:oMath>
                  </a14:m>
                  <a:r>
                    <a:rPr lang="en-US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, and a given letter 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</m:oMath>
                  </a14:m>
                  <a:r>
                    <a:rPr lang="en-US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, first confine attention to the set 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𝑆</m:t>
                      </m:r>
                    </m:oMath>
                  </a14:m>
                  <a:endParaRPr lang="en-US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r>
                    <a:rPr lang="en-US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of sequences that contain letter 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</m:oMath>
                  </a14:m>
                  <a:r>
                    <a:rPr lang="en-US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in column 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</m:oMath>
                  </a14:m>
                  <a:r>
                    <a:rPr lang="en-US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.</a:t>
                  </a:r>
                </a:p>
                <a:p>
                  <a:r>
                    <a:rPr lang="en-US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Now, ignoring column 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</m:oMath>
                  </a14:m>
                  <a:r>
                    <a:rPr lang="en-US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, estimate the number of independent sequences in 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𝑆</m:t>
                      </m:r>
                    </m:oMath>
                  </a14:m>
                  <a:r>
                    <a:rPr lang="en-US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,</a:t>
                  </a:r>
                </a:p>
                <a:p>
                  <a:r>
                    <a:rPr lang="en-US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using, for example, the mean number of distinct letters in the columns of 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𝑆</m:t>
                      </m:r>
                    </m:oMath>
                  </a14:m>
                  <a:r>
                    <a:rPr lang="en-US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.</a:t>
                  </a:r>
                  <a:endPara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4" name="TextBox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90123" y="1851337"/>
                  <a:ext cx="7501285" cy="1200329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l="-650" t="-3046" b="-710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1" name="TextBox 40"/>
            <p:cNvSpPr txBox="1"/>
            <p:nvPr/>
          </p:nvSpPr>
          <p:spPr>
            <a:xfrm>
              <a:off x="566035" y="1491734"/>
              <a:ext cx="11600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u="sng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Method</a:t>
              </a:r>
              <a:r>
                <a:rPr lang="en-US" b="1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00208" y="1861066"/>
              <a:ext cx="389915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i)</a:t>
              </a:r>
            </a:p>
            <a:p>
              <a:pPr algn="r"/>
              <a:endPara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ii)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66036" y="3059037"/>
            <a:ext cx="8125371" cy="2857155"/>
            <a:chOff x="566036" y="3059037"/>
            <a:chExt cx="8125371" cy="2857155"/>
          </a:xfrm>
        </p:grpSpPr>
        <p:sp>
          <p:nvSpPr>
            <p:cNvPr id="6" name="TextBox 5"/>
            <p:cNvSpPr txBox="1"/>
            <p:nvPr/>
          </p:nvSpPr>
          <p:spPr>
            <a:xfrm>
              <a:off x="566036" y="3059037"/>
              <a:ext cx="12378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u="sng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Example</a:t>
              </a:r>
              <a:r>
                <a:rPr lang="en-US" sz="2000" b="1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914399" y="3884867"/>
              <a:ext cx="4182555" cy="20313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L S C F P I S G H L S L Y W Y</a:t>
              </a:r>
            </a:p>
            <a:p>
              <a:r>
                <a:rPr lang="en-US" b="1" dirty="0" smtClean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L T C L </a:t>
              </a:r>
              <a:r>
                <a:rPr lang="en-US" b="1" u="sng" dirty="0" smtClean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V</a:t>
              </a:r>
              <a:r>
                <a:rPr lang="en-US" b="1" dirty="0" smtClean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 err="1" smtClean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V</a:t>
              </a:r>
              <a:r>
                <a:rPr lang="en-US" b="1" dirty="0" smtClean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 P G D I D V E W T</a:t>
              </a:r>
            </a:p>
            <a:p>
              <a:r>
                <a:rPr lang="en-US" dirty="0" smtClean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L K C Q </a:t>
              </a:r>
              <a:r>
                <a:rPr lang="en-US" dirty="0" err="1" smtClean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Q</a:t>
              </a:r>
              <a:r>
                <a:rPr lang="en-US" dirty="0" smtClean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 N F N </a:t>
              </a:r>
              <a:r>
                <a:rPr lang="en-US" dirty="0" err="1" smtClean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N</a:t>
              </a:r>
              <a:r>
                <a:rPr lang="en-US" dirty="0" smtClean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 D T M Y W Y</a:t>
              </a:r>
            </a:p>
            <a:p>
              <a:r>
                <a:rPr lang="en-US" b="1" dirty="0" smtClean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F T C F </a:t>
              </a:r>
              <a:r>
                <a:rPr lang="en-US" b="1" u="sng" dirty="0" smtClean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V</a:t>
              </a:r>
              <a:r>
                <a:rPr lang="en-US" b="1" dirty="0" smtClean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 err="1" smtClean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V</a:t>
              </a:r>
              <a:r>
                <a:rPr lang="en-US" b="1" dirty="0" smtClean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 L K D A H L T W E</a:t>
              </a:r>
            </a:p>
            <a:p>
              <a:r>
                <a:rPr lang="en-US" b="1" dirty="0" smtClean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L T C R </a:t>
              </a:r>
              <a:r>
                <a:rPr lang="en-US" b="1" u="sng" dirty="0" smtClean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V</a:t>
              </a:r>
              <a:r>
                <a:rPr lang="en-US" b="1" dirty="0" smtClean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 S A D G L E V S W E</a:t>
              </a:r>
            </a:p>
            <a:p>
              <a:r>
                <a:rPr lang="en-US" dirty="0" smtClean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L N C T F S </a:t>
              </a:r>
              <a:r>
                <a:rPr lang="en-US" dirty="0" err="1" smtClean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S</a:t>
              </a:r>
              <a:r>
                <a:rPr lang="en-US" dirty="0" smtClean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 A S Q Y F W </a:t>
              </a:r>
              <a:r>
                <a:rPr lang="en-US" dirty="0" err="1" smtClean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W</a:t>
              </a:r>
              <a:r>
                <a:rPr lang="en-US" dirty="0" smtClean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 Y</a:t>
              </a:r>
            </a:p>
            <a:p>
              <a:r>
                <a:rPr lang="en-US" dirty="0" smtClean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L R C K Y S S A T P Y L F W Y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914400" y="3459032"/>
              <a:ext cx="41825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2 1 1 3   2 3 3 2 3 3 2 3 1 2</a:t>
              </a:r>
              <a:endParaRPr 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5367291" y="3412865"/>
                  <a:ext cx="519693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⇒</m:t>
                        </m:r>
                      </m:oMath>
                    </m:oMathPara>
                  </a14:m>
                  <a:endParaRPr lang="en-US" sz="2400" dirty="0">
                    <a:solidFill>
                      <a:srgbClr val="002060"/>
                    </a:solidFill>
                  </a:endParaRPr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67291" y="3412865"/>
                  <a:ext cx="519693" cy="461665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5" name="TextBox 34"/>
            <p:cNvSpPr txBox="1"/>
            <p:nvPr/>
          </p:nvSpPr>
          <p:spPr>
            <a:xfrm>
              <a:off x="6289148" y="3459031"/>
              <a:ext cx="13997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Mean = 2.21</a:t>
              </a:r>
              <a:endPara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6811982" y="3828363"/>
                  <a:ext cx="434734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 smtClean="0">
                            <a:latin typeface="Cambria Math"/>
                            <a:ea typeface="Cambria Math"/>
                          </a:rPr>
                          <m:t>⇓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11982" y="3828363"/>
                  <a:ext cx="434734" cy="461665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" name="TextBox 9"/>
            <p:cNvSpPr txBox="1"/>
            <p:nvPr/>
          </p:nvSpPr>
          <p:spPr>
            <a:xfrm>
              <a:off x="5367290" y="4301179"/>
              <a:ext cx="332411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2.31 independent observations of </a:t>
              </a:r>
              <a:r>
                <a:rPr lang="en-US" b="1" dirty="0" err="1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valine</a:t>
              </a:r>
              <a:r>
                <a:rPr lang="en-US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in column 5.</a:t>
              </a:r>
              <a:endPara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743740" y="5181600"/>
              <a:ext cx="257121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Calculated by previously described method</a:t>
              </a:r>
              <a:endParaRPr lang="en-US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172912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PSIC Weights continued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914400"/>
            <a:ext cx="17098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Advantages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376065"/>
            <a:ext cx="20586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Relatively fast.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837729"/>
            <a:ext cx="40277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Independent of sequence order.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2299394"/>
            <a:ext cx="27543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Uses all information.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3810000"/>
            <a:ext cx="20592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400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isadvantages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199" y="4271665"/>
            <a:ext cx="7365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some extent </a:t>
            </a:r>
            <a:r>
              <a:rPr lang="en-US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hoc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no objective function to optimize.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3222724"/>
            <a:ext cx="7834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least one independent observation for all observed letters.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2761059"/>
            <a:ext cx="5860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Duplicating a sequence does not alter results.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5410200"/>
            <a:ext cx="79870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Note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Unlike other methods, PSIC does not assign weights to individual sequences.  Furthermore, the total number of independent observations it implies varies from one column to another. 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some applications, these facts may constitute a disadvantage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573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Problem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9100" y="762000"/>
            <a:ext cx="83439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Given an alignment </a:t>
            </a:r>
            <a:r>
              <a:rPr lang="en-US" sz="2200" dirty="0" smtClean="0"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𝓐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several sequences (we will defer until later how to construct such an alignment), how should we define scores for aligning </a:t>
            </a:r>
            <a:r>
              <a:rPr lang="en-US" sz="2200" dirty="0" smtClean="0"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𝓐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a single new sequence?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9100" y="2971800"/>
            <a:ext cx="83439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problem raises three distinct, and deep questions: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9101" y="3602135"/>
            <a:ext cx="83439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C00000"/>
                </a:solidFill>
              </a:rPr>
              <a:t>   </a:t>
            </a:r>
            <a:r>
              <a:rPr lang="en-US" sz="2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does one deal with correlation among the aligned sequences? </a:t>
            </a:r>
            <a:endParaRPr lang="en-US" sz="2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9100" y="4191000"/>
            <a:ext cx="83439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C00000"/>
                </a:solidFill>
              </a:rPr>
              <a:t>   </a:t>
            </a:r>
            <a:r>
              <a:rPr lang="en-US" sz="2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many independent observations does an alignment column</a:t>
            </a:r>
          </a:p>
          <a:p>
            <a:r>
              <a:rPr lang="en-US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represent? </a:t>
            </a:r>
            <a:endParaRPr lang="en-US" sz="2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9101" y="5105400"/>
            <a:ext cx="83439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C00000"/>
                </a:solidFill>
              </a:rPr>
              <a:t>   </a:t>
            </a:r>
            <a:r>
              <a:rPr lang="en-US" sz="2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does account for small sample size and for prior knowledge?</a:t>
            </a:r>
            <a:endParaRPr lang="en-US" sz="2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9100" y="1981200"/>
            <a:ext cx="83439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More simply, leaving aside the question of gap scores, how should one score the alignment of a multiple alignment column </a:t>
            </a:r>
            <a:r>
              <a:rPr lang="en-US" sz="2200" dirty="0" smtClean="0"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𝓒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a single letter?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9100" y="5867400"/>
            <a:ext cx="506729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will defer the third question until later.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988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5370" y="990600"/>
            <a:ext cx="72389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2060"/>
                </a:solidFill>
                <a:latin typeface="Monotype Corsiva" pitchFamily="66" charset="0"/>
              </a:rPr>
              <a:t>[It is] as if someone were to buy several copies of the morning paper to assure himself that what it said was true.</a:t>
            </a:r>
            <a:endParaRPr lang="en-US" sz="4000" dirty="0" smtClean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6356" y="3766810"/>
            <a:ext cx="68970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Ludwig Wittgenstein (1953) </a:t>
            </a:r>
            <a:r>
              <a:rPr lang="en-US" sz="2800" i="1" dirty="0" smtClean="0">
                <a:latin typeface="Angsana New" pitchFamily="18" charset="-34"/>
                <a:cs typeface="Angsana New" pitchFamily="18" charset="-34"/>
              </a:rPr>
              <a:t>Philosophical Investigations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, part I, §265.</a:t>
            </a:r>
            <a:endParaRPr lang="en-US" sz="2800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63378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Starting Intuitions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142999"/>
            <a:ext cx="7696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  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Counting all sequences equally can lead to a loss of information when a sequence is copied multiple times, because it can dilute independent information from other sequences.  Identical or nearly identical copies of the same sequence provide little new information.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1" y="2667000"/>
            <a:ext cx="7696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may be possible to mitigate this problem by giving each sequence a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weight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with nearly identical sequences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downweighted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and unusual sequence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upweighted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4611700"/>
            <a:ext cx="81162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can one formalize this problem?</a:t>
            </a:r>
            <a:endParaRPr lang="en-US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3886200"/>
            <a:ext cx="1660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1" y="5257800"/>
            <a:ext cx="769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one recast the problem of finding appropriate sequence weights as an optimization problem?</a:t>
            </a:r>
            <a:endParaRPr lang="en-US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388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493" y="76200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Weights Depend on a Set of Sequences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636548" y="3456426"/>
            <a:ext cx="3582939" cy="1771710"/>
            <a:chOff x="636548" y="1095345"/>
            <a:chExt cx="3582939" cy="1771710"/>
          </a:xfrm>
        </p:grpSpPr>
        <p:grpSp>
          <p:nvGrpSpPr>
            <p:cNvPr id="37" name="Group 36"/>
            <p:cNvGrpSpPr/>
            <p:nvPr/>
          </p:nvGrpSpPr>
          <p:grpSpPr>
            <a:xfrm>
              <a:off x="636548" y="1295400"/>
              <a:ext cx="2438400" cy="1371600"/>
              <a:chOff x="2211658" y="1524000"/>
              <a:chExt cx="2438400" cy="1371600"/>
            </a:xfrm>
          </p:grpSpPr>
          <p:cxnSp>
            <p:nvCxnSpPr>
              <p:cNvPr id="4" name="Straight Connector 3"/>
              <p:cNvCxnSpPr/>
              <p:nvPr/>
            </p:nvCxnSpPr>
            <p:spPr>
              <a:xfrm>
                <a:off x="2364058" y="1866900"/>
                <a:ext cx="0" cy="10287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2364058" y="2895600"/>
                <a:ext cx="22860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2364058" y="1866900"/>
                <a:ext cx="11430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3507058" y="1524000"/>
                <a:ext cx="0" cy="6858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3507058" y="1524000"/>
                <a:ext cx="11430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3507058" y="2210729"/>
                <a:ext cx="11430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2211658" y="2381250"/>
                <a:ext cx="1524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6" name="TextBox 45"/>
            <p:cNvSpPr txBox="1"/>
            <p:nvPr/>
          </p:nvSpPr>
          <p:spPr>
            <a:xfrm>
              <a:off x="3276600" y="1095345"/>
              <a:ext cx="94288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002060"/>
                  </a:solidFill>
                </a:rPr>
                <a:t>Human</a:t>
              </a:r>
              <a:endParaRPr lang="en-US" sz="2000" dirty="0">
                <a:solidFill>
                  <a:srgbClr val="002060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276600" y="1782074"/>
              <a:ext cx="90281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002060"/>
                  </a:solidFill>
                </a:rPr>
                <a:t>Mouse</a:t>
              </a:r>
              <a:endParaRPr lang="en-US" sz="2000" dirty="0">
                <a:solidFill>
                  <a:srgbClr val="002060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276600" y="2466945"/>
              <a:ext cx="59824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002060"/>
                  </a:solidFill>
                </a:rPr>
                <a:t>Fish</a:t>
              </a:r>
              <a:endParaRPr lang="en-US" sz="20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636548" y="1104900"/>
            <a:ext cx="3582939" cy="1771710"/>
            <a:chOff x="636548" y="3533745"/>
            <a:chExt cx="3582939" cy="1771710"/>
          </a:xfrm>
        </p:grpSpPr>
        <p:grpSp>
          <p:nvGrpSpPr>
            <p:cNvPr id="38" name="Group 37"/>
            <p:cNvGrpSpPr/>
            <p:nvPr/>
          </p:nvGrpSpPr>
          <p:grpSpPr>
            <a:xfrm>
              <a:off x="636548" y="3733800"/>
              <a:ext cx="2438400" cy="1371600"/>
              <a:chOff x="2211658" y="1524000"/>
              <a:chExt cx="2438400" cy="1371600"/>
            </a:xfrm>
          </p:grpSpPr>
          <p:cxnSp>
            <p:nvCxnSpPr>
              <p:cNvPr id="39" name="Straight Connector 38"/>
              <p:cNvCxnSpPr/>
              <p:nvPr/>
            </p:nvCxnSpPr>
            <p:spPr>
              <a:xfrm>
                <a:off x="2364058" y="1866900"/>
                <a:ext cx="0" cy="10287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2364058" y="2895600"/>
                <a:ext cx="22860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2364058" y="1866900"/>
                <a:ext cx="11430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3507058" y="1524000"/>
                <a:ext cx="0" cy="6858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3507058" y="1524000"/>
                <a:ext cx="11430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3507058" y="2210729"/>
                <a:ext cx="11430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2211658" y="2381250"/>
                <a:ext cx="1524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1" name="TextBox 50"/>
            <p:cNvSpPr txBox="1"/>
            <p:nvPr/>
          </p:nvSpPr>
          <p:spPr>
            <a:xfrm>
              <a:off x="3276600" y="3533745"/>
              <a:ext cx="94288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Human</a:t>
              </a:r>
              <a:endPara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3276600" y="4220474"/>
              <a:ext cx="6254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Fish</a:t>
              </a:r>
              <a:endPara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276600" y="4905345"/>
              <a:ext cx="83112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Worm</a:t>
              </a:r>
              <a:endPara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4664462" y="1483852"/>
            <a:ext cx="396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Given orthologous genes or proteins from these three organisms, the fish sequence should be </a:t>
            </a:r>
            <a:r>
              <a:rPr lang="en-US" sz="2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downweighted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664462" y="3835378"/>
            <a:ext cx="396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Given orthologous genes or proteins from these three organisms, the fish sequence should be </a:t>
            </a:r>
            <a:r>
              <a:rPr lang="en-US" sz="2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upweighted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36548" y="5638800"/>
            <a:ext cx="80558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In other words, a weight is never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intrinsic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a sequence.  It is associated with a sequence only in the context of a set of other sequences.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479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Digression: 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Orthology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aralogy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9" name="Group 108"/>
          <p:cNvGrpSpPr/>
          <p:nvPr/>
        </p:nvGrpSpPr>
        <p:grpSpPr>
          <a:xfrm>
            <a:off x="895946" y="889859"/>
            <a:ext cx="7447937" cy="3541931"/>
            <a:chOff x="1262386" y="914400"/>
            <a:chExt cx="7447937" cy="3541931"/>
          </a:xfrm>
        </p:grpSpPr>
        <p:grpSp>
          <p:nvGrpSpPr>
            <p:cNvPr id="73" name="Group 72"/>
            <p:cNvGrpSpPr/>
            <p:nvPr/>
          </p:nvGrpSpPr>
          <p:grpSpPr>
            <a:xfrm>
              <a:off x="1262386" y="1828802"/>
              <a:ext cx="5605836" cy="1828800"/>
              <a:chOff x="947364" y="1185746"/>
              <a:chExt cx="5605836" cy="1828800"/>
            </a:xfrm>
          </p:grpSpPr>
          <p:cxnSp>
            <p:nvCxnSpPr>
              <p:cNvPr id="50" name="Straight Connector 49"/>
              <p:cNvCxnSpPr/>
              <p:nvPr/>
            </p:nvCxnSpPr>
            <p:spPr>
              <a:xfrm>
                <a:off x="5112834" y="1185746"/>
                <a:ext cx="0" cy="6096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5112834" y="2404946"/>
                <a:ext cx="0" cy="6096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>
                <a:off x="2209800" y="1464526"/>
                <a:ext cx="0" cy="1219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2209800" y="1464526"/>
                <a:ext cx="290303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2209800" y="2683726"/>
                <a:ext cx="28956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flipV="1">
                <a:off x="5112834" y="1185747"/>
                <a:ext cx="1440366" cy="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flipV="1">
                <a:off x="5112834" y="1787911"/>
                <a:ext cx="1440366" cy="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flipV="1">
                <a:off x="5105400" y="2404946"/>
                <a:ext cx="1440366" cy="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flipV="1">
                <a:off x="5105400" y="3014545"/>
                <a:ext cx="1440366" cy="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947364" y="2074126"/>
                <a:ext cx="1262436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6" name="TextBox 75"/>
            <p:cNvSpPr txBox="1"/>
            <p:nvPr/>
          </p:nvSpPr>
          <p:spPr>
            <a:xfrm>
              <a:off x="1891618" y="914400"/>
              <a:ext cx="126640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Gene</a:t>
              </a: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duplication</a:t>
              </a:r>
              <a:endPara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8" name="Straight Arrow Connector 77"/>
            <p:cNvCxnSpPr/>
            <p:nvPr/>
          </p:nvCxnSpPr>
          <p:spPr>
            <a:xfrm>
              <a:off x="2528539" y="1600200"/>
              <a:ext cx="0" cy="352242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Box 80"/>
            <p:cNvSpPr txBox="1"/>
            <p:nvPr/>
          </p:nvSpPr>
          <p:spPr>
            <a:xfrm>
              <a:off x="4847665" y="914400"/>
              <a:ext cx="11603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Speciation</a:t>
              </a:r>
              <a:endPara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2" name="Straight Arrow Connector 81"/>
            <p:cNvCxnSpPr/>
            <p:nvPr/>
          </p:nvCxnSpPr>
          <p:spPr>
            <a:xfrm>
              <a:off x="5427856" y="1283732"/>
              <a:ext cx="0" cy="352242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Box 82"/>
            <p:cNvSpPr txBox="1"/>
            <p:nvPr/>
          </p:nvSpPr>
          <p:spPr>
            <a:xfrm>
              <a:off x="7007613" y="1645788"/>
              <a:ext cx="17027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Human </a:t>
              </a:r>
              <a:r>
                <a:rPr lang="el-GR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α</a:t>
              </a:r>
              <a:r>
                <a:rPr lang="en-US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-globin</a:t>
              </a:r>
              <a:endPara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7007613" y="2246301"/>
              <a:ext cx="16658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Mouse </a:t>
              </a:r>
              <a:r>
                <a:rPr lang="el-GR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α</a:t>
              </a:r>
              <a:r>
                <a:rPr lang="en-US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-globin</a:t>
              </a:r>
              <a:endPara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7015628" y="2863337"/>
              <a:ext cx="16946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Human </a:t>
              </a:r>
              <a:r>
                <a:rPr lang="el-GR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β</a:t>
              </a:r>
              <a:r>
                <a:rPr lang="en-US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-globin</a:t>
              </a:r>
              <a:endPara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7007613" y="3472935"/>
              <a:ext cx="16578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Mouse </a:t>
              </a:r>
              <a:r>
                <a:rPr lang="el-GR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β</a:t>
              </a:r>
              <a:r>
                <a:rPr lang="en-US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-globin</a:t>
              </a:r>
              <a:endPara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1511127" y="2347850"/>
              <a:ext cx="7745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  <a:r>
                <a:rPr lang="en-US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lobin</a:t>
              </a:r>
              <a:endPara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3492873" y="1745321"/>
              <a:ext cx="9669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α</a:t>
              </a:r>
              <a:r>
                <a:rPr lang="en-US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-globin</a:t>
              </a:r>
              <a:endPara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3492873" y="2954924"/>
              <a:ext cx="9685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β</a:t>
              </a:r>
              <a:r>
                <a:rPr lang="en-US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-globin</a:t>
              </a:r>
              <a:endPara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2144320" y="3925351"/>
              <a:ext cx="24465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Human-Mouse ancestor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cxnSp>
          <p:nvCxnSpPr>
            <p:cNvPr id="92" name="Straight Arrow Connector 91"/>
            <p:cNvCxnSpPr/>
            <p:nvPr/>
          </p:nvCxnSpPr>
          <p:spPr>
            <a:xfrm>
              <a:off x="4519902" y="4126505"/>
              <a:ext cx="900520" cy="0"/>
            </a:xfrm>
            <a:prstGeom prst="straightConnector1">
              <a:avLst/>
            </a:prstGeom>
            <a:ln w="19050">
              <a:solidFill>
                <a:srgbClr val="C000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/>
            <p:nvPr/>
          </p:nvCxnSpPr>
          <p:spPr>
            <a:xfrm>
              <a:off x="1288033" y="4109797"/>
              <a:ext cx="900520" cy="0"/>
            </a:xfrm>
            <a:prstGeom prst="straightConnector1">
              <a:avLst/>
            </a:prstGeom>
            <a:ln w="19050">
              <a:solidFill>
                <a:srgbClr val="C00000"/>
              </a:solidFill>
              <a:prstDash val="sysDash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TextBox 95"/>
            <p:cNvSpPr txBox="1"/>
            <p:nvPr/>
          </p:nvSpPr>
          <p:spPr>
            <a:xfrm>
              <a:off x="5677228" y="3810000"/>
              <a:ext cx="9416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Human, Mouse</a:t>
              </a:r>
              <a:endPara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05" name="Straight Arrow Connector 104"/>
            <p:cNvCxnSpPr/>
            <p:nvPr/>
          </p:nvCxnSpPr>
          <p:spPr>
            <a:xfrm>
              <a:off x="6586761" y="4110017"/>
              <a:ext cx="274027" cy="0"/>
            </a:xfrm>
            <a:prstGeom prst="straightConnector1">
              <a:avLst/>
            </a:prstGeom>
            <a:ln w="19050">
              <a:solidFill>
                <a:srgbClr val="C00000"/>
              </a:solidFill>
              <a:prstDash val="sysDash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Arrow Connector 107"/>
            <p:cNvCxnSpPr/>
            <p:nvPr/>
          </p:nvCxnSpPr>
          <p:spPr>
            <a:xfrm>
              <a:off x="5427856" y="4127536"/>
              <a:ext cx="274027" cy="0"/>
            </a:xfrm>
            <a:prstGeom prst="straightConnector1">
              <a:avLst/>
            </a:prstGeom>
            <a:ln w="19050">
              <a:solidFill>
                <a:srgbClr val="C00000"/>
              </a:solidFill>
              <a:prstDash val="sysDash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0" name="TextBox 109"/>
          <p:cNvSpPr txBox="1"/>
          <p:nvPr/>
        </p:nvSpPr>
        <p:spPr>
          <a:xfrm>
            <a:off x="457200" y="4953000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Homology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457200" y="5410200"/>
            <a:ext cx="1255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Orthology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457200" y="586740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Paralogy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1665166" y="5869259"/>
            <a:ext cx="7297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 genes or proteins are </a:t>
            </a:r>
            <a:r>
              <a:rPr lang="en-US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paralogous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if they diverged by gene duplication.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1664582" y="4958576"/>
            <a:ext cx="7122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 genes or proteins are </a:t>
            </a:r>
            <a:r>
              <a:rPr lang="en-US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homologous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if they share a common ancestor.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1664582" y="5410200"/>
            <a:ext cx="6800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 genes or proteins are </a:t>
            </a:r>
            <a:r>
              <a:rPr lang="en-US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orthologous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if they diverged by speciation.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5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719" y="762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Sequence Trees and Phylogenetic Trees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514919" y="999892"/>
            <a:ext cx="4507871" cy="1771710"/>
            <a:chOff x="636548" y="1095345"/>
            <a:chExt cx="4507871" cy="1771710"/>
          </a:xfrm>
        </p:grpSpPr>
        <p:grpSp>
          <p:nvGrpSpPr>
            <p:cNvPr id="37" name="Group 36"/>
            <p:cNvGrpSpPr/>
            <p:nvPr/>
          </p:nvGrpSpPr>
          <p:grpSpPr>
            <a:xfrm>
              <a:off x="636548" y="1295400"/>
              <a:ext cx="2438400" cy="1371600"/>
              <a:chOff x="2211658" y="1524000"/>
              <a:chExt cx="2438400" cy="1371600"/>
            </a:xfrm>
          </p:grpSpPr>
          <p:cxnSp>
            <p:nvCxnSpPr>
              <p:cNvPr id="4" name="Straight Connector 3"/>
              <p:cNvCxnSpPr/>
              <p:nvPr/>
            </p:nvCxnSpPr>
            <p:spPr>
              <a:xfrm>
                <a:off x="2364058" y="1866900"/>
                <a:ext cx="0" cy="10287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2364058" y="2895600"/>
                <a:ext cx="22860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2364058" y="1866900"/>
                <a:ext cx="11430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3507058" y="1524000"/>
                <a:ext cx="0" cy="6858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3507058" y="1524000"/>
                <a:ext cx="11430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3507058" y="2210729"/>
                <a:ext cx="11430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2211658" y="2381250"/>
                <a:ext cx="1524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6" name="TextBox 45"/>
            <p:cNvSpPr txBox="1"/>
            <p:nvPr/>
          </p:nvSpPr>
          <p:spPr>
            <a:xfrm>
              <a:off x="3276600" y="1095345"/>
              <a:ext cx="186781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Human </a:t>
              </a:r>
              <a:r>
                <a:rPr lang="el-GR" sz="20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α</a:t>
              </a:r>
              <a:r>
                <a:rPr lang="en-US" sz="20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-globin</a:t>
              </a:r>
              <a:endPara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276600" y="1782074"/>
              <a:ext cx="182774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Mouse </a:t>
              </a:r>
              <a:r>
                <a:rPr lang="el-GR" sz="20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α</a:t>
              </a:r>
              <a:r>
                <a:rPr lang="en-US" sz="20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-globin</a:t>
              </a:r>
              <a:endPara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276600" y="2466945"/>
              <a:ext cx="156324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Fish </a:t>
              </a:r>
              <a:r>
                <a:rPr lang="el-GR" sz="20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α</a:t>
              </a:r>
              <a:r>
                <a:rPr lang="en-US" sz="20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-globin</a:t>
              </a:r>
              <a:endPara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514919" y="3362049"/>
            <a:ext cx="4507871" cy="1771710"/>
            <a:chOff x="636548" y="3533745"/>
            <a:chExt cx="4507871" cy="1771710"/>
          </a:xfrm>
        </p:grpSpPr>
        <p:grpSp>
          <p:nvGrpSpPr>
            <p:cNvPr id="38" name="Group 37"/>
            <p:cNvGrpSpPr/>
            <p:nvPr/>
          </p:nvGrpSpPr>
          <p:grpSpPr>
            <a:xfrm>
              <a:off x="636548" y="3733800"/>
              <a:ext cx="2438400" cy="1371600"/>
              <a:chOff x="2211658" y="1524000"/>
              <a:chExt cx="2438400" cy="1371600"/>
            </a:xfrm>
          </p:grpSpPr>
          <p:cxnSp>
            <p:nvCxnSpPr>
              <p:cNvPr id="39" name="Straight Connector 38"/>
              <p:cNvCxnSpPr/>
              <p:nvPr/>
            </p:nvCxnSpPr>
            <p:spPr>
              <a:xfrm>
                <a:off x="2364058" y="1866900"/>
                <a:ext cx="0" cy="10287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2364058" y="2895600"/>
                <a:ext cx="22860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2364058" y="1866900"/>
                <a:ext cx="11430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3507058" y="1524000"/>
                <a:ext cx="0" cy="6858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3507058" y="1524000"/>
                <a:ext cx="11430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3507058" y="2210729"/>
                <a:ext cx="11430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2211658" y="2381250"/>
                <a:ext cx="1524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1" name="TextBox 50"/>
            <p:cNvSpPr txBox="1"/>
            <p:nvPr/>
          </p:nvSpPr>
          <p:spPr>
            <a:xfrm>
              <a:off x="3276600" y="3533745"/>
              <a:ext cx="186781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Human </a:t>
              </a:r>
              <a:r>
                <a:rPr lang="el-GR" sz="20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α</a:t>
              </a:r>
              <a:r>
                <a:rPr lang="en-US" sz="20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-globin</a:t>
              </a:r>
              <a:endPara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3276600" y="4220474"/>
              <a:ext cx="156324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Fish </a:t>
              </a:r>
              <a:r>
                <a:rPr lang="el-GR" sz="20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α</a:t>
              </a:r>
              <a:r>
                <a:rPr lang="en-US" sz="20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-globin</a:t>
              </a:r>
              <a:endPara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276600" y="4905345"/>
              <a:ext cx="181812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Mouse </a:t>
              </a:r>
              <a:r>
                <a:rPr lang="el-GR" sz="20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β</a:t>
              </a:r>
              <a:r>
                <a:rPr lang="en-US" sz="20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-globin</a:t>
              </a:r>
              <a:endPara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5715000" y="915322"/>
            <a:ext cx="287711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orthologous genes or proteins, a tree reflecting sequence relationships should be congruent with the </a:t>
            </a:r>
            <a:r>
              <a:rPr lang="en-US" sz="2000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phylogentic</a:t>
            </a:r>
            <a:r>
              <a:rPr lang="en-US" sz="20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tree 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species relationships. </a:t>
            </a:r>
            <a:endParaRPr lang="en-US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714999" y="3279337"/>
            <a:ext cx="287711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2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paralogous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genes or proteins, a tree reflecting sequence relationships may be incongruent with the </a:t>
            </a:r>
            <a:r>
              <a:rPr lang="en-US" sz="2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phylogentic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tree of species relationships. </a:t>
            </a:r>
            <a:endParaRPr lang="en-US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4919" y="5638800"/>
            <a:ext cx="807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 the course of evolution, it is possible that in a particular protein family different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paralogs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are lost in different species.  In that case there may be no set of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orthologs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 that family from which a valid phylogenetic tree may be reconstructed.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39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800" y="762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Literature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2413" y="771817"/>
            <a:ext cx="7661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have been many approaches to the weighting problem, including:</a:t>
            </a:r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685800" y="1353366"/>
            <a:ext cx="8045605" cy="4862893"/>
            <a:chOff x="671863" y="1050517"/>
            <a:chExt cx="8045605" cy="4862893"/>
          </a:xfrm>
        </p:grpSpPr>
        <p:sp>
          <p:nvSpPr>
            <p:cNvPr id="4" name="TextBox 3"/>
            <p:cNvSpPr txBox="1"/>
            <p:nvPr/>
          </p:nvSpPr>
          <p:spPr>
            <a:xfrm>
              <a:off x="685802" y="2008716"/>
              <a:ext cx="80316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Sibbald</a:t>
              </a:r>
              <a:r>
                <a:rPr lang="en-US" sz="1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P.R</a:t>
              </a:r>
              <a:r>
                <a:rPr lang="en-US" sz="14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 &amp; </a:t>
              </a:r>
              <a:r>
                <a:rPr lang="en-US" sz="1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Argos, P. (</a:t>
              </a:r>
              <a:r>
                <a:rPr lang="en-US" sz="14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1990) </a:t>
              </a:r>
              <a:r>
                <a:rPr lang="en-US" sz="1400" i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J</a:t>
              </a:r>
              <a:r>
                <a:rPr lang="en-US" sz="1400" i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 Mol. Biol. </a:t>
              </a:r>
              <a:r>
                <a:rPr lang="en-US" sz="1400" b="1" i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sz="14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16</a:t>
              </a:r>
              <a:r>
                <a:rPr lang="en-US" sz="14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:813-818.</a:t>
              </a:r>
              <a:endParaRPr lang="en-US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85801" y="1050517"/>
              <a:ext cx="80316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u="sng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Felsenstein</a:t>
              </a:r>
              <a:r>
                <a:rPr lang="en-US" sz="1400" u="sng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J. (1973</a:t>
              </a:r>
              <a:r>
                <a:rPr lang="en-US" sz="1400" u="sng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en-US" sz="1400" i="1" u="sng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Am. J. Hum. Genet. </a:t>
              </a:r>
              <a:r>
                <a:rPr lang="en-US" sz="1400" b="1" u="sng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25</a:t>
              </a:r>
              <a:r>
                <a:rPr lang="en-US" sz="1400" u="sng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:471-492</a:t>
              </a:r>
              <a:r>
                <a:rPr lang="en-US" sz="1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85801" y="1382011"/>
              <a:ext cx="80316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Felsenstein</a:t>
              </a:r>
              <a:r>
                <a:rPr lang="en-US" sz="1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J. (1985</a:t>
              </a:r>
              <a:r>
                <a:rPr lang="en-US" sz="14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en-US" sz="1400" i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Am. Nat. </a:t>
              </a:r>
              <a:r>
                <a:rPr lang="en-US" sz="14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125:</a:t>
              </a:r>
              <a:r>
                <a:rPr lang="en-US" sz="1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1-15</a:t>
              </a:r>
              <a:r>
                <a:rPr lang="en-US" sz="14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en-US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85802" y="1700939"/>
              <a:ext cx="80316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u="sng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Altschul, S.F., </a:t>
              </a:r>
              <a:r>
                <a:rPr lang="en-US" sz="1400" i="1" u="sng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et al.</a:t>
              </a:r>
              <a:r>
                <a:rPr lang="en-US" sz="1400" u="sng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u="sng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(1989) </a:t>
              </a:r>
              <a:r>
                <a:rPr lang="en-US" sz="1400" i="1" u="sng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J</a:t>
              </a:r>
              <a:r>
                <a:rPr lang="en-US" sz="1400" i="1" u="sng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 Mol. Biol. </a:t>
              </a:r>
              <a:r>
                <a:rPr lang="en-US" sz="1400" b="1" u="sng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207</a:t>
              </a:r>
              <a:r>
                <a:rPr lang="en-US" sz="1400" u="sng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:647-653</a:t>
              </a:r>
              <a:r>
                <a:rPr lang="en-US" sz="14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en-US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85803" y="2342151"/>
              <a:ext cx="80316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Sander </a:t>
              </a:r>
              <a:r>
                <a:rPr lang="en-US" sz="1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r>
                <a:rPr lang="en-US" sz="14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 &amp; </a:t>
              </a:r>
              <a:r>
                <a:rPr lang="en-US" sz="1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Schneider, R. (</a:t>
              </a:r>
              <a:r>
                <a:rPr lang="en-US" sz="14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1991) </a:t>
              </a:r>
              <a:r>
                <a:rPr lang="en-US" sz="1400" i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Proteins</a:t>
              </a:r>
              <a:r>
                <a:rPr lang="en-US" sz="14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  <a:r>
                <a:rPr lang="en-US" sz="1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:56-68</a:t>
              </a:r>
              <a:r>
                <a:rPr lang="en-US" sz="14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en-US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85801" y="2659599"/>
              <a:ext cx="803166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Vingron</a:t>
              </a:r>
              <a:r>
                <a:rPr lang="en-US" sz="1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M</a:t>
              </a:r>
              <a:r>
                <a:rPr lang="en-US" sz="14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 &amp; </a:t>
              </a:r>
              <a:r>
                <a:rPr lang="en-US" sz="1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Sibbald</a:t>
              </a:r>
              <a:r>
                <a:rPr lang="en-US" sz="1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P.R. (</a:t>
              </a:r>
              <a:r>
                <a:rPr lang="en-US" sz="14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1993) </a:t>
              </a:r>
              <a:r>
                <a:rPr lang="en-US" sz="1400" i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Proc</a:t>
              </a:r>
              <a:r>
                <a:rPr lang="en-US" sz="1400" i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 Natl. Acad. Sci. USA </a:t>
              </a:r>
              <a:r>
                <a:rPr lang="en-US" sz="1400" b="1" i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  <a:r>
                <a:rPr lang="en-US" sz="14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r>
                <a:rPr lang="en-US" sz="14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:8777-8781.</a:t>
              </a:r>
              <a:endParaRPr lang="en-US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85803" y="2985238"/>
              <a:ext cx="80316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Gerstein, M</a:t>
              </a:r>
              <a:r>
                <a:rPr lang="en-US" sz="14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., </a:t>
              </a:r>
              <a:r>
                <a:rPr lang="en-US" sz="1400" i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et al.</a:t>
              </a:r>
              <a:r>
                <a:rPr lang="en-US" sz="14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sz="14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1994) </a:t>
              </a:r>
              <a:r>
                <a:rPr lang="en-US" sz="1400" i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J</a:t>
              </a:r>
              <a:r>
                <a:rPr lang="en-US" sz="1400" i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 Mol. Biol</a:t>
              </a:r>
              <a:r>
                <a:rPr lang="en-US" sz="1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  <a:r>
                <a:rPr lang="en-US" sz="14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236</a:t>
              </a:r>
              <a:r>
                <a:rPr lang="en-US" sz="1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:1067-1078.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85803" y="3941780"/>
              <a:ext cx="8031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Eddy, S.R., </a:t>
              </a:r>
              <a:r>
                <a:rPr lang="en-US" sz="1400" i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et al. </a:t>
              </a:r>
              <a:r>
                <a:rPr lang="en-US" sz="1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sz="14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1995) </a:t>
              </a:r>
              <a:r>
                <a:rPr lang="en-US" sz="1400" i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J</a:t>
              </a:r>
              <a:r>
                <a:rPr lang="en-US" sz="1400" i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  <a:r>
                <a:rPr lang="en-US" sz="1400" i="1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Comput</a:t>
              </a:r>
              <a:r>
                <a:rPr lang="en-US" sz="1400" i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 Biol. </a:t>
              </a:r>
              <a:r>
                <a:rPr lang="en-US" sz="14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sz="1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:9-23.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85800" y="3607370"/>
              <a:ext cx="803166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Thompson, J.D</a:t>
              </a:r>
              <a:r>
                <a:rPr lang="en-US" sz="14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., </a:t>
              </a:r>
              <a:r>
                <a:rPr lang="en-US" sz="1400" i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et al. </a:t>
              </a:r>
              <a:r>
                <a:rPr lang="en-US" sz="1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sz="14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1994) </a:t>
              </a:r>
              <a:r>
                <a:rPr lang="en-US" sz="1400" i="1" dirty="0" err="1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Comput</a:t>
              </a:r>
              <a:r>
                <a:rPr lang="en-US" sz="1400" i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 Appl. </a:t>
              </a:r>
              <a:r>
                <a:rPr lang="en-US" sz="1400" i="1" dirty="0" err="1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Biosci</a:t>
              </a:r>
              <a:r>
                <a:rPr lang="en-US" sz="1400" i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  <a:r>
                <a:rPr lang="en-US" sz="14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10</a:t>
              </a:r>
              <a:r>
                <a:rPr lang="en-US" sz="1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:19-29.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85803" y="4249557"/>
              <a:ext cx="8031664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Gotoh</a:t>
              </a:r>
              <a:r>
                <a:rPr lang="en-US" sz="1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O. (</a:t>
              </a:r>
              <a:r>
                <a:rPr lang="en-US" sz="14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1995) </a:t>
              </a:r>
              <a:r>
                <a:rPr lang="en-US" sz="1400" i="1" dirty="0" err="1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Comput</a:t>
              </a:r>
              <a:r>
                <a:rPr lang="en-US" sz="1400" i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Appl. </a:t>
              </a:r>
              <a:r>
                <a:rPr lang="en-US" sz="1400" i="1" dirty="0" err="1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Biosci</a:t>
              </a:r>
              <a:r>
                <a:rPr lang="en-US" sz="14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  <a:r>
                <a:rPr lang="en-US" sz="14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11</a:t>
              </a:r>
              <a:r>
                <a:rPr lang="en-US" sz="1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:543-551.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85800" y="4559193"/>
              <a:ext cx="678180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Krogh, A</a:t>
              </a:r>
              <a:r>
                <a:rPr lang="en-US" sz="14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 &amp; </a:t>
              </a:r>
              <a:r>
                <a:rPr lang="en-US" sz="1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Mitchison</a:t>
              </a:r>
              <a:r>
                <a:rPr lang="en-US" sz="1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G. (1995</a:t>
              </a:r>
              <a:r>
                <a:rPr lang="en-US" sz="14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 In </a:t>
              </a:r>
              <a:r>
                <a:rPr lang="en-US" sz="1400" i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Proc. Third Int. Conf. on Intelligent </a:t>
              </a:r>
              <a:r>
                <a:rPr lang="en-US" sz="1400" i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Systems </a:t>
              </a:r>
              <a:r>
                <a:rPr lang="en-US" sz="1400" i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for Mol. Biol</a:t>
              </a:r>
              <a:r>
                <a:rPr lang="en-US" sz="1400" i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r>
                <a:rPr lang="en-US" sz="14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en-US" sz="1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C. </a:t>
              </a:r>
              <a:r>
                <a:rPr lang="en-US" sz="14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Rawlings </a:t>
              </a:r>
              <a:r>
                <a:rPr lang="en-US" sz="1400" i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et al</a:t>
              </a:r>
              <a:r>
                <a:rPr lang="en-US" sz="14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., </a:t>
              </a:r>
              <a:r>
                <a:rPr lang="en-US" sz="1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eds</a:t>
              </a:r>
              <a:r>
                <a:rPr lang="en-US" sz="14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.) pp</a:t>
              </a:r>
              <a:r>
                <a:rPr lang="en-US" sz="1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 215-221, AAAI Press, Menlo Park, CA.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71864" y="5605633"/>
              <a:ext cx="8045604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u="sng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Sunyaev</a:t>
              </a:r>
              <a:r>
                <a:rPr lang="en-US" sz="1400" u="sng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S.R., </a:t>
              </a:r>
              <a:r>
                <a:rPr lang="en-US" sz="1400" i="1" u="sng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et al.</a:t>
              </a:r>
              <a:r>
                <a:rPr lang="en-US" sz="1400" u="sng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u="sng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sz="1400" u="sng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1999) </a:t>
              </a:r>
              <a:r>
                <a:rPr lang="en-US" sz="1400" i="1" u="sng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Protein </a:t>
              </a:r>
              <a:r>
                <a:rPr lang="en-US" sz="1400" i="1" u="sng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Eng. </a:t>
              </a:r>
              <a:r>
                <a:rPr lang="en-US" sz="1400" b="1" u="sng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12</a:t>
              </a:r>
              <a:r>
                <a:rPr lang="en-US" sz="1400" u="sng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:387-394</a:t>
              </a:r>
              <a:r>
                <a:rPr lang="en-US" sz="1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85802" y="3299593"/>
              <a:ext cx="803166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u="sng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Henikoff</a:t>
              </a:r>
              <a:r>
                <a:rPr lang="en-US" sz="1400" u="sng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S</a:t>
              </a:r>
              <a:r>
                <a:rPr lang="en-US" sz="1400" u="sng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 &amp; </a:t>
              </a:r>
              <a:r>
                <a:rPr lang="en-US" sz="1400" u="sng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Henikoff</a:t>
              </a:r>
              <a:r>
                <a:rPr lang="en-US" sz="1400" u="sng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J.G. (</a:t>
              </a:r>
              <a:r>
                <a:rPr lang="en-US" sz="1400" u="sng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1994) </a:t>
              </a:r>
              <a:r>
                <a:rPr lang="en-US" sz="1400" i="1" u="sng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J</a:t>
              </a:r>
              <a:r>
                <a:rPr lang="en-US" sz="1400" i="1" u="sng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 Mol. Biol</a:t>
              </a:r>
              <a:r>
                <a:rPr lang="en-US" sz="1400" u="sng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  <a:r>
                <a:rPr lang="en-US" sz="1400" b="1" u="sng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243</a:t>
              </a:r>
              <a:r>
                <a:rPr lang="en-US" sz="1400" u="sng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:574-578</a:t>
              </a:r>
              <a:r>
                <a:rPr lang="en-US" sz="1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71863" y="5082413"/>
              <a:ext cx="6948137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Bailey, T.L</a:t>
              </a:r>
              <a:r>
                <a:rPr lang="en-US" sz="14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 &amp; </a:t>
              </a:r>
              <a:r>
                <a:rPr lang="en-US" sz="1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Gribskov</a:t>
              </a:r>
              <a:r>
                <a:rPr lang="en-US" sz="1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M. (</a:t>
              </a:r>
              <a:r>
                <a:rPr lang="en-US" sz="14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1996) In </a:t>
              </a:r>
              <a:r>
                <a:rPr lang="en-US" sz="1400" i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Proc. Fourth Int. Conf. on Intelligent </a:t>
              </a:r>
              <a:r>
                <a:rPr lang="en-US" sz="1400" i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Systems </a:t>
              </a:r>
              <a:r>
                <a:rPr lang="en-US" sz="1400" i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for Mol. Biol.</a:t>
              </a:r>
              <a:r>
                <a:rPr lang="en-US" sz="1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(D.J. </a:t>
              </a:r>
              <a:r>
                <a:rPr lang="en-US" sz="14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States</a:t>
              </a:r>
              <a:r>
                <a:rPr lang="en-US" sz="1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i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et al</a:t>
              </a:r>
              <a:r>
                <a:rPr lang="en-US" sz="14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., </a:t>
              </a:r>
              <a:r>
                <a:rPr lang="en-US" sz="1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eds</a:t>
              </a:r>
              <a:r>
                <a:rPr lang="en-US" sz="14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.) pp</a:t>
              </a:r>
              <a:r>
                <a:rPr lang="en-US" sz="1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 15-24, AAAI Press, Menlo Park, CA.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18500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067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Method A: Purging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80578" y="762000"/>
                <a:ext cx="7732093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 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simple approach to dealing with sequence correlation is simply removing or ignoring sequences that are more than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𝑋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% identical to some sequence already included. 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578" y="762000"/>
                <a:ext cx="7732093" cy="1200329"/>
              </a:xfrm>
              <a:prstGeom prst="rect">
                <a:avLst/>
              </a:prstGeom>
              <a:blipFill rotWithShape="0">
                <a:blip r:embed="rId2"/>
                <a:stretch>
                  <a:fillRect l="-1182" t="-4061" b="-10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Group 11"/>
          <p:cNvGrpSpPr/>
          <p:nvPr/>
        </p:nvGrpSpPr>
        <p:grpSpPr>
          <a:xfrm>
            <a:off x="580578" y="3505200"/>
            <a:ext cx="7525886" cy="1846660"/>
            <a:chOff x="573707" y="3352800"/>
            <a:chExt cx="7525886" cy="1846660"/>
          </a:xfrm>
        </p:grpSpPr>
        <p:sp>
          <p:nvSpPr>
            <p:cNvPr id="6" name="TextBox 5"/>
            <p:cNvSpPr txBox="1"/>
            <p:nvPr/>
          </p:nvSpPr>
          <p:spPr>
            <a:xfrm>
              <a:off x="573707" y="3352800"/>
              <a:ext cx="205928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u="sng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Disadvantages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69857" y="3814465"/>
              <a:ext cx="52539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No definition of what is being optimized.</a:t>
              </a:r>
              <a:endPara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69857" y="4285060"/>
              <a:ext cx="72297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Dependent on order in which sequences are considered.</a:t>
              </a:r>
              <a:endPara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69856" y="4737795"/>
              <a:ext cx="417595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Some information is clearly lost.</a:t>
              </a:r>
              <a:endPara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580578" y="5791200"/>
            <a:ext cx="78082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Note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To evaluate correlation among the sequences involved, weighting methods in general rely upon alignments having an appreciable number of columns. 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573706" y="2057400"/>
            <a:ext cx="6189947" cy="1384995"/>
            <a:chOff x="573706" y="1886129"/>
            <a:chExt cx="6189947" cy="1384995"/>
          </a:xfrm>
        </p:grpSpPr>
        <p:sp>
          <p:nvSpPr>
            <p:cNvPr id="4" name="TextBox 3"/>
            <p:cNvSpPr txBox="1"/>
            <p:nvPr/>
          </p:nvSpPr>
          <p:spPr>
            <a:xfrm>
              <a:off x="573706" y="1886129"/>
              <a:ext cx="170982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u="sng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Advantages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902753" y="2347794"/>
              <a:ext cx="27790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Very fast and simple.</a:t>
              </a:r>
              <a:endPara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902753" y="2809459"/>
              <a:ext cx="586090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Duplicating a sequence does not alter results.</a:t>
              </a:r>
              <a:endPara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62736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9043</TotalTime>
  <Words>2105</Words>
  <Application>Microsoft Office PowerPoint</Application>
  <PresentationFormat>On-screen Show (4:3)</PresentationFormat>
  <Paragraphs>251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Angsana New</vt:lpstr>
      <vt:lpstr>Arial</vt:lpstr>
      <vt:lpstr>Calibri</vt:lpstr>
      <vt:lpstr>Cambria Math</vt:lpstr>
      <vt:lpstr>Courier New</vt:lpstr>
      <vt:lpstr>Monotype Corsiva</vt:lpstr>
      <vt:lpstr>Times New Roman</vt:lpstr>
      <vt:lpstr>Office Theme</vt:lpstr>
      <vt:lpstr>Sequence Weights</vt:lpstr>
      <vt:lpstr>The Problem</vt:lpstr>
      <vt:lpstr>PowerPoint Presentation</vt:lpstr>
      <vt:lpstr>Starting Intuitions</vt:lpstr>
      <vt:lpstr>Weights Depend on a Set of Sequences</vt:lpstr>
      <vt:lpstr>Digression:  Orthology and Paralogy</vt:lpstr>
      <vt:lpstr>Sequence Trees and Phylogenetic Trees</vt:lpstr>
      <vt:lpstr>Literature</vt:lpstr>
      <vt:lpstr>Method A: Purging</vt:lpstr>
      <vt:lpstr>Method B: Tree-Based Weights</vt:lpstr>
      <vt:lpstr>Tree-Based Weights continued</vt:lpstr>
      <vt:lpstr>Method C: Henikoff Weights </vt:lpstr>
      <vt:lpstr>Henikoff Weights continued</vt:lpstr>
      <vt:lpstr>Digression:  The Effective Number of Independent Sequences in a Multiple Alignment</vt:lpstr>
      <vt:lpstr>Estimating the Effective Number of Independent Sequences</vt:lpstr>
      <vt:lpstr>Method D: PSIC Weights </vt:lpstr>
      <vt:lpstr>PSIC Weights continued</vt:lpstr>
    </vt:vector>
  </TitlesOfParts>
  <Company>NCBI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Weights</dc:title>
  <dc:creator>altschul</dc:creator>
  <cp:lastModifiedBy>Altschul, Stephen (NIH/NLM/NCBI) [E]</cp:lastModifiedBy>
  <cp:revision>111</cp:revision>
  <cp:lastPrinted>2011-08-11T21:32:29Z</cp:lastPrinted>
  <dcterms:created xsi:type="dcterms:W3CDTF">2011-08-05T15:32:13Z</dcterms:created>
  <dcterms:modified xsi:type="dcterms:W3CDTF">2015-10-16T15:08:53Z</dcterms:modified>
</cp:coreProperties>
</file>