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0" r:id="rId6"/>
    <p:sldId id="259" r:id="rId7"/>
    <p:sldId id="261" r:id="rId8"/>
    <p:sldId id="262" r:id="rId9"/>
    <p:sldId id="270" r:id="rId10"/>
    <p:sldId id="271"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EA3B9-160C-4265-8200-97A66A8E17AA}"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0067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EA3B9-160C-4265-8200-97A66A8E17AA}"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359684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EA3B9-160C-4265-8200-97A66A8E17AA}"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61463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EA3B9-160C-4265-8200-97A66A8E17AA}"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235133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EA3B9-160C-4265-8200-97A66A8E17AA}"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40335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EA3B9-160C-4265-8200-97A66A8E17AA}"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291659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EA3B9-160C-4265-8200-97A66A8E17AA}"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79317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EA3B9-160C-4265-8200-97A66A8E17AA}"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13331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EA3B9-160C-4265-8200-97A66A8E17AA}"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71190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EA3B9-160C-4265-8200-97A66A8E17AA}"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10690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EA3B9-160C-4265-8200-97A66A8E17AA}"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6E006-A5F8-4E71-B019-B230237AB4D9}" type="slidenum">
              <a:rPr lang="en-US" smtClean="0"/>
              <a:t>‹#›</a:t>
            </a:fld>
            <a:endParaRPr lang="en-US"/>
          </a:p>
        </p:txBody>
      </p:sp>
    </p:spTree>
    <p:extLst>
      <p:ext uri="{BB962C8B-B14F-4D97-AF65-F5344CB8AC3E}">
        <p14:creationId xmlns:p14="http://schemas.microsoft.com/office/powerpoint/2010/main" val="75951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EA3B9-160C-4265-8200-97A66A8E17AA}" type="datetimeFigureOut">
              <a:rPr lang="en-US" smtClean="0"/>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6E006-A5F8-4E71-B019-B230237AB4D9}" type="slidenum">
              <a:rPr lang="en-US" smtClean="0"/>
              <a:t>‹#›</a:t>
            </a:fld>
            <a:endParaRPr lang="en-US"/>
          </a:p>
        </p:txBody>
      </p:sp>
    </p:spTree>
    <p:extLst>
      <p:ext uri="{BB962C8B-B14F-4D97-AF65-F5344CB8AC3E}">
        <p14:creationId xmlns:p14="http://schemas.microsoft.com/office/powerpoint/2010/main" val="3400779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0.png"/><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0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5.emf"/><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4000" dirty="0" smtClean="0">
                <a:latin typeface="Times New Roman" panose="02020603050405020304" pitchFamily="18" charset="0"/>
                <a:cs typeface="Times New Roman" panose="02020603050405020304" pitchFamily="18" charset="0"/>
              </a:rPr>
              <a:t>Gibbs Sampling</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95400" y="1600200"/>
            <a:ext cx="6553200" cy="2286000"/>
          </a:xfrm>
        </p:spPr>
        <p:txBody>
          <a:bodyPr>
            <a:normAutofit fontScale="62500" lnSpcReduction="20000"/>
          </a:bodyPr>
          <a:lstStyle/>
          <a:p>
            <a:r>
              <a:rPr lang="en-US" sz="4000" dirty="0" smtClean="0">
                <a:solidFill>
                  <a:srgbClr val="002060"/>
                </a:solidFill>
                <a:latin typeface="Times New Roman" panose="02020603050405020304" pitchFamily="18" charset="0"/>
                <a:cs typeface="Times New Roman" panose="02020603050405020304" pitchFamily="18" charset="0"/>
              </a:rPr>
              <a:t>Stephen F. Altschul</a:t>
            </a:r>
          </a:p>
          <a:p>
            <a:endParaRPr lang="en-US" sz="4000" dirty="0">
              <a:solidFill>
                <a:srgbClr val="002060"/>
              </a:solidFill>
              <a:latin typeface="Times New Roman" panose="02020603050405020304" pitchFamily="18" charset="0"/>
              <a:cs typeface="Times New Roman" panose="02020603050405020304" pitchFamily="18" charset="0"/>
            </a:endParaRPr>
          </a:p>
          <a:p>
            <a:r>
              <a:rPr lang="en-US" sz="3800" dirty="0" smtClean="0">
                <a:solidFill>
                  <a:srgbClr val="002060"/>
                </a:solidFill>
                <a:latin typeface="Times New Roman" panose="02020603050405020304" pitchFamily="18" charset="0"/>
                <a:cs typeface="Times New Roman" panose="02020603050405020304" pitchFamily="18" charset="0"/>
              </a:rPr>
              <a:t>National Center for Biotechnology Information</a:t>
            </a:r>
          </a:p>
          <a:p>
            <a:r>
              <a:rPr lang="en-US" sz="3800" dirty="0" smtClean="0">
                <a:solidFill>
                  <a:srgbClr val="002060"/>
                </a:solidFill>
                <a:latin typeface="Times New Roman" panose="02020603050405020304" pitchFamily="18" charset="0"/>
                <a:cs typeface="Times New Roman" panose="02020603050405020304" pitchFamily="18" charset="0"/>
              </a:rPr>
              <a:t>National Library of Medicine</a:t>
            </a:r>
          </a:p>
          <a:p>
            <a:r>
              <a:rPr lang="en-US" sz="3800" dirty="0" smtClean="0">
                <a:solidFill>
                  <a:srgbClr val="002060"/>
                </a:solidFill>
                <a:latin typeface="Times New Roman" panose="02020603050405020304" pitchFamily="18" charset="0"/>
                <a:cs typeface="Times New Roman" panose="02020603050405020304" pitchFamily="18" charset="0"/>
              </a:rPr>
              <a:t>National Institutes of Health</a:t>
            </a:r>
            <a:endParaRPr lang="en-US" sz="3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26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dirty="0" smtClean="0">
                <a:latin typeface="Times New Roman" panose="02020603050405020304" pitchFamily="18" charset="0"/>
                <a:cs typeface="Times New Roman" panose="02020603050405020304" pitchFamily="18" charset="0"/>
              </a:rPr>
              <a:t>The Evolving Multiple Alignment</a:t>
            </a:r>
            <a:endParaRPr lang="en-US" sz="3600"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1101171" y="991642"/>
            <a:ext cx="6749751" cy="5413135"/>
            <a:chOff x="465434" y="1196752"/>
            <a:chExt cx="6327892" cy="4970404"/>
          </a:xfrm>
        </p:grpSpPr>
        <p:sp>
          <p:nvSpPr>
            <p:cNvPr id="5" name="TextBox 4"/>
            <p:cNvSpPr txBox="1"/>
            <p:nvPr/>
          </p:nvSpPr>
          <p:spPr>
            <a:xfrm>
              <a:off x="2095116" y="5903282"/>
              <a:ext cx="1512168" cy="254344"/>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10 iterations</a:t>
              </a:r>
              <a:endParaRPr lang="en-US" sz="1200" dirty="0">
                <a:latin typeface="Times New Roman" panose="02020603050405020304" pitchFamily="18" charset="0"/>
                <a:cs typeface="Times New Roman" panose="02020603050405020304" pitchFamily="18"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650" y="1207830"/>
              <a:ext cx="1181100"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1486" y="1196752"/>
              <a:ext cx="120967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670239" y="5912812"/>
              <a:ext cx="1512168" cy="254344"/>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480 iterations</a:t>
              </a:r>
              <a:endParaRPr lang="en-US" sz="1200" dirty="0">
                <a:latin typeface="Times New Roman" panose="02020603050405020304" pitchFamily="18" charset="0"/>
                <a:cs typeface="Times New Roman" panose="02020603050405020304" pitchFamily="18" charset="0"/>
              </a:endParaRPr>
            </a:p>
          </p:txBody>
        </p:sp>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1191" y="1220702"/>
              <a:ext cx="119062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281158" y="5912255"/>
              <a:ext cx="1512168" cy="254344"/>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1680 iterations</a:t>
              </a:r>
              <a:endParaRPr lang="en-US" sz="1200" dirty="0">
                <a:latin typeface="Times New Roman" panose="02020603050405020304" pitchFamily="18" charset="0"/>
                <a:cs typeface="Times New Roman" panose="02020603050405020304" pitchFamily="18" charset="0"/>
              </a:endParaRP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8328" y="1197399"/>
              <a:ext cx="1190625"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65434" y="5906061"/>
              <a:ext cx="1512168" cy="254344"/>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1 iteration</a:t>
              </a:r>
              <a:endParaRPr lang="en-US" sz="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62210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dirty="0" smtClean="0">
                <a:latin typeface="Times New Roman" panose="02020603050405020304" pitchFamily="18" charset="0"/>
                <a:cs typeface="Times New Roman" panose="02020603050405020304" pitchFamily="18" charset="0"/>
              </a:rPr>
              <a:t>Phase Shifts</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762000"/>
            <a:ext cx="769620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The Gibbs sampling algorithm may easily converge on a local optimum that is a “phase-shifted” version of the global optimum.  </a:t>
            </a:r>
            <a:r>
              <a:rPr lang="en-US" sz="2000" dirty="0" smtClean="0">
                <a:solidFill>
                  <a:srgbClr val="C00000"/>
                </a:solidFill>
                <a:latin typeface="Times New Roman" panose="02020603050405020304" pitchFamily="18" charset="0"/>
                <a:cs typeface="Times New Roman" panose="02020603050405020304" pitchFamily="18" charset="0"/>
              </a:rPr>
              <a:t>Why?</a:t>
            </a:r>
            <a:endParaRPr lang="en-US" sz="2000"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438400" y="1786234"/>
            <a:ext cx="1451872" cy="307777"/>
          </a:xfrm>
          <a:prstGeom prst="rect">
            <a:avLst/>
          </a:prstGeom>
          <a:noFill/>
        </p:spPr>
        <p:txBody>
          <a:bodyPr wrap="none" rtlCol="0">
            <a:spAutoFit/>
          </a:bodyPr>
          <a:lstStyle/>
          <a:p>
            <a:r>
              <a:rPr lang="en-US" sz="1400" dirty="0" smtClean="0">
                <a:solidFill>
                  <a:srgbClr val="C00000"/>
                </a:solidFill>
                <a:latin typeface="Times New Roman" panose="02020603050405020304" pitchFamily="18" charset="0"/>
                <a:cs typeface="Times New Roman" panose="02020603050405020304" pitchFamily="18" charset="0"/>
              </a:rPr>
              <a:t>Optimal solution:</a:t>
            </a:r>
            <a:endParaRPr lang="en-US" sz="1400"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438400" y="1985646"/>
            <a:ext cx="1306191"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Solution </a:t>
            </a:r>
            <a:r>
              <a:rPr lang="en-US" sz="1400" dirty="0" smtClean="0">
                <a:solidFill>
                  <a:srgbClr val="002060"/>
                </a:solidFill>
                <a:latin typeface="Times New Roman" panose="02020603050405020304" pitchFamily="18" charset="0"/>
                <a:cs typeface="Times New Roman" panose="02020603050405020304" pitchFamily="18" charset="0"/>
              </a:rPr>
              <a:t>found</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grpSp>
        <p:nvGrpSpPr>
          <p:cNvPr id="50" name="Group 49"/>
          <p:cNvGrpSpPr/>
          <p:nvPr/>
        </p:nvGrpSpPr>
        <p:grpSpPr>
          <a:xfrm>
            <a:off x="3609628" y="1967059"/>
            <a:ext cx="4847359" cy="4189513"/>
            <a:chOff x="2105939" y="2211287"/>
            <a:chExt cx="4847359" cy="4189513"/>
          </a:xfrm>
        </p:grpSpPr>
        <p:sp>
          <p:nvSpPr>
            <p:cNvPr id="3" name="Rectangle 2"/>
            <p:cNvSpPr/>
            <p:nvPr/>
          </p:nvSpPr>
          <p:spPr>
            <a:xfrm>
              <a:off x="2590800" y="2438400"/>
              <a:ext cx="3962400" cy="2585323"/>
            </a:xfrm>
            <a:prstGeom prst="rect">
              <a:avLst/>
            </a:prstGeom>
          </p:spPr>
          <p:txBody>
            <a:bodyPr wrap="square">
              <a:spAutoFit/>
            </a:bodyPr>
            <a:lstStyle/>
            <a:p>
              <a:r>
                <a:rPr lang="en-US" dirty="0" smtClean="0">
                  <a:latin typeface="Courier New" pitchFamily="49" charset="0"/>
                  <a:cs typeface="Courier New" pitchFamily="49" charset="0"/>
                </a:rPr>
                <a:t>SQK</a:t>
              </a:r>
              <a:r>
                <a:rPr lang="en-US" dirty="0" smtClean="0">
                  <a:solidFill>
                    <a:srgbClr val="C00000"/>
                  </a:solidFill>
                  <a:latin typeface="Courier New" pitchFamily="49" charset="0"/>
                  <a:cs typeface="Courier New" pitchFamily="49" charset="0"/>
                </a:rPr>
                <a:t>ETG</a:t>
              </a:r>
              <a:r>
                <a:rPr lang="en-US" b="1" dirty="0" smtClean="0">
                  <a:solidFill>
                    <a:srgbClr val="C00000"/>
                  </a:solidFill>
                  <a:latin typeface="Courier New" pitchFamily="49" charset="0"/>
                  <a:cs typeface="Courier New" pitchFamily="49" charset="0"/>
                </a:rPr>
                <a:t>DILGISQMHVSR</a:t>
              </a:r>
              <a:r>
                <a:rPr lang="en-US" b="1" dirty="0" smtClean="0">
                  <a:latin typeface="Courier New" pitchFamily="49" charset="0"/>
                  <a:cs typeface="Courier New" pitchFamily="49" charset="0"/>
                </a:rPr>
                <a:t>LQR</a:t>
              </a:r>
              <a:r>
                <a:rPr lang="en-US" dirty="0" smtClean="0">
                  <a:latin typeface="Courier New" pitchFamily="49" charset="0"/>
                  <a:cs typeface="Courier New" pitchFamily="49" charset="0"/>
                </a:rPr>
                <a:t>KAVKKL</a:t>
              </a:r>
            </a:p>
            <a:p>
              <a:r>
                <a:rPr lang="en-US" dirty="0" smtClean="0">
                  <a:latin typeface="Courier New" pitchFamily="49" charset="0"/>
                  <a:cs typeface="Courier New" pitchFamily="49" charset="0"/>
                </a:rPr>
                <a:t>TQR</a:t>
              </a:r>
              <a:r>
                <a:rPr lang="en-US" dirty="0" smtClean="0">
                  <a:solidFill>
                    <a:srgbClr val="C00000"/>
                  </a:solidFill>
                  <a:latin typeface="Courier New" pitchFamily="49" charset="0"/>
                  <a:cs typeface="Courier New" pitchFamily="49" charset="0"/>
                </a:rPr>
                <a:t>EIA</a:t>
              </a:r>
              <a:r>
                <a:rPr lang="en-US" b="1" dirty="0" smtClean="0">
                  <a:solidFill>
                    <a:srgbClr val="C00000"/>
                  </a:solidFill>
                  <a:latin typeface="Courier New" pitchFamily="49" charset="0"/>
                  <a:cs typeface="Courier New" pitchFamily="49" charset="0"/>
                </a:rPr>
                <a:t>KELGISRSYVSR</a:t>
              </a:r>
              <a:r>
                <a:rPr lang="en-US" b="1" dirty="0" smtClean="0">
                  <a:latin typeface="Courier New" pitchFamily="49" charset="0"/>
                  <a:cs typeface="Courier New" pitchFamily="49" charset="0"/>
                </a:rPr>
                <a:t>IEK</a:t>
              </a:r>
              <a:r>
                <a:rPr lang="en-US" dirty="0" smtClean="0">
                  <a:latin typeface="Courier New" pitchFamily="49" charset="0"/>
                  <a:cs typeface="Courier New" pitchFamily="49" charset="0"/>
                </a:rPr>
                <a:t>RALMKM</a:t>
              </a:r>
            </a:p>
            <a:p>
              <a:r>
                <a:rPr lang="en-US" dirty="0" smtClean="0">
                  <a:latin typeface="Courier New" pitchFamily="49" charset="0"/>
                  <a:cs typeface="Courier New" pitchFamily="49" charset="0"/>
                </a:rPr>
                <a:t>RVS</a:t>
              </a:r>
              <a:r>
                <a:rPr lang="en-US" dirty="0" smtClean="0">
                  <a:solidFill>
                    <a:srgbClr val="C00000"/>
                  </a:solidFill>
                  <a:latin typeface="Courier New" pitchFamily="49" charset="0"/>
                  <a:cs typeface="Courier New" pitchFamily="49" charset="0"/>
                </a:rPr>
                <a:t>ITA</a:t>
              </a:r>
              <a:r>
                <a:rPr lang="en-US" b="1" dirty="0" smtClean="0">
                  <a:solidFill>
                    <a:srgbClr val="C00000"/>
                  </a:solidFill>
                  <a:latin typeface="Courier New" pitchFamily="49" charset="0"/>
                  <a:cs typeface="Courier New" pitchFamily="49" charset="0"/>
                </a:rPr>
                <a:t>ENLGLTQPAVSN</a:t>
              </a:r>
              <a:r>
                <a:rPr lang="en-US" b="1" dirty="0" smtClean="0">
                  <a:latin typeface="Courier New" pitchFamily="49" charset="0"/>
                  <a:cs typeface="Courier New" pitchFamily="49" charset="0"/>
                </a:rPr>
                <a:t>ALK</a:t>
              </a:r>
              <a:r>
                <a:rPr lang="en-US" dirty="0" smtClean="0">
                  <a:latin typeface="Courier New" pitchFamily="49" charset="0"/>
                  <a:cs typeface="Courier New" pitchFamily="49" charset="0"/>
                </a:rPr>
                <a:t>RLRTSL</a:t>
              </a:r>
            </a:p>
            <a:p>
              <a:r>
                <a:rPr lang="en-US" dirty="0" smtClean="0">
                  <a:latin typeface="Courier New" pitchFamily="49" charset="0"/>
                  <a:cs typeface="Courier New" pitchFamily="49" charset="0"/>
                </a:rPr>
                <a:t>CFV</a:t>
              </a:r>
              <a:r>
                <a:rPr lang="en-US" dirty="0" smtClean="0">
                  <a:solidFill>
                    <a:srgbClr val="C00000"/>
                  </a:solidFill>
                  <a:latin typeface="Courier New" pitchFamily="49" charset="0"/>
                  <a:cs typeface="Courier New" pitchFamily="49" charset="0"/>
                </a:rPr>
                <a:t>RAA</a:t>
              </a:r>
              <a:r>
                <a:rPr lang="en-US" b="1" dirty="0" smtClean="0">
                  <a:solidFill>
                    <a:srgbClr val="C00000"/>
                  </a:solidFill>
                  <a:latin typeface="Courier New" pitchFamily="49" charset="0"/>
                  <a:cs typeface="Courier New" pitchFamily="49" charset="0"/>
                </a:rPr>
                <a:t>FEAGIGLGALAR</a:t>
              </a:r>
              <a:r>
                <a:rPr lang="en-US" b="1" dirty="0" smtClean="0">
                  <a:latin typeface="Courier New" pitchFamily="49" charset="0"/>
                  <a:cs typeface="Courier New" pitchFamily="49" charset="0"/>
                </a:rPr>
                <a:t>LCR</a:t>
              </a:r>
              <a:r>
                <a:rPr lang="en-US" dirty="0" smtClean="0">
                  <a:latin typeface="Courier New" pitchFamily="49" charset="0"/>
                  <a:cs typeface="Courier New" pitchFamily="49" charset="0"/>
                </a:rPr>
                <a:t>ALDAAN</a:t>
              </a:r>
            </a:p>
            <a:p>
              <a:r>
                <a:rPr lang="en-US" dirty="0" smtClean="0">
                  <a:latin typeface="Courier New" pitchFamily="49" charset="0"/>
                  <a:cs typeface="Courier New" pitchFamily="49" charset="0"/>
                </a:rPr>
                <a:t>RRI</a:t>
              </a:r>
              <a:r>
                <a:rPr lang="en-US" dirty="0" smtClean="0">
                  <a:solidFill>
                    <a:srgbClr val="C00000"/>
                  </a:solidFill>
                  <a:latin typeface="Courier New" pitchFamily="49" charset="0"/>
                  <a:cs typeface="Courier New" pitchFamily="49" charset="0"/>
                </a:rPr>
                <a:t>EIA</a:t>
              </a:r>
              <a:r>
                <a:rPr lang="en-US" b="1" dirty="0" smtClean="0">
                  <a:solidFill>
                    <a:srgbClr val="C00000"/>
                  </a:solidFill>
                  <a:latin typeface="Courier New" pitchFamily="49" charset="0"/>
                  <a:cs typeface="Courier New" pitchFamily="49" charset="0"/>
                </a:rPr>
                <a:t>HALCLTERQIKI</a:t>
              </a:r>
              <a:r>
                <a:rPr lang="en-US" b="1" dirty="0" smtClean="0">
                  <a:latin typeface="Courier New" pitchFamily="49" charset="0"/>
                  <a:cs typeface="Courier New" pitchFamily="49" charset="0"/>
                </a:rPr>
                <a:t>WFQ</a:t>
              </a:r>
              <a:r>
                <a:rPr lang="en-US" dirty="0" smtClean="0">
                  <a:latin typeface="Courier New" pitchFamily="49" charset="0"/>
                  <a:cs typeface="Courier New" pitchFamily="49" charset="0"/>
                </a:rPr>
                <a:t>NRRMKW</a:t>
              </a:r>
            </a:p>
            <a:p>
              <a:r>
                <a:rPr lang="en-US" dirty="0" smtClean="0">
                  <a:latin typeface="Courier New" pitchFamily="49" charset="0"/>
                  <a:cs typeface="Courier New" pitchFamily="49" charset="0"/>
                </a:rPr>
                <a:t>NQI</a:t>
              </a:r>
              <a:r>
                <a:rPr lang="en-US" dirty="0" smtClean="0">
                  <a:solidFill>
                    <a:srgbClr val="C00000"/>
                  </a:solidFill>
                  <a:latin typeface="Courier New" pitchFamily="49" charset="0"/>
                  <a:cs typeface="Courier New" pitchFamily="49" charset="0"/>
                </a:rPr>
                <a:t>RAA</a:t>
              </a:r>
              <a:r>
                <a:rPr lang="en-US" b="1" dirty="0" smtClean="0">
                  <a:solidFill>
                    <a:srgbClr val="C00000"/>
                  </a:solidFill>
                  <a:latin typeface="Courier New" pitchFamily="49" charset="0"/>
                  <a:cs typeface="Courier New" pitchFamily="49" charset="0"/>
                </a:rPr>
                <a:t>DLLGLNRNTLRK</a:t>
              </a:r>
              <a:r>
                <a:rPr lang="en-US" b="1" dirty="0" smtClean="0">
                  <a:latin typeface="Courier New" pitchFamily="49" charset="0"/>
                  <a:cs typeface="Courier New" pitchFamily="49" charset="0"/>
                </a:rPr>
                <a:t>KIR</a:t>
              </a:r>
              <a:r>
                <a:rPr lang="en-US" dirty="0" smtClean="0">
                  <a:latin typeface="Courier New" pitchFamily="49" charset="0"/>
                  <a:cs typeface="Courier New" pitchFamily="49" charset="0"/>
                </a:rPr>
                <a:t>DLDIQV</a:t>
              </a:r>
            </a:p>
            <a:p>
              <a:r>
                <a:rPr lang="en-US" dirty="0" smtClean="0">
                  <a:latin typeface="Courier New" pitchFamily="49" charset="0"/>
                  <a:cs typeface="Courier New" pitchFamily="49" charset="0"/>
                </a:rPr>
                <a:t>TQR</a:t>
              </a:r>
              <a:r>
                <a:rPr lang="en-US" dirty="0" smtClean="0">
                  <a:solidFill>
                    <a:srgbClr val="C00000"/>
                  </a:solidFill>
                  <a:latin typeface="Courier New" pitchFamily="49" charset="0"/>
                  <a:cs typeface="Courier New" pitchFamily="49" charset="0"/>
                </a:rPr>
                <a:t>SLA</a:t>
              </a:r>
              <a:r>
                <a:rPr lang="en-US" b="1" dirty="0" smtClean="0">
                  <a:solidFill>
                    <a:srgbClr val="C00000"/>
                  </a:solidFill>
                  <a:latin typeface="Courier New" pitchFamily="49" charset="0"/>
                  <a:cs typeface="Courier New" pitchFamily="49" charset="0"/>
                </a:rPr>
                <a:t>KALKISHVSVSQ</a:t>
              </a:r>
              <a:r>
                <a:rPr lang="en-US" b="1" dirty="0" smtClean="0">
                  <a:latin typeface="Courier New" pitchFamily="49" charset="0"/>
                  <a:cs typeface="Courier New" pitchFamily="49" charset="0"/>
                </a:rPr>
                <a:t>WER</a:t>
              </a:r>
              <a:r>
                <a:rPr lang="en-US" dirty="0" smtClean="0">
                  <a:latin typeface="Courier New" pitchFamily="49" charset="0"/>
                  <a:cs typeface="Courier New" pitchFamily="49" charset="0"/>
                </a:rPr>
                <a:t>GDSEPT</a:t>
              </a:r>
            </a:p>
            <a:p>
              <a:r>
                <a:rPr lang="en-US" dirty="0" smtClean="0">
                  <a:latin typeface="Courier New" pitchFamily="49" charset="0"/>
                  <a:cs typeface="Courier New" pitchFamily="49" charset="0"/>
                </a:rPr>
                <a:t>EKE</a:t>
              </a:r>
              <a:r>
                <a:rPr lang="en-US" dirty="0" smtClean="0">
                  <a:solidFill>
                    <a:srgbClr val="C00000"/>
                  </a:solidFill>
                  <a:latin typeface="Courier New" pitchFamily="49" charset="0"/>
                  <a:cs typeface="Courier New" pitchFamily="49" charset="0"/>
                </a:rPr>
                <a:t>EVA</a:t>
              </a:r>
              <a:r>
                <a:rPr lang="en-US" b="1" dirty="0" smtClean="0">
                  <a:solidFill>
                    <a:srgbClr val="C00000"/>
                  </a:solidFill>
                  <a:latin typeface="Courier New" pitchFamily="49" charset="0"/>
                  <a:cs typeface="Courier New" pitchFamily="49" charset="0"/>
                </a:rPr>
                <a:t>KKCGITPLQVRV</a:t>
              </a:r>
              <a:r>
                <a:rPr lang="en-US" b="1" dirty="0" smtClean="0">
                  <a:latin typeface="Courier New" pitchFamily="49" charset="0"/>
                  <a:cs typeface="Courier New" pitchFamily="49" charset="0"/>
                </a:rPr>
                <a:t>WFI</a:t>
              </a:r>
              <a:r>
                <a:rPr lang="en-US" dirty="0" smtClean="0">
                  <a:latin typeface="Courier New" pitchFamily="49" charset="0"/>
                  <a:cs typeface="Courier New" pitchFamily="49" charset="0"/>
                </a:rPr>
                <a:t>NKRMRS</a:t>
              </a:r>
            </a:p>
            <a:p>
              <a:r>
                <a:rPr lang="en-US" dirty="0" smtClean="0">
                  <a:latin typeface="Courier New" pitchFamily="49" charset="0"/>
                  <a:cs typeface="Courier New" pitchFamily="49" charset="0"/>
                </a:rPr>
                <a:t>GTE</a:t>
              </a:r>
              <a:r>
                <a:rPr lang="en-US" dirty="0" smtClean="0">
                  <a:solidFill>
                    <a:srgbClr val="C00000"/>
                  </a:solidFill>
                  <a:latin typeface="Courier New" pitchFamily="49" charset="0"/>
                  <a:cs typeface="Courier New" pitchFamily="49" charset="0"/>
                </a:rPr>
                <a:t>KTA</a:t>
              </a:r>
              <a:r>
                <a:rPr lang="en-US" b="1" dirty="0" smtClean="0">
                  <a:solidFill>
                    <a:srgbClr val="C00000"/>
                  </a:solidFill>
                  <a:latin typeface="Courier New" pitchFamily="49" charset="0"/>
                  <a:cs typeface="Courier New" pitchFamily="49" charset="0"/>
                </a:rPr>
                <a:t>EAVGVDKSQISR</a:t>
              </a:r>
              <a:r>
                <a:rPr lang="en-US" b="1" dirty="0" smtClean="0">
                  <a:latin typeface="Courier New" pitchFamily="49" charset="0"/>
                  <a:cs typeface="Courier New" pitchFamily="49" charset="0"/>
                </a:rPr>
                <a:t>WKR</a:t>
              </a:r>
              <a:r>
                <a:rPr lang="en-US" dirty="0" smtClean="0">
                  <a:latin typeface="Courier New" pitchFamily="49" charset="0"/>
                  <a:cs typeface="Courier New" pitchFamily="49" charset="0"/>
                </a:rPr>
                <a:t>DWIPKF</a:t>
              </a:r>
              <a:endParaRPr lang="en-US" dirty="0">
                <a:latin typeface="Courier New" pitchFamily="49" charset="0"/>
                <a:cs typeface="Courier New" pitchFamily="49" charset="0"/>
              </a:endParaRPr>
            </a:p>
          </p:txBody>
        </p:sp>
        <mc:AlternateContent xmlns:mc="http://schemas.openxmlformats.org/markup-compatibility/2006" xmlns:a14="http://schemas.microsoft.com/office/drawing/2010/main">
          <mc:Choice Requires="a14">
            <p:sp>
              <p:nvSpPr>
                <p:cNvPr id="6" name="TextBox 5"/>
                <p:cNvSpPr txBox="1"/>
                <p:nvPr/>
              </p:nvSpPr>
              <p:spPr>
                <a:xfrm>
                  <a:off x="6324600" y="3438673"/>
                  <a:ext cx="628698"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tx1"/>
                            </a:solidFill>
                            <a:latin typeface="Cambria Math"/>
                          </a:rPr>
                          <m:t>⋯</m:t>
                        </m:r>
                      </m:oMath>
                    </m:oMathPara>
                  </a14:m>
                  <a:endParaRPr lang="en-US" sz="32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24600" y="3438673"/>
                  <a:ext cx="628698" cy="584775"/>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105939" y="3438673"/>
                  <a:ext cx="62869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tx1"/>
                            </a:solidFill>
                            <a:latin typeface="Cambria Math"/>
                          </a:rPr>
                          <m:t>⋯</m:t>
                        </m:r>
                      </m:oMath>
                    </m:oMathPara>
                  </a14:m>
                  <a:endParaRPr lang="en-US" sz="3200" dirty="0">
                    <a:solidFill>
                      <a:schemeClr val="tx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105939" y="3438673"/>
                  <a:ext cx="628697" cy="584775"/>
                </a:xfrm>
                <a:prstGeom prst="rect">
                  <a:avLst/>
                </a:prstGeom>
                <a:blipFill rotWithShape="1">
                  <a:blip r:embed="rId3"/>
                  <a:stretch>
                    <a:fillRect/>
                  </a:stretch>
                </a:blipFill>
              </p:spPr>
              <p:txBody>
                <a:bodyPr/>
                <a:lstStyle/>
                <a:p>
                  <a:r>
                    <a:rPr lang="en-US">
                      <a:noFill/>
                    </a:rPr>
                    <a:t> </a:t>
                  </a:r>
                </a:p>
              </p:txBody>
            </p:sp>
          </mc:Fallback>
        </mc:AlternateContent>
        <p:cxnSp>
          <p:nvCxnSpPr>
            <p:cNvPr id="11" name="Straight Connector 10"/>
            <p:cNvCxnSpPr/>
            <p:nvPr/>
          </p:nvCxnSpPr>
          <p:spPr>
            <a:xfrm>
              <a:off x="3124200" y="2211287"/>
              <a:ext cx="2016512"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41442" y="2383763"/>
              <a:ext cx="2016512" cy="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050947" y="6266985"/>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71800" y="2537651"/>
              <a:ext cx="0" cy="386314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112994" y="2537651"/>
              <a:ext cx="0" cy="386314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900137" y="6118302"/>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505200" y="2533924"/>
              <a:ext cx="0" cy="386314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758889" y="5954751"/>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37299" y="5798634"/>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54525" y="2533922"/>
              <a:ext cx="0" cy="386314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971800" y="5023723"/>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07472" y="5181600"/>
              <a:ext cx="2062047"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249795" y="5330283"/>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377889" y="5486400"/>
              <a:ext cx="2062047"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505200" y="5649949"/>
              <a:ext cx="2062047" cy="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533400" y="3718677"/>
            <a:ext cx="3356872" cy="2554545"/>
          </a:xfrm>
          <a:prstGeom prst="rect">
            <a:avLst/>
          </a:prstGeom>
          <a:noFill/>
        </p:spPr>
        <p:txBody>
          <a:bodyPr wrap="square" rtlCol="0">
            <a:spAutoFit/>
          </a:bodyPr>
          <a:lstStyle/>
          <a:p>
            <a:r>
              <a:rPr lang="en-US" sz="1600" dirty="0" smtClean="0"/>
              <a:t>   </a:t>
            </a:r>
            <a:r>
              <a:rPr lang="en-US" sz="1600" dirty="0" smtClean="0">
                <a:latin typeface="Times New Roman" panose="02020603050405020304" pitchFamily="18" charset="0"/>
                <a:cs typeface="Times New Roman" panose="02020603050405020304" pitchFamily="18" charset="0"/>
              </a:rPr>
              <a:t>One remedy is to add a separate “phase-shift sampling step”.</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No segments are removed, but likelihoods are calculated for the current alignment and several</a:t>
            </a:r>
          </a:p>
          <a:p>
            <a:r>
              <a:rPr lang="en-US" sz="1600" dirty="0" smtClean="0">
                <a:latin typeface="Times New Roman" panose="02020603050405020304" pitchFamily="18" charset="0"/>
                <a:cs typeface="Times New Roman" panose="02020603050405020304" pitchFamily="18" charset="0"/>
              </a:rPr>
              <a:t>phase-shifted alternatives.  These alignments are then sampled among.</a:t>
            </a: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This can be understood as changing the topology, of definition of distance,</a:t>
            </a:r>
          </a:p>
          <a:p>
            <a:r>
              <a:rPr lang="en-US" sz="1600" dirty="0" smtClean="0">
                <a:latin typeface="Times New Roman" panose="02020603050405020304" pitchFamily="18" charset="0"/>
                <a:cs typeface="Times New Roman" panose="02020603050405020304" pitchFamily="18" charset="0"/>
              </a:rPr>
              <a:t>on the underlying “alignment space.”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85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dirty="0" smtClean="0">
                <a:latin typeface="Times New Roman" panose="02020603050405020304" pitchFamily="18" charset="0"/>
                <a:cs typeface="Times New Roman" panose="02020603050405020304" pitchFamily="18" charset="0"/>
              </a:rPr>
              <a:t>Pattern Width</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01805" y="914400"/>
            <a:ext cx="4079771" cy="400110"/>
          </a:xfrm>
          <a:prstGeom prst="rect">
            <a:avLst/>
          </a:prstGeom>
          <a:noFill/>
        </p:spPr>
        <p:txBody>
          <a:bodyPr wrap="none" rtlCol="0">
            <a:spAutoFit/>
          </a:bodyPr>
          <a:lstStyle/>
          <a:p>
            <a:r>
              <a:rPr lang="en-US" sz="2000" dirty="0" smtClean="0">
                <a:solidFill>
                  <a:srgbClr val="C00000"/>
                </a:solidFill>
                <a:latin typeface="Times New Roman" panose="02020603050405020304" pitchFamily="18" charset="0"/>
                <a:cs typeface="Times New Roman" panose="02020603050405020304" pitchFamily="18" charset="0"/>
              </a:rPr>
              <a:t>How does one choose pattern width?</a:t>
            </a:r>
            <a:endParaRPr lang="en-US" sz="20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838200" y="1314510"/>
                <a:ext cx="7391400" cy="1200329"/>
              </a:xfrm>
              <a:prstGeom prst="rect">
                <a:avLst/>
              </a:prstGeom>
              <a:noFill/>
            </p:spPr>
            <p:txBody>
              <a:bodyPr wrap="square" rtlCol="0">
                <a:spAutoFit/>
              </a:bodyPr>
              <a:lstStyle/>
              <a:p>
                <a:r>
                  <a:rPr lang="en-US" b="0" dirty="0" smtClean="0"/>
                  <a:t>   </a:t>
                </a:r>
                <a:r>
                  <a:rPr lang="en-US" b="0" dirty="0" smtClean="0">
                    <a:latin typeface="Times New Roman" panose="02020603050405020304" pitchFamily="18" charset="0"/>
                    <a:cs typeface="Times New Roman" panose="02020603050405020304" pitchFamily="18" charset="0"/>
                  </a:rPr>
                  <a:t>Choosing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 too small discards available information for locating a pattern, while choosing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 too large adds unnecessary noise.   The Gibbs sampling algorithm, however, should be fairly robust to deviations that are not too far from the optimal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838200" y="1314510"/>
                <a:ext cx="7391400" cy="1200329"/>
              </a:xfrm>
              <a:prstGeom prst="rect">
                <a:avLst/>
              </a:prstGeom>
              <a:blipFill rotWithShape="0">
                <a:blip r:embed="rId2"/>
                <a:stretch>
                  <a:fillRect l="-743" t="-3553" b="-7107"/>
                </a:stretch>
              </a:blipFill>
            </p:spPr>
            <p:txBody>
              <a:bodyPr/>
              <a:lstStyle/>
              <a:p>
                <a:r>
                  <a:rPr lang="en-US">
                    <a:noFill/>
                  </a:rPr>
                  <a:t> </a:t>
                </a:r>
              </a:p>
            </p:txBody>
          </p:sp>
        </mc:Fallback>
      </mc:AlternateContent>
      <p:sp>
        <p:nvSpPr>
          <p:cNvPr id="5" name="TextBox 4"/>
          <p:cNvSpPr txBox="1"/>
          <p:nvPr/>
        </p:nvSpPr>
        <p:spPr>
          <a:xfrm>
            <a:off x="501805" y="2724090"/>
            <a:ext cx="6133602" cy="400110"/>
          </a:xfrm>
          <a:prstGeom prst="rect">
            <a:avLst/>
          </a:prstGeom>
          <a:noFill/>
        </p:spPr>
        <p:txBody>
          <a:bodyPr wrap="none" rtlCol="0">
            <a:spAutoFit/>
          </a:bodyPr>
          <a:lstStyle/>
          <a:p>
            <a:r>
              <a:rPr lang="en-US" sz="2000" dirty="0" smtClean="0">
                <a:solidFill>
                  <a:srgbClr val="C00000"/>
                </a:solidFill>
                <a:latin typeface="Times New Roman" panose="02020603050405020304" pitchFamily="18" charset="0"/>
                <a:cs typeface="Times New Roman" panose="02020603050405020304" pitchFamily="18" charset="0"/>
              </a:rPr>
              <a:t>What is a reasonable criterion for optimal pattern width?</a:t>
            </a:r>
            <a:endParaRPr lang="en-US" sz="20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972015" y="3165364"/>
                <a:ext cx="7409985" cy="2308324"/>
              </a:xfrm>
              <a:prstGeom prst="rect">
                <a:avLst/>
              </a:prstGeom>
              <a:noFill/>
            </p:spPr>
            <p:txBody>
              <a:bodyPr wrap="square" rtlCol="0">
                <a:spAutoFit/>
              </a:bodyPr>
              <a:lstStyle/>
              <a:p>
                <a:r>
                  <a:rPr lang="en-US" dirty="0" smtClean="0"/>
                  <a:t>   </a:t>
                </a:r>
                <a:r>
                  <a:rPr lang="en-US" dirty="0" smtClean="0">
                    <a:latin typeface="Times New Roman" panose="02020603050405020304" pitchFamily="18" charset="0"/>
                    <a:cs typeface="Times New Roman" panose="02020603050405020304" pitchFamily="18" charset="0"/>
                  </a:rPr>
                  <a:t>It can be difficult to compare multiple alignment scores directly for different choices of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 especially when all column scores are positive.  One criterion for selecting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 is the </a:t>
                </a:r>
                <a:r>
                  <a:rPr lang="en-US" i="1" dirty="0" smtClean="0">
                    <a:latin typeface="Times New Roman" panose="02020603050405020304" pitchFamily="18" charset="0"/>
                    <a:cs typeface="Times New Roman" panose="02020603050405020304" pitchFamily="18" charset="0"/>
                  </a:rPr>
                  <a:t>Minimum Description Length Principle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For </a:t>
                </a:r>
                <a:r>
                  <a:rPr lang="en-US" dirty="0" err="1" smtClean="0">
                    <a:latin typeface="Times New Roman" panose="02020603050405020304" pitchFamily="18" charset="0"/>
                    <a:cs typeface="Times New Roman" panose="02020603050405020304" pitchFamily="18" charset="0"/>
                  </a:rPr>
                  <a:t>ungapped</a:t>
                </a:r>
                <a:r>
                  <a:rPr lang="en-US" dirty="0" smtClean="0">
                    <a:latin typeface="Times New Roman" panose="02020603050405020304" pitchFamily="18" charset="0"/>
                    <a:cs typeface="Times New Roman" panose="02020603050405020304" pitchFamily="18" charset="0"/>
                  </a:rPr>
                  <a:t> local multiple alignments, this is equivalent to optimizing the </a:t>
                </a:r>
                <a:r>
                  <a:rPr lang="en-US" i="1" dirty="0" smtClean="0">
                    <a:latin typeface="Times New Roman" panose="02020603050405020304" pitchFamily="18" charset="0"/>
                    <a:cs typeface="Times New Roman" panose="02020603050405020304" pitchFamily="18" charset="0"/>
                  </a:rPr>
                  <a:t>BILD </a:t>
                </a:r>
                <a:r>
                  <a:rPr lang="en-US" dirty="0" smtClean="0">
                    <a:latin typeface="Times New Roman" panose="02020603050405020304" pitchFamily="18" charset="0"/>
                    <a:cs typeface="Times New Roman" panose="02020603050405020304" pitchFamily="18" charset="0"/>
                  </a:rPr>
                  <a:t>score along a single high-dimensional diagonal, which can be achieved using a variation of the Smith-Waterman algorithm.</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Employing the criterion of optimal BILD score, </a:t>
                </a:r>
                <a14:m>
                  <m:oMath xmlns:m="http://schemas.openxmlformats.org/officeDocument/2006/math">
                    <m:r>
                      <a:rPr lang="en-US" b="0" i="1" smtClean="0">
                        <a:latin typeface="Cambria Math"/>
                      </a:rPr>
                      <m:t>𝑊</m:t>
                    </m:r>
                  </m:oMath>
                </a14:m>
                <a:r>
                  <a:rPr lang="en-US" dirty="0" smtClean="0">
                    <a:latin typeface="Times New Roman" panose="02020603050405020304" pitchFamily="18" charset="0"/>
                    <a:cs typeface="Times New Roman" panose="02020603050405020304" pitchFamily="18" charset="0"/>
                  </a:rPr>
                  <a:t> may be modified dynamically, within a Gibbs sampling program. </a:t>
                </a:r>
                <a:endParaRPr lang="en-US" dirty="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972015" y="3165364"/>
                <a:ext cx="7409985" cy="2308324"/>
              </a:xfrm>
              <a:prstGeom prst="rect">
                <a:avLst/>
              </a:prstGeom>
              <a:blipFill rotWithShape="0">
                <a:blip r:embed="rId3"/>
                <a:stretch>
                  <a:fillRect l="-658" t="-1583" r="-493" b="-3166"/>
                </a:stretch>
              </a:blipFill>
            </p:spPr>
            <p:txBody>
              <a:bodyPr/>
              <a:lstStyle/>
              <a:p>
                <a:r>
                  <a:rPr lang="en-US">
                    <a:noFill/>
                  </a:rPr>
                  <a:t> </a:t>
                </a:r>
              </a:p>
            </p:txBody>
          </p:sp>
        </mc:Fallback>
      </mc:AlternateContent>
      <p:sp>
        <p:nvSpPr>
          <p:cNvPr id="7" name="Rectangle 6"/>
          <p:cNvSpPr/>
          <p:nvPr/>
        </p:nvSpPr>
        <p:spPr>
          <a:xfrm>
            <a:off x="501804" y="5715000"/>
            <a:ext cx="7880195" cy="307777"/>
          </a:xfrm>
          <a:prstGeom prst="rect">
            <a:avLst/>
          </a:prstGeom>
        </p:spPr>
        <p:txBody>
          <a:bodyPr wrap="square">
            <a:spAutoFit/>
          </a:bodyPr>
          <a:lstStyle/>
          <a:p>
            <a:r>
              <a:rPr lang="en-US" sz="1400" dirty="0" err="1" smtClean="0">
                <a:solidFill>
                  <a:srgbClr val="002060"/>
                </a:solidFill>
                <a:latin typeface="Times New Roman" panose="02020603050405020304" pitchFamily="18" charset="0"/>
                <a:cs typeface="Times New Roman" panose="02020603050405020304" pitchFamily="18" charset="0"/>
              </a:rPr>
              <a:t>Grunwald</a:t>
            </a:r>
            <a:r>
              <a:rPr lang="en-US" sz="1400" dirty="0" smtClean="0">
                <a:solidFill>
                  <a:srgbClr val="002060"/>
                </a:solidFill>
                <a:latin typeface="Times New Roman" panose="02020603050405020304" pitchFamily="18" charset="0"/>
                <a:cs typeface="Times New Roman" panose="02020603050405020304" pitchFamily="18" charset="0"/>
              </a:rPr>
              <a:t>, P.D. (2007) </a:t>
            </a:r>
            <a:r>
              <a:rPr lang="en-US" sz="1400" i="1" dirty="0" smtClean="0">
                <a:solidFill>
                  <a:srgbClr val="002060"/>
                </a:solidFill>
                <a:latin typeface="Times New Roman" panose="02020603050405020304" pitchFamily="18" charset="0"/>
                <a:cs typeface="Times New Roman" panose="02020603050405020304" pitchFamily="18" charset="0"/>
              </a:rPr>
              <a:t>The Minimum Description Length Principle. </a:t>
            </a:r>
            <a:r>
              <a:rPr lang="en-US" sz="1400" dirty="0" smtClean="0">
                <a:solidFill>
                  <a:srgbClr val="002060"/>
                </a:solidFill>
                <a:latin typeface="Times New Roman" panose="02020603050405020304" pitchFamily="18" charset="0"/>
                <a:cs typeface="Times New Roman" panose="02020603050405020304" pitchFamily="18" charset="0"/>
              </a:rPr>
              <a:t>MIT Press, Cambridge, MA.</a:t>
            </a:r>
            <a:endParaRPr lang="en-US" sz="1400" dirty="0">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1805" y="6096000"/>
            <a:ext cx="7880195" cy="523220"/>
          </a:xfrm>
          <a:prstGeom prst="rect">
            <a:avLst/>
          </a:prstGeom>
          <a:noFill/>
        </p:spPr>
        <p:txBody>
          <a:bodyPr wrap="square" rtlCol="0">
            <a:spAutoFit/>
          </a:bodyPr>
          <a:lstStyle/>
          <a:p>
            <a:r>
              <a:rPr lang="en-US" sz="1400" dirty="0" smtClean="0">
                <a:solidFill>
                  <a:srgbClr val="002060"/>
                </a:solidFill>
                <a:latin typeface="Times New Roman" panose="02020603050405020304" pitchFamily="18" charset="0"/>
                <a:cs typeface="Times New Roman" panose="02020603050405020304" pitchFamily="18" charset="0"/>
              </a:rPr>
              <a:t>Altschul, S.F., </a:t>
            </a:r>
            <a:r>
              <a:rPr lang="en-US" sz="1400" i="1" dirty="0" smtClean="0">
                <a:solidFill>
                  <a:srgbClr val="002060"/>
                </a:solidFill>
                <a:latin typeface="Times New Roman" panose="02020603050405020304" pitchFamily="18" charset="0"/>
                <a:cs typeface="Times New Roman" panose="02020603050405020304" pitchFamily="18" charset="0"/>
              </a:rPr>
              <a:t>et al. </a:t>
            </a:r>
            <a:r>
              <a:rPr lang="en-US" sz="1400" dirty="0" smtClean="0">
                <a:solidFill>
                  <a:srgbClr val="002060"/>
                </a:solidFill>
                <a:latin typeface="Times New Roman" panose="02020603050405020304" pitchFamily="18" charset="0"/>
                <a:cs typeface="Times New Roman" panose="02020603050405020304" pitchFamily="18" charset="0"/>
              </a:rPr>
              <a:t>(2010) "The construction and use of log-odds substitution scores for multiple sequence alignment." </a:t>
            </a:r>
            <a:r>
              <a:rPr lang="en-US" sz="1400" i="1" dirty="0" err="1" smtClean="0">
                <a:solidFill>
                  <a:srgbClr val="002060"/>
                </a:solidFill>
                <a:latin typeface="Times New Roman" panose="02020603050405020304" pitchFamily="18" charset="0"/>
                <a:cs typeface="Times New Roman" panose="02020603050405020304" pitchFamily="18" charset="0"/>
              </a:rPr>
              <a:t>PLoS</a:t>
            </a:r>
            <a:r>
              <a:rPr lang="en-US" sz="1400" i="1" dirty="0" smtClean="0">
                <a:solidFill>
                  <a:srgbClr val="002060"/>
                </a:solidFill>
                <a:latin typeface="Times New Roman" panose="02020603050405020304" pitchFamily="18" charset="0"/>
                <a:cs typeface="Times New Roman" panose="02020603050405020304" pitchFamily="18" charset="0"/>
              </a:rPr>
              <a:t> </a:t>
            </a:r>
            <a:r>
              <a:rPr lang="en-US" sz="1400" i="1" dirty="0" err="1" smtClean="0">
                <a:solidFill>
                  <a:srgbClr val="002060"/>
                </a:solidFill>
                <a:latin typeface="Times New Roman" panose="02020603050405020304" pitchFamily="18" charset="0"/>
                <a:cs typeface="Times New Roman" panose="02020603050405020304" pitchFamily="18" charset="0"/>
              </a:rPr>
              <a:t>Comput</a:t>
            </a:r>
            <a:r>
              <a:rPr lang="en-US" sz="1400" i="1" dirty="0" smtClean="0">
                <a:solidFill>
                  <a:srgbClr val="002060"/>
                </a:solidFill>
                <a:latin typeface="Times New Roman" panose="02020603050405020304" pitchFamily="18" charset="0"/>
                <a:cs typeface="Times New Roman" panose="02020603050405020304" pitchFamily="18" charset="0"/>
              </a:rPr>
              <a:t>. Biol. </a:t>
            </a:r>
            <a:r>
              <a:rPr lang="en-US" sz="1400" b="1" dirty="0" smtClean="0">
                <a:solidFill>
                  <a:srgbClr val="002060"/>
                </a:solidFill>
                <a:latin typeface="Times New Roman" panose="02020603050405020304" pitchFamily="18" charset="0"/>
                <a:cs typeface="Times New Roman" panose="02020603050405020304" pitchFamily="18" charset="0"/>
              </a:rPr>
              <a:t>6</a:t>
            </a:r>
            <a:r>
              <a:rPr lang="en-US" sz="1400" dirty="0" smtClean="0">
                <a:solidFill>
                  <a:srgbClr val="002060"/>
                </a:solidFill>
                <a:latin typeface="Times New Roman" panose="02020603050405020304" pitchFamily="18" charset="0"/>
                <a:cs typeface="Times New Roman" panose="02020603050405020304" pitchFamily="18" charset="0"/>
              </a:rPr>
              <a:t>:e1000852.</a:t>
            </a:r>
            <a:endParaRPr lang="en-US"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63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sz="3200" dirty="0" smtClean="0">
                <a:latin typeface="Times New Roman" panose="02020603050405020304" pitchFamily="18" charset="0"/>
                <a:cs typeface="Times New Roman" panose="02020603050405020304" pitchFamily="18" charset="0"/>
              </a:rPr>
              <a:t>Close Sequences</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1" y="1219200"/>
            <a:ext cx="7772400" cy="132343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If two input sequences are too similar to one another, they can cause each other to “stick” during the sampling stage.  In other words, even when they are misaligned, the current position in one sequence will cause the equivalent position in the other sequence to be selected, and vice versa.</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2819400"/>
            <a:ext cx="2059666" cy="400110"/>
          </a:xfrm>
          <a:prstGeom prst="rect">
            <a:avLst/>
          </a:prstGeom>
          <a:noFill/>
        </p:spPr>
        <p:txBody>
          <a:bodyPr wrap="none" rtlCol="0">
            <a:spAutoFit/>
          </a:bodyPr>
          <a:lstStyle/>
          <a:p>
            <a:r>
              <a:rPr lang="en-US" sz="2000" u="sng" dirty="0" smtClean="0">
                <a:solidFill>
                  <a:srgbClr val="C00000"/>
                </a:solidFill>
                <a:latin typeface="Times New Roman" panose="02020603050405020304" pitchFamily="18" charset="0"/>
                <a:cs typeface="Times New Roman" panose="02020603050405020304" pitchFamily="18" charset="0"/>
              </a:rPr>
              <a:t>Possible remedies</a:t>
            </a:r>
            <a:endParaRPr lang="en-US" sz="2000" u="sng"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08823" y="3276600"/>
            <a:ext cx="7543799"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One may remove extra copies of sequences that are too similar to one another from the input set, and add them back in at a later stage.  Paradoxically, this suggests that the most distantly related sequences should be aligned first.</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08824" y="4343400"/>
            <a:ext cx="7543799" cy="1477328"/>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Alternatively, one may employ a strategy analogous to the “realignment stage” in MUSCLE.  The relative alignment of a set of closely related sequences can be fixed.  Then segments from these sequences can be removed in tandem from</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multiple alignment, and new segments (in their previously-fixed relative alignment) sampled in one pass.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13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85800"/>
          </a:xfrm>
        </p:spPr>
        <p:txBody>
          <a:bodyPr>
            <a:normAutofit/>
          </a:bodyPr>
          <a:lstStyle/>
          <a:p>
            <a:r>
              <a:rPr lang="en-US" sz="3600" dirty="0" smtClean="0">
                <a:latin typeface="Times New Roman" panose="02020603050405020304" pitchFamily="18" charset="0"/>
                <a:cs typeface="Times New Roman" panose="02020603050405020304" pitchFamily="18" charset="0"/>
              </a:rPr>
              <a:t>Several Generalizations of the Problem</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38200" y="1219200"/>
            <a:ext cx="5815759" cy="461665"/>
          </a:xfrm>
          <a:prstGeom prst="rect">
            <a:avLst/>
          </a:prstGeom>
          <a:noFill/>
        </p:spPr>
        <p:txBody>
          <a:bodyPr wrap="non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Some sequences may be missing the pattern.</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838200" y="2214265"/>
            <a:ext cx="7388818" cy="461665"/>
          </a:xfrm>
          <a:prstGeom prst="rect">
            <a:avLst/>
          </a:prstGeom>
          <a:noFill/>
        </p:spPr>
        <p:txBody>
          <a:bodyPr wrap="non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Some sequences may have multiple copies of the pattern.</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38200" y="3200400"/>
            <a:ext cx="7467600" cy="830997"/>
          </a:xfrm>
          <a:prstGeom prst="rect">
            <a:avLst/>
          </a:prstGeom>
          <a:noFill/>
        </p:spPr>
        <p:txBody>
          <a:bodyPr wrap="squar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The sequences may contain multiple distinct patterns, either consistently ordered or in arbitrary order.</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38199" y="4648199"/>
            <a:ext cx="7281865" cy="830997"/>
          </a:xfrm>
          <a:prstGeom prst="rect">
            <a:avLst/>
          </a:prstGeom>
          <a:noFill/>
        </p:spPr>
        <p:txBody>
          <a:bodyPr wrap="squar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The best alignment between the consensus pattern and its occurrences within the sequences may contain gaps.</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13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dirty="0" smtClean="0">
                <a:latin typeface="Times New Roman" panose="02020603050405020304" pitchFamily="18" charset="0"/>
                <a:cs typeface="Times New Roman" panose="02020603050405020304" pitchFamily="18" charset="0"/>
              </a:rPr>
              <a:t>Optimization in High-Dimensional Space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14030" y="983158"/>
            <a:ext cx="3466142" cy="400110"/>
          </a:xfrm>
          <a:prstGeom prst="rect">
            <a:avLst/>
          </a:prstGeom>
          <a:noFill/>
        </p:spPr>
        <p:txBody>
          <a:bodyPr wrap="none" rtlCol="0">
            <a:spAutoFit/>
          </a:bodyPr>
          <a:lstStyle/>
          <a:p>
            <a:r>
              <a:rPr lang="en-US" sz="2000" u="sng" dirty="0" smtClean="0">
                <a:solidFill>
                  <a:srgbClr val="C00000"/>
                </a:solidFill>
                <a:latin typeface="Times New Roman" panose="02020603050405020304" pitchFamily="18" charset="0"/>
                <a:cs typeface="Times New Roman" panose="02020603050405020304" pitchFamily="18" charset="0"/>
              </a:rPr>
              <a:t>Smooth and simple landscapes</a:t>
            </a:r>
            <a:endParaRPr lang="en-US" sz="2000"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513783" y="2438400"/>
            <a:ext cx="2261645" cy="400110"/>
          </a:xfrm>
          <a:prstGeom prst="rect">
            <a:avLst/>
          </a:prstGeom>
          <a:noFill/>
        </p:spPr>
        <p:txBody>
          <a:bodyPr wrap="none" rtlCol="0">
            <a:spAutoFit/>
          </a:bodyPr>
          <a:lstStyle/>
          <a:p>
            <a:r>
              <a:rPr lang="en-US" sz="2000" u="sng" dirty="0" smtClean="0">
                <a:solidFill>
                  <a:srgbClr val="C00000"/>
                </a:solidFill>
                <a:latin typeface="Times New Roman" panose="02020603050405020304" pitchFamily="18" charset="0"/>
                <a:cs typeface="Times New Roman" panose="02020603050405020304" pitchFamily="18" charset="0"/>
              </a:rPr>
              <a:t>Random landscapes</a:t>
            </a:r>
            <a:endParaRPr lang="en-US" sz="2000" u="sng"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13784" y="4038600"/>
            <a:ext cx="3592265" cy="400110"/>
          </a:xfrm>
          <a:prstGeom prst="rect">
            <a:avLst/>
          </a:prstGeom>
          <a:noFill/>
        </p:spPr>
        <p:txBody>
          <a:bodyPr wrap="none" rtlCol="0">
            <a:spAutoFit/>
          </a:bodyPr>
          <a:lstStyle/>
          <a:p>
            <a:r>
              <a:rPr lang="en-US" sz="2000" u="sng" dirty="0" smtClean="0">
                <a:solidFill>
                  <a:srgbClr val="C00000"/>
                </a:solidFill>
                <a:latin typeface="Times New Roman" panose="02020603050405020304" pitchFamily="18" charset="0"/>
                <a:cs typeface="Times New Roman" panose="02020603050405020304" pitchFamily="18" charset="0"/>
              </a:rPr>
              <a:t>Rough but correlated landscapes</a:t>
            </a:r>
            <a:endParaRPr lang="en-US" sz="2000" u="sng" dirty="0">
              <a:solidFill>
                <a:srgbClr val="C0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0199" y="887968"/>
            <a:ext cx="1813243" cy="135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1102" y="1383268"/>
            <a:ext cx="3198504"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Relatively easy to find optimum.</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41102" y="1752600"/>
            <a:ext cx="4793300"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Algorithms:  Newton’s method; gradient descent.</a:t>
            </a:r>
            <a:endParaRPr lang="en-US" dirty="0">
              <a:latin typeface="Times New Roman" panose="02020603050405020304" pitchFamily="18" charset="0"/>
              <a:cs typeface="Times New Roman" panose="02020603050405020304" pitchFamily="18" charset="0"/>
            </a:endParaRPr>
          </a:p>
        </p:txBody>
      </p:sp>
      <p:sp>
        <p:nvSpPr>
          <p:cNvPr id="9" name="TextBox 8"/>
          <p:cNvSpPr txBox="1"/>
          <p:nvPr/>
        </p:nvSpPr>
        <p:spPr>
          <a:xfrm>
            <a:off x="741102" y="4438710"/>
            <a:ext cx="4239430"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Difficult to find provably optimum solution.</a:t>
            </a:r>
            <a:endParaRPr lang="en-US"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41102" y="4808042"/>
            <a:ext cx="4223529"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Fairly effective heuristic methods available.</a:t>
            </a:r>
            <a:endParaRPr lang="en-US"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41102" y="5177374"/>
            <a:ext cx="4942379"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Algorithms:  Simulated annealing; Gibbs sampling.</a:t>
            </a:r>
            <a:endParaRPr lang="en-US"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741102" y="5546706"/>
            <a:ext cx="4185761"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    Success depends on details of landscape.</a:t>
            </a:r>
            <a:endParaRPr lang="en-US"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741102" y="2895600"/>
            <a:ext cx="3628429"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Finding optimal solution intractable. </a:t>
            </a:r>
            <a:endParaRPr lang="en-US"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741102" y="3264932"/>
            <a:ext cx="3748142"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Algorithms:  Brute force enumeration.</a:t>
            </a:r>
            <a:endParaRPr lang="en-US"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741102" y="5916038"/>
            <a:ext cx="2924840"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    Difficulties:  Local optima.</a:t>
            </a:r>
            <a:endParaRPr lang="en-US"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4882" y="4238655"/>
            <a:ext cx="2923878" cy="2046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6207512" y="4343400"/>
            <a:ext cx="533400" cy="369332"/>
          </a:xfrm>
          <a:prstGeom prst="rect">
            <a:avLst/>
          </a:prstGeom>
          <a:solidFill>
            <a:schemeClr val="bg1"/>
          </a:solidFill>
        </p:spPr>
        <p:txBody>
          <a:bodyPr wrap="square" rtlCol="0">
            <a:spAutoFit/>
          </a:bodyPr>
          <a:lstStyle/>
          <a:p>
            <a:endParaRPr 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8549" y="2627971"/>
            <a:ext cx="1916544" cy="1406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3584206" y="6400800"/>
            <a:ext cx="2470676"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Images courtesy of the internet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68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sz="3200" dirty="0" smtClean="0">
                <a:latin typeface="Times New Roman" panose="02020603050405020304" pitchFamily="18" charset="0"/>
                <a:cs typeface="Times New Roman" panose="02020603050405020304" pitchFamily="18" charset="0"/>
              </a:rPr>
              <a:t>Local Multiple Alignment</a:t>
            </a:r>
            <a:br>
              <a:rPr lang="en-US" sz="32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Simple Version of Problem</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TextBox 2"/>
              <p:cNvSpPr txBox="1"/>
              <p:nvPr/>
            </p:nvSpPr>
            <p:spPr>
              <a:xfrm>
                <a:off x="536089" y="1371600"/>
                <a:ext cx="4488986" cy="430887"/>
              </a:xfrm>
              <a:prstGeom prst="rect">
                <a:avLst/>
              </a:prstGeom>
              <a:noFill/>
            </p:spPr>
            <p:txBody>
              <a:bodyPr wrap="none" rtlCol="0">
                <a:spAutoFit/>
              </a:bodyPr>
              <a:lstStyle/>
              <a:p>
                <a:r>
                  <a:rPr lang="en-US" sz="2200" u="sng" dirty="0" smtClean="0">
                    <a:solidFill>
                      <a:srgbClr val="C00000"/>
                    </a:solidFill>
                    <a:latin typeface="Times New Roman" panose="02020603050405020304" pitchFamily="18" charset="0"/>
                    <a:cs typeface="Times New Roman" panose="02020603050405020304" pitchFamily="18" charset="0"/>
                  </a:rPr>
                  <a:t>Input</a:t>
                </a:r>
                <a:r>
                  <a:rPr lang="en-US" sz="22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200" b="0" i="1" smtClean="0">
                        <a:latin typeface="Cambria Math"/>
                      </a:rPr>
                      <m:t>𝑁</m:t>
                    </m:r>
                  </m:oMath>
                </a14:m>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sequences; </a:t>
                </a:r>
                <a:r>
                  <a:rPr lang="en-US" sz="2200" dirty="0" smtClean="0">
                    <a:latin typeface="Times New Roman" panose="02020603050405020304" pitchFamily="18" charset="0"/>
                    <a:cs typeface="Times New Roman" panose="02020603050405020304" pitchFamily="18" charset="0"/>
                  </a:rPr>
                  <a:t>pattern width </a:t>
                </a:r>
                <a14:m>
                  <m:oMath xmlns:m="http://schemas.openxmlformats.org/officeDocument/2006/math">
                    <m:r>
                      <a:rPr lang="en-US" sz="2200" b="0" i="1" smtClean="0">
                        <a:latin typeface="Cambria Math"/>
                      </a:rPr>
                      <m:t>𝑊</m:t>
                    </m:r>
                  </m:oMath>
                </a14:m>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536089" y="1371600"/>
                <a:ext cx="4488986" cy="430887"/>
              </a:xfrm>
              <a:prstGeom prst="rect">
                <a:avLst/>
              </a:prstGeom>
              <a:blipFill rotWithShape="0">
                <a:blip r:embed="rId2"/>
                <a:stretch>
                  <a:fillRect l="-1766" t="-9859" r="-951" b="-267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36089" y="1905000"/>
                <a:ext cx="8013758" cy="769441"/>
              </a:xfrm>
              <a:prstGeom prst="rect">
                <a:avLst/>
              </a:prstGeom>
              <a:noFill/>
            </p:spPr>
            <p:txBody>
              <a:bodyPr wrap="square" rtlCol="0">
                <a:spAutoFit/>
              </a:bodyPr>
              <a:lstStyle/>
              <a:p>
                <a:r>
                  <a:rPr lang="en-US" sz="2200" u="sng" dirty="0" smtClean="0">
                    <a:solidFill>
                      <a:srgbClr val="C00000"/>
                    </a:solidFill>
                    <a:latin typeface="Times New Roman" panose="02020603050405020304" pitchFamily="18" charset="0"/>
                    <a:cs typeface="Times New Roman" panose="02020603050405020304" pitchFamily="18" charset="0"/>
                  </a:rPr>
                  <a:t>Problem</a:t>
                </a:r>
                <a:r>
                  <a:rPr lang="en-US" sz="2200" dirty="0" smtClean="0">
                    <a:latin typeface="Times New Roman" panose="02020603050405020304" pitchFamily="18" charset="0"/>
                    <a:cs typeface="Times New Roman" panose="02020603050405020304" pitchFamily="18" charset="0"/>
                  </a:rPr>
                  <a:t>:  Find “highest-scoring”, </a:t>
                </a:r>
                <a:r>
                  <a:rPr lang="en-US" sz="2200" dirty="0" err="1" smtClean="0">
                    <a:latin typeface="Times New Roman" panose="02020603050405020304" pitchFamily="18" charset="0"/>
                    <a:cs typeface="Times New Roman" panose="02020603050405020304" pitchFamily="18" charset="0"/>
                  </a:rPr>
                  <a:t>ungapped</a:t>
                </a:r>
                <a:r>
                  <a:rPr lang="en-US" sz="2200" dirty="0" smtClean="0">
                    <a:latin typeface="Times New Roman" panose="02020603050405020304" pitchFamily="18" charset="0"/>
                    <a:cs typeface="Times New Roman" panose="02020603050405020304" pitchFamily="18" charset="0"/>
                  </a:rPr>
                  <a:t> local multiple alignment, involving one segment of length </a:t>
                </a:r>
                <a14:m>
                  <m:oMath xmlns:m="http://schemas.openxmlformats.org/officeDocument/2006/math">
                    <m:r>
                      <a:rPr lang="en-US" sz="2200" b="0" i="1" smtClean="0">
                        <a:latin typeface="Cambria Math"/>
                      </a:rPr>
                      <m:t>𝑊</m:t>
                    </m:r>
                  </m:oMath>
                </a14:m>
                <a:r>
                  <a:rPr lang="en-US" sz="2200" dirty="0" smtClean="0">
                    <a:latin typeface="Times New Roman" panose="02020603050405020304" pitchFamily="18" charset="0"/>
                    <a:cs typeface="Times New Roman" panose="02020603050405020304" pitchFamily="18" charset="0"/>
                  </a:rPr>
                  <a:t> from each sequence.</a:t>
                </a:r>
                <a:endParaRPr lang="en-US" sz="22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36089" y="1905000"/>
                <a:ext cx="8013758" cy="769441"/>
              </a:xfrm>
              <a:prstGeom prst="rect">
                <a:avLst/>
              </a:prstGeom>
              <a:blipFill rotWithShape="0">
                <a:blip r:embed="rId3"/>
                <a:stretch>
                  <a:fillRect l="-989" t="-5556" r="-1597" b="-15079"/>
                </a:stretch>
              </a:blipFill>
            </p:spPr>
            <p:txBody>
              <a:bodyPr/>
              <a:lstStyle/>
              <a:p>
                <a:r>
                  <a:rPr lang="en-US">
                    <a:noFill/>
                  </a:rPr>
                  <a:t> </a:t>
                </a:r>
              </a:p>
            </p:txBody>
          </p:sp>
        </mc:Fallback>
      </mc:AlternateContent>
      <p:sp>
        <p:nvSpPr>
          <p:cNvPr id="5" name="TextBox 4"/>
          <p:cNvSpPr txBox="1"/>
          <p:nvPr/>
        </p:nvSpPr>
        <p:spPr>
          <a:xfrm>
            <a:off x="4038600" y="2752862"/>
            <a:ext cx="4025787" cy="584775"/>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One may score the local alignment in various ways.  Here, we will use </a:t>
            </a:r>
            <a:r>
              <a:rPr lang="en-US" sz="1600" i="1" dirty="0" smtClean="0">
                <a:latin typeface="Times New Roman" panose="02020603050405020304" pitchFamily="18" charset="0"/>
                <a:cs typeface="Times New Roman" panose="02020603050405020304" pitchFamily="18" charset="0"/>
              </a:rPr>
              <a:t>BILD</a:t>
            </a:r>
            <a:r>
              <a:rPr lang="en-US" sz="1600" dirty="0" smtClean="0">
                <a:latin typeface="Times New Roman" panose="02020603050405020304" pitchFamily="18" charset="0"/>
                <a:cs typeface="Times New Roman" panose="02020603050405020304" pitchFamily="18" charset="0"/>
              </a:rPr>
              <a:t> scores.</a:t>
            </a:r>
            <a:endParaRPr lang="en-US" sz="1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64219" y="3974068"/>
            <a:ext cx="6661375"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Given an alignment, one may easily derive a profile or scoring matrix.</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64219" y="4459068"/>
            <a:ext cx="7864047"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Given a profile, one may easily calculate its likelihoods, implied by various segments within a sequence.</a:t>
            </a: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64219" y="5257800"/>
            <a:ext cx="7507656"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Gibbs sampling alternates between generating profiles from given alignments, and sampling alignment positions based on given profile, until “convergence”.</a:t>
            </a:r>
            <a:endParaRPr lang="en-US"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36089" y="3429000"/>
            <a:ext cx="2040943" cy="430887"/>
          </a:xfrm>
          <a:prstGeom prst="rect">
            <a:avLst/>
          </a:prstGeom>
          <a:noFill/>
        </p:spPr>
        <p:txBody>
          <a:bodyPr wrap="none" rtlCol="0">
            <a:spAutoFit/>
          </a:bodyPr>
          <a:lstStyle/>
          <a:p>
            <a:r>
              <a:rPr lang="en-US" sz="2200" u="sng" dirty="0" smtClean="0">
                <a:solidFill>
                  <a:srgbClr val="C00000"/>
                </a:solidFill>
                <a:latin typeface="Times New Roman" panose="02020603050405020304" pitchFamily="18" charset="0"/>
                <a:cs typeface="Times New Roman" panose="02020603050405020304" pitchFamily="18" charset="0"/>
              </a:rPr>
              <a:t>Gibbs sampling</a:t>
            </a:r>
            <a:r>
              <a:rPr lang="en-US" sz="2200" dirty="0" smtClean="0">
                <a:solidFill>
                  <a:srgbClr val="C00000"/>
                </a:solidFill>
                <a:latin typeface="Times New Roman" panose="02020603050405020304" pitchFamily="18" charset="0"/>
                <a:cs typeface="Times New Roman" panose="02020603050405020304" pitchFamily="18" charset="0"/>
              </a:rPr>
              <a:t>:</a:t>
            </a:r>
            <a:endParaRPr lang="en-US" sz="2200" dirty="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536089" y="6162007"/>
            <a:ext cx="3959711" cy="307777"/>
          </a:xfrm>
          <a:prstGeom prst="rect">
            <a:avLst/>
          </a:prstGeom>
        </p:spPr>
        <p:txBody>
          <a:bodyPr wrap="square">
            <a:spAutoFit/>
          </a:bodyPr>
          <a:lstStyle/>
          <a:p>
            <a:r>
              <a:rPr lang="en-US" sz="1400" dirty="0">
                <a:solidFill>
                  <a:srgbClr val="002060"/>
                </a:solidFill>
                <a:latin typeface="Times New Roman" panose="02020603050405020304" pitchFamily="18" charset="0"/>
                <a:cs typeface="Times New Roman" panose="02020603050405020304" pitchFamily="18" charset="0"/>
              </a:rPr>
              <a:t>Lawrence, C.E., </a:t>
            </a:r>
            <a:r>
              <a:rPr lang="en-US" sz="1400" i="1" dirty="0" smtClean="0">
                <a:solidFill>
                  <a:srgbClr val="002060"/>
                </a:solidFill>
                <a:latin typeface="Times New Roman" panose="02020603050405020304" pitchFamily="18" charset="0"/>
                <a:cs typeface="Times New Roman" panose="02020603050405020304" pitchFamily="18" charset="0"/>
              </a:rPr>
              <a:t>et al. </a:t>
            </a:r>
            <a:r>
              <a:rPr lang="en-US" sz="1400" dirty="0" smtClean="0">
                <a:solidFill>
                  <a:srgbClr val="002060"/>
                </a:solidFill>
                <a:latin typeface="Times New Roman" panose="02020603050405020304" pitchFamily="18" charset="0"/>
                <a:cs typeface="Times New Roman" panose="02020603050405020304" pitchFamily="18" charset="0"/>
              </a:rPr>
              <a:t>(1993) </a:t>
            </a:r>
            <a:r>
              <a:rPr lang="en-US" sz="1400" i="1" dirty="0" smtClean="0">
                <a:solidFill>
                  <a:srgbClr val="002060"/>
                </a:solidFill>
                <a:latin typeface="Times New Roman" panose="02020603050405020304" pitchFamily="18" charset="0"/>
                <a:cs typeface="Times New Roman" panose="02020603050405020304" pitchFamily="18" charset="0"/>
              </a:rPr>
              <a:t>Science</a:t>
            </a:r>
            <a:r>
              <a:rPr lang="en-US" sz="1400" dirty="0" smtClean="0">
                <a:solidFill>
                  <a:srgbClr val="002060"/>
                </a:solidFill>
                <a:latin typeface="Times New Roman" panose="02020603050405020304" pitchFamily="18" charset="0"/>
                <a:cs typeface="Times New Roman" panose="02020603050405020304" pitchFamily="18" charset="0"/>
              </a:rPr>
              <a:t> </a:t>
            </a:r>
            <a:r>
              <a:rPr lang="en-US" sz="1400" b="1" dirty="0" smtClean="0">
                <a:solidFill>
                  <a:srgbClr val="002060"/>
                </a:solidFill>
                <a:latin typeface="Times New Roman" panose="02020603050405020304" pitchFamily="18" charset="0"/>
                <a:cs typeface="Times New Roman" panose="02020603050405020304" pitchFamily="18" charset="0"/>
              </a:rPr>
              <a:t>262</a:t>
            </a:r>
            <a:r>
              <a:rPr lang="en-US" sz="1400" dirty="0" smtClean="0">
                <a:solidFill>
                  <a:srgbClr val="002060"/>
                </a:solidFill>
                <a:latin typeface="Times New Roman" panose="02020603050405020304" pitchFamily="18" charset="0"/>
                <a:cs typeface="Times New Roman" panose="02020603050405020304" pitchFamily="18" charset="0"/>
              </a:rPr>
              <a:t>:208-214</a:t>
            </a:r>
            <a:r>
              <a:rPr lang="en-US" sz="1400" dirty="0">
                <a:solidFill>
                  <a:srgbClr val="002060"/>
                </a:solidFill>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11" name="TextBox 10"/>
              <p:cNvSpPr txBox="1"/>
              <p:nvPr/>
            </p:nvSpPr>
            <p:spPr>
              <a:xfrm>
                <a:off x="1295400" y="2860584"/>
                <a:ext cx="1819729" cy="369332"/>
              </a:xfrm>
              <a:prstGeom prst="rect">
                <a:avLst/>
              </a:prstGeom>
              <a:noFill/>
            </p:spPr>
            <p:txBody>
              <a:bodyPr wrap="non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Search space:  </a:t>
                </a:r>
                <a14:m>
                  <m:oMath xmlns:m="http://schemas.openxmlformats.org/officeDocument/2006/math">
                    <m:sSup>
                      <m:sSupPr>
                        <m:ctrlPr>
                          <a:rPr lang="en-US" i="1" smtClean="0">
                            <a:solidFill>
                              <a:srgbClr val="002060"/>
                            </a:solidFill>
                            <a:latin typeface="Cambria Math" panose="02040503050406030204" pitchFamily="18" charset="0"/>
                          </a:rPr>
                        </m:ctrlPr>
                      </m:sSupPr>
                      <m:e>
                        <m:r>
                          <a:rPr lang="en-US" b="0" i="1" smtClean="0">
                            <a:solidFill>
                              <a:srgbClr val="002060"/>
                            </a:solidFill>
                            <a:latin typeface="Cambria Math"/>
                          </a:rPr>
                          <m:t>𝐿</m:t>
                        </m:r>
                      </m:e>
                      <m:sup>
                        <m:r>
                          <a:rPr lang="en-US" b="0" i="1" smtClean="0">
                            <a:solidFill>
                              <a:srgbClr val="002060"/>
                            </a:solidFill>
                            <a:latin typeface="Cambria Math"/>
                          </a:rPr>
                          <m:t>𝑁</m:t>
                        </m:r>
                      </m:sup>
                    </m:sSup>
                  </m:oMath>
                </a14:m>
                <a:endParaRPr lang="en-US"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295400" y="2860584"/>
                <a:ext cx="1819729" cy="369332"/>
              </a:xfrm>
              <a:prstGeom prst="rect">
                <a:avLst/>
              </a:prstGeom>
              <a:blipFill rotWithShape="0">
                <a:blip r:embed="rId4"/>
                <a:stretch>
                  <a:fillRect l="-3020" t="-8197" b="-24590"/>
                </a:stretch>
              </a:blipFill>
            </p:spPr>
            <p:txBody>
              <a:bodyPr/>
              <a:lstStyle/>
              <a:p>
                <a:r>
                  <a:rPr lang="en-US">
                    <a:noFill/>
                  </a:rPr>
                  <a:t> </a:t>
                </a:r>
              </a:p>
            </p:txBody>
          </p:sp>
        </mc:Fallback>
      </mc:AlternateContent>
    </p:spTree>
    <p:extLst>
      <p:ext uri="{BB962C8B-B14F-4D97-AF65-F5344CB8AC3E}">
        <p14:creationId xmlns:p14="http://schemas.microsoft.com/office/powerpoint/2010/main" val="355482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dirty="0" smtClean="0">
                <a:latin typeface="Times New Roman" panose="02020603050405020304" pitchFamily="18" charset="0"/>
                <a:cs typeface="Times New Roman" panose="02020603050405020304" pitchFamily="18" charset="0"/>
              </a:rPr>
              <a:t>1.  Initialization</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19097" y="1066800"/>
                <a:ext cx="8172622" cy="430887"/>
              </a:xfrm>
              <a:prstGeom prst="rect">
                <a:avLst/>
              </a:prstGeom>
              <a:noFill/>
            </p:spPr>
            <p:txBody>
              <a:bodyPr wrap="none" rtlCol="0">
                <a:spAutoFit/>
              </a:bodyPr>
              <a:lstStyle/>
              <a:p>
                <a:r>
                  <a:rPr lang="en-US" sz="2200" dirty="0" smtClean="0">
                    <a:solidFill>
                      <a:srgbClr val="C00000"/>
                    </a:solidFill>
                    <a:latin typeface="Times New Roman" panose="02020603050405020304" pitchFamily="18" charset="0"/>
                    <a:cs typeface="Times New Roman" panose="02020603050405020304" pitchFamily="18" charset="0"/>
                  </a:rPr>
                  <a:t>Choose random length-</a:t>
                </a:r>
                <a14:m>
                  <m:oMath xmlns:m="http://schemas.openxmlformats.org/officeDocument/2006/math">
                    <m:r>
                      <a:rPr lang="en-US" sz="2200" b="0" i="1" smtClean="0">
                        <a:solidFill>
                          <a:srgbClr val="C00000"/>
                        </a:solidFill>
                        <a:latin typeface="Cambria Math"/>
                      </a:rPr>
                      <m:t>𝑊</m:t>
                    </m:r>
                  </m:oMath>
                </a14:m>
                <a:r>
                  <a:rPr lang="en-US" sz="2200" dirty="0" smtClean="0">
                    <a:solidFill>
                      <a:srgbClr val="C00000"/>
                    </a:solidFill>
                    <a:latin typeface="Times New Roman" panose="02020603050405020304" pitchFamily="18" charset="0"/>
                    <a:cs typeface="Times New Roman" panose="02020603050405020304" pitchFamily="18" charset="0"/>
                  </a:rPr>
                  <a:t> segments from within the input sequences:</a:t>
                </a:r>
                <a:endParaRPr lang="en-US" sz="22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19097" y="1066800"/>
                <a:ext cx="8172622" cy="430887"/>
              </a:xfrm>
              <a:prstGeom prst="rect">
                <a:avLst/>
              </a:prstGeom>
              <a:blipFill rotWithShape="0">
                <a:blip r:embed="rId2"/>
                <a:stretch>
                  <a:fillRect l="-970" t="-9859" b="-26761"/>
                </a:stretch>
              </a:blipFill>
            </p:spPr>
            <p:txBody>
              <a:bodyPr/>
              <a:lstStyle/>
              <a:p>
                <a:r>
                  <a:rPr lang="en-US">
                    <a:noFill/>
                  </a:rPr>
                  <a:t> </a:t>
                </a:r>
              </a:p>
            </p:txBody>
          </p:sp>
        </mc:Fallback>
      </mc:AlternateContent>
      <p:sp>
        <p:nvSpPr>
          <p:cNvPr id="4" name="TextBox 3"/>
          <p:cNvSpPr txBox="1"/>
          <p:nvPr/>
        </p:nvSpPr>
        <p:spPr>
          <a:xfrm>
            <a:off x="419099" y="1752600"/>
            <a:ext cx="8229600" cy="954107"/>
          </a:xfrm>
          <a:prstGeom prst="rect">
            <a:avLst/>
          </a:prstGeom>
          <a:noFill/>
        </p:spPr>
        <p:txBody>
          <a:bodyPr wrap="square" rtlCol="0">
            <a:spAutoFit/>
          </a:bodyPr>
          <a:lstStyle/>
          <a:p>
            <a:r>
              <a:rPr lang="en-US" sz="1400" dirty="0" smtClean="0">
                <a:latin typeface="Courier New" pitchFamily="49" charset="0"/>
                <a:cs typeface="Courier New" pitchFamily="49" charset="0"/>
              </a:rPr>
              <a:t>MTQPSKTTKLTKDEVDRLISDYQTKQDEQAQETL</a:t>
            </a:r>
            <a:r>
              <a:rPr lang="en-US" sz="1400" b="1" dirty="0" smtClean="0">
                <a:solidFill>
                  <a:srgbClr val="002060"/>
                </a:solidFill>
                <a:latin typeface="Courier New" pitchFamily="49" charset="0"/>
                <a:cs typeface="Courier New" pitchFamily="49" charset="0"/>
              </a:rPr>
              <a:t>VRVYTNLVDMLAKKY</a:t>
            </a:r>
            <a:r>
              <a:rPr lang="en-US" sz="1400" dirty="0" smtClean="0">
                <a:latin typeface="Courier New" pitchFamily="49" charset="0"/>
                <a:cs typeface="Courier New" pitchFamily="49" charset="0"/>
              </a:rPr>
              <a:t>SKGKSFHEDLRQVGMIGLLGAIKRYDPVVGKSFEAFAIPTIIGEIKRFLRDKTWSVHVPRRIKELGPRIKMAVDQLTTETQRSPKVEEIAEFLDVSEEEVLETMEMGKSYQALSVDHSIEADSDGSTVTILDIVGSQEDGYERVNQQLMLQSVLHVLSDREKQIIDLTYIQNKSQKETGDILGISQMHVSRLQRKAVKKLREALIEDPSMELM</a:t>
            </a:r>
            <a:endParaRPr lang="en-US" sz="1400" dirty="0">
              <a:latin typeface="Courier New" pitchFamily="49" charset="0"/>
              <a:cs typeface="Courier New" pitchFamily="49" charset="0"/>
            </a:endParaRPr>
          </a:p>
        </p:txBody>
      </p:sp>
      <p:sp>
        <p:nvSpPr>
          <p:cNvPr id="5" name="TextBox 4"/>
          <p:cNvSpPr txBox="1"/>
          <p:nvPr/>
        </p:nvSpPr>
        <p:spPr>
          <a:xfrm>
            <a:off x="419100" y="2971800"/>
            <a:ext cx="8229600" cy="523220"/>
          </a:xfrm>
          <a:prstGeom prst="rect">
            <a:avLst/>
          </a:prstGeom>
          <a:noFill/>
        </p:spPr>
        <p:txBody>
          <a:bodyPr wrap="square" rtlCol="0">
            <a:spAutoFit/>
          </a:bodyPr>
          <a:lstStyle/>
          <a:p>
            <a:r>
              <a:rPr lang="en-US" sz="1400" dirty="0" smtClean="0">
                <a:latin typeface="Courier New" pitchFamily="49" charset="0"/>
                <a:cs typeface="Courier New" pitchFamily="49" charset="0"/>
              </a:rPr>
              <a:t>MPPLFVMNNEILMHLRALKKTKKDVSLHDPIGQDKEGNEISLIDVLKSENEDVIDTIQLNMELEKVKQYIDILDDREKEVIVGRFGLDLKKEKTQREIAKELGISRSYVSRIEKR</a:t>
            </a:r>
            <a:r>
              <a:rPr lang="en-US" sz="1400" b="1" dirty="0" smtClean="0">
                <a:solidFill>
                  <a:srgbClr val="002060"/>
                </a:solidFill>
                <a:latin typeface="Courier New" pitchFamily="49" charset="0"/>
                <a:cs typeface="Courier New" pitchFamily="49" charset="0"/>
              </a:rPr>
              <a:t>ALMKMFHEFYRAEKE</a:t>
            </a:r>
            <a:r>
              <a:rPr lang="en-US" sz="1400" dirty="0" smtClean="0">
                <a:latin typeface="Courier New" pitchFamily="49" charset="0"/>
                <a:cs typeface="Courier New" pitchFamily="49" charset="0"/>
              </a:rPr>
              <a:t>KRKKAKGK</a:t>
            </a:r>
            <a:endParaRPr lang="en-US" sz="1400" dirty="0">
              <a:latin typeface="Courier New" pitchFamily="49" charset="0"/>
              <a:cs typeface="Courier New" pitchFamily="49" charset="0"/>
            </a:endParaRPr>
          </a:p>
        </p:txBody>
      </p:sp>
      <p:sp>
        <p:nvSpPr>
          <p:cNvPr id="6" name="TextBox 5"/>
          <p:cNvSpPr txBox="1"/>
          <p:nvPr/>
        </p:nvSpPr>
        <p:spPr>
          <a:xfrm>
            <a:off x="419099" y="3733800"/>
            <a:ext cx="8229600" cy="954107"/>
          </a:xfrm>
          <a:prstGeom prst="rect">
            <a:avLst/>
          </a:prstGeom>
          <a:noFill/>
        </p:spPr>
        <p:txBody>
          <a:bodyPr wrap="square" rtlCol="0">
            <a:spAutoFit/>
          </a:bodyPr>
          <a:lstStyle/>
          <a:p>
            <a:r>
              <a:rPr lang="en-US" sz="1400" dirty="0" smtClean="0">
                <a:latin typeface="Courier New" pitchFamily="49" charset="0"/>
                <a:cs typeface="Courier New" pitchFamily="49" charset="0"/>
              </a:rPr>
              <a:t>MELRDLDLNLLVVFNQLLVDRRVSITAENLGLTQPAVSNALKRLRTSLQDPLFVRTHQGMEPTPYAAHLAEPVTSAMHALRNALQHHESFDPLTSERTFTLAM</a:t>
            </a:r>
            <a:r>
              <a:rPr lang="en-US" sz="1400" b="1" dirty="0" smtClean="0">
                <a:solidFill>
                  <a:srgbClr val="002060"/>
                </a:solidFill>
                <a:latin typeface="Courier New" pitchFamily="49" charset="0"/>
                <a:cs typeface="Courier New" pitchFamily="49" charset="0"/>
              </a:rPr>
              <a:t>TDIGEIYFMPRLMDV</a:t>
            </a:r>
            <a:r>
              <a:rPr lang="en-US" sz="1400" dirty="0" smtClean="0">
                <a:latin typeface="Courier New" pitchFamily="49" charset="0"/>
                <a:cs typeface="Courier New" pitchFamily="49" charset="0"/>
              </a:rPr>
              <a:t>LAHQAPNCVISTVRDSSMSLMQALQNGTVDLAVGLLPNLQTGFFQRRLLQNHYVCLCRKDHPVTREPLTLERFCSYGHVRVIAAGTGHGEVDTYMTRVGIRRDIRLEVPHFAAVGHILQRTDLLATVPIRLADCCVEPFGLSALPHPVVLPEIAINMFWHAKYHKDLANIWLRQLMFDLFTD</a:t>
            </a:r>
            <a:endParaRPr lang="en-US" sz="1400" dirty="0">
              <a:latin typeface="Courier New" pitchFamily="49" charset="0"/>
              <a:cs typeface="Courier New" pitchFamily="49" charset="0"/>
            </a:endParaRPr>
          </a:p>
        </p:txBody>
      </p:sp>
      <p:sp>
        <p:nvSpPr>
          <p:cNvPr id="7" name="TextBox 6"/>
          <p:cNvSpPr txBox="1"/>
          <p:nvPr/>
        </p:nvSpPr>
        <p:spPr>
          <a:xfrm>
            <a:off x="419099" y="4876800"/>
            <a:ext cx="8229600" cy="523220"/>
          </a:xfrm>
          <a:prstGeom prst="rect">
            <a:avLst/>
          </a:prstGeom>
          <a:noFill/>
        </p:spPr>
        <p:txBody>
          <a:bodyPr wrap="square" rtlCol="0">
            <a:spAutoFit/>
          </a:bodyPr>
          <a:lstStyle/>
          <a:p>
            <a:r>
              <a:rPr lang="en-US" sz="1400" dirty="0" smtClean="0">
                <a:latin typeface="Courier New" pitchFamily="49" charset="0"/>
                <a:cs typeface="Courier New" pitchFamily="49" charset="0"/>
              </a:rPr>
              <a:t>MNAYTVSRLALDAGVSVHIVRDYLLRGLLRPVACTTGGYGLFDDAALQRLCFVRAAFEAGIGLGALARLCRALDAANCDETAAQ</a:t>
            </a:r>
            <a:r>
              <a:rPr lang="en-US" sz="1400" b="1" dirty="0" smtClean="0">
                <a:solidFill>
                  <a:srgbClr val="002060"/>
                </a:solidFill>
                <a:latin typeface="Courier New" pitchFamily="49" charset="0"/>
                <a:cs typeface="Courier New" pitchFamily="49" charset="0"/>
              </a:rPr>
              <a:t>LAVLRQFVERRREAL</a:t>
            </a:r>
            <a:r>
              <a:rPr lang="en-US" sz="1400" dirty="0" smtClean="0">
                <a:latin typeface="Courier New" pitchFamily="49" charset="0"/>
                <a:cs typeface="Courier New" pitchFamily="49" charset="0"/>
              </a:rPr>
              <a:t>ANLEVQLAAMPTAPAQHAESLP</a:t>
            </a:r>
            <a:endParaRPr lang="en-US" sz="1400" dirty="0">
              <a:latin typeface="Courier New" pitchFamily="49" charset="0"/>
              <a:cs typeface="Courier New" pitchFamily="49" charset="0"/>
            </a:endParaRPr>
          </a:p>
        </p:txBody>
      </p:sp>
      <mc:AlternateContent xmlns:mc="http://schemas.openxmlformats.org/markup-compatibility/2006" xmlns:a14="http://schemas.microsoft.com/office/drawing/2010/main">
        <mc:Choice Requires="a14">
          <p:sp>
            <p:nvSpPr>
              <p:cNvPr id="8" name="TextBox 7"/>
              <p:cNvSpPr txBox="1"/>
              <p:nvPr/>
            </p:nvSpPr>
            <p:spPr>
              <a:xfrm>
                <a:off x="4304510" y="5638800"/>
                <a:ext cx="45878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a:rPr>
                        <m:t>⋮</m:t>
                      </m:r>
                    </m:oMath>
                  </m:oMathPara>
                </a14:m>
                <a:endParaRPr lang="en-US" sz="4000" dirty="0"/>
              </a:p>
            </p:txBody>
          </p:sp>
        </mc:Choice>
        <mc:Fallback xmlns="">
          <p:sp>
            <p:nvSpPr>
              <p:cNvPr id="8" name="TextBox 7"/>
              <p:cNvSpPr txBox="1">
                <a:spLocks noRot="1" noChangeAspect="1" noMove="1" noResize="1" noEditPoints="1" noAdjustHandles="1" noChangeArrowheads="1" noChangeShapeType="1" noTextEdit="1"/>
              </p:cNvSpPr>
              <p:nvPr/>
            </p:nvSpPr>
            <p:spPr>
              <a:xfrm>
                <a:off x="4304510" y="5638800"/>
                <a:ext cx="458780" cy="707886"/>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5019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dirty="0" smtClean="0">
                <a:latin typeface="Times New Roman" panose="02020603050405020304" pitchFamily="18" charset="0"/>
                <a:cs typeface="Times New Roman" panose="02020603050405020304" pitchFamily="18" charset="0"/>
              </a:rPr>
              <a:t>2.  Remove one segment from alignment</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380999" y="838200"/>
                <a:ext cx="8305799" cy="769441"/>
              </a:xfrm>
              <a:prstGeom prst="rect">
                <a:avLst/>
              </a:prstGeom>
              <a:noFill/>
            </p:spPr>
            <p:txBody>
              <a:bodyPr wrap="square" rtlCol="0">
                <a:spAutoFit/>
              </a:bodyPr>
              <a:lstStyle/>
              <a:p>
                <a:r>
                  <a:rPr lang="en-US" sz="2200" dirty="0" smtClean="0">
                    <a:solidFill>
                      <a:srgbClr val="C00000"/>
                    </a:solidFill>
                    <a:latin typeface="Times New Roman" panose="02020603050405020304" pitchFamily="18" charset="0"/>
                    <a:cs typeface="Times New Roman" panose="02020603050405020304" pitchFamily="18" charset="0"/>
                  </a:rPr>
                  <a:t>Select a sequence “</a:t>
                </a:r>
                <a14:m>
                  <m:oMath xmlns:m="http://schemas.openxmlformats.org/officeDocument/2006/math">
                    <m:r>
                      <a:rPr lang="en-US" sz="2200" b="0" i="1" smtClean="0">
                        <a:solidFill>
                          <a:srgbClr val="C00000"/>
                        </a:solidFill>
                        <a:latin typeface="Cambria Math"/>
                      </a:rPr>
                      <m:t>𝑋</m:t>
                    </m:r>
                  </m:oMath>
                </a14:m>
                <a:r>
                  <a:rPr lang="en-US" sz="2200" dirty="0" smtClean="0">
                    <a:solidFill>
                      <a:srgbClr val="C00000"/>
                    </a:solidFill>
                    <a:latin typeface="Times New Roman" panose="02020603050405020304" pitchFamily="18" charset="0"/>
                    <a:cs typeface="Times New Roman" panose="02020603050405020304" pitchFamily="18" charset="0"/>
                  </a:rPr>
                  <a:t>” at random from among the input sequences, and remove its segment from the multiple alignment:</a:t>
                </a:r>
                <a:endParaRPr lang="en-US" sz="22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80999" y="838200"/>
                <a:ext cx="8305799" cy="769441"/>
              </a:xfrm>
              <a:prstGeom prst="rect">
                <a:avLst/>
              </a:prstGeom>
              <a:blipFill rotWithShape="0">
                <a:blip r:embed="rId2"/>
                <a:stretch>
                  <a:fillRect l="-880" t="-5556" b="-15079"/>
                </a:stretch>
              </a:blipFill>
            </p:spPr>
            <p:txBody>
              <a:bodyPr/>
              <a:lstStyle/>
              <a:p>
                <a:r>
                  <a:rPr lang="en-US">
                    <a:noFill/>
                  </a:rPr>
                  <a:t> </a:t>
                </a:r>
              </a:p>
            </p:txBody>
          </p:sp>
        </mc:Fallback>
      </mc:AlternateContent>
      <p:grpSp>
        <p:nvGrpSpPr>
          <p:cNvPr id="20" name="Group 19"/>
          <p:cNvGrpSpPr/>
          <p:nvPr/>
        </p:nvGrpSpPr>
        <p:grpSpPr>
          <a:xfrm>
            <a:off x="2802685" y="1905000"/>
            <a:ext cx="3666889" cy="3970318"/>
            <a:chOff x="2968087" y="1828800"/>
            <a:chExt cx="3666889" cy="3970318"/>
          </a:xfrm>
        </p:grpSpPr>
        <p:sp>
          <p:nvSpPr>
            <p:cNvPr id="3" name="Rectangle 2"/>
            <p:cNvSpPr/>
            <p:nvPr/>
          </p:nvSpPr>
          <p:spPr>
            <a:xfrm>
              <a:off x="3124200" y="1828800"/>
              <a:ext cx="3406702" cy="3970318"/>
            </a:xfrm>
            <a:prstGeom prst="rect">
              <a:avLst/>
            </a:prstGeom>
          </p:spPr>
          <p:txBody>
            <a:bodyPr wrap="none">
              <a:spAutoFit/>
            </a:bodyPr>
            <a:lstStyle/>
            <a:p>
              <a:r>
                <a:rPr lang="en-US" sz="2800" b="1" dirty="0" smtClean="0">
                  <a:solidFill>
                    <a:srgbClr val="002060"/>
                  </a:solidFill>
                  <a:latin typeface="Courier New" pitchFamily="49" charset="0"/>
                  <a:cs typeface="Courier New" pitchFamily="49" charset="0"/>
                </a:rPr>
                <a:t>VRVYTNLVDMLAKKY</a:t>
              </a:r>
            </a:p>
            <a:p>
              <a:r>
                <a:rPr lang="en-US" sz="2800" b="1" dirty="0" smtClean="0">
                  <a:solidFill>
                    <a:srgbClr val="002060"/>
                  </a:solidFill>
                  <a:latin typeface="Courier New" pitchFamily="49" charset="0"/>
                  <a:cs typeface="Courier New" pitchFamily="49" charset="0"/>
                </a:rPr>
                <a:t>ALMKMFHEFYRAEKE</a:t>
              </a:r>
            </a:p>
            <a:p>
              <a:r>
                <a:rPr lang="en-US" sz="2800" b="1" dirty="0" smtClean="0">
                  <a:solidFill>
                    <a:srgbClr val="002060"/>
                  </a:solidFill>
                  <a:latin typeface="Courier New" pitchFamily="49" charset="0"/>
                  <a:cs typeface="Courier New" pitchFamily="49" charset="0"/>
                </a:rPr>
                <a:t>TDIGEIYFMPRLMDV</a:t>
              </a:r>
            </a:p>
            <a:p>
              <a:r>
                <a:rPr lang="en-US" sz="2800" b="1" dirty="0" smtClean="0">
                  <a:solidFill>
                    <a:srgbClr val="002060"/>
                  </a:solidFill>
                  <a:latin typeface="Courier New" pitchFamily="49" charset="0"/>
                  <a:cs typeface="Courier New" pitchFamily="49" charset="0"/>
                </a:rPr>
                <a:t>LAVLRQFVERRREAL</a:t>
              </a:r>
            </a:p>
            <a:p>
              <a:r>
                <a:rPr lang="en-US" sz="2800" b="1" dirty="0" smtClean="0">
                  <a:solidFill>
                    <a:srgbClr val="002060"/>
                  </a:solidFill>
                  <a:latin typeface="Courier New" pitchFamily="49" charset="0"/>
                  <a:cs typeface="Courier New" pitchFamily="49" charset="0"/>
                </a:rPr>
                <a:t>PSPLYPWMRSQFGKC</a:t>
              </a:r>
            </a:p>
            <a:p>
              <a:r>
                <a:rPr lang="en-US" sz="2800" b="1" dirty="0" smtClean="0">
                  <a:solidFill>
                    <a:srgbClr val="002060"/>
                  </a:solidFill>
                  <a:latin typeface="Courier New" pitchFamily="49" charset="0"/>
                  <a:cs typeface="Courier New" pitchFamily="49" charset="0"/>
                </a:rPr>
                <a:t>DDTAIRTVLNQALSR</a:t>
              </a:r>
            </a:p>
            <a:p>
              <a:r>
                <a:rPr lang="en-US" sz="2800" dirty="0" smtClean="0">
                  <a:solidFill>
                    <a:srgbClr val="002060"/>
                  </a:solidFill>
                  <a:latin typeface="Courier New" pitchFamily="49" charset="0"/>
                  <a:cs typeface="Courier New" pitchFamily="49" charset="0"/>
                </a:rPr>
                <a:t>QWERGDSEPTGKNLF</a:t>
              </a:r>
            </a:p>
            <a:p>
              <a:r>
                <a:rPr lang="en-US" sz="2800" b="1" dirty="0" smtClean="0">
                  <a:solidFill>
                    <a:srgbClr val="002060"/>
                  </a:solidFill>
                  <a:latin typeface="Courier New" pitchFamily="49" charset="0"/>
                  <a:cs typeface="Courier New" pitchFamily="49" charset="0"/>
                </a:rPr>
                <a:t>YHHIKKEKSPKGKSS</a:t>
              </a:r>
            </a:p>
            <a:p>
              <a:r>
                <a:rPr lang="en-US" sz="2800" b="1" dirty="0" smtClean="0">
                  <a:solidFill>
                    <a:srgbClr val="002060"/>
                  </a:solidFill>
                  <a:latin typeface="Courier New" pitchFamily="49" charset="0"/>
                  <a:cs typeface="Courier New" pitchFamily="49" charset="0"/>
                </a:rPr>
                <a:t>RIESALLNKIAMLGT</a:t>
              </a:r>
              <a:endParaRPr lang="en-US" sz="2800" b="1" dirty="0">
                <a:solidFill>
                  <a:srgbClr val="002060"/>
                </a:solidFill>
                <a:latin typeface="Courier New" pitchFamily="49" charset="0"/>
                <a:cs typeface="Courier New" pitchFamily="49" charset="0"/>
              </a:endParaRPr>
            </a:p>
          </p:txBody>
        </p:sp>
        <p:cxnSp>
          <p:nvCxnSpPr>
            <p:cNvPr id="7" name="Straight Connector 6"/>
            <p:cNvCxnSpPr/>
            <p:nvPr/>
          </p:nvCxnSpPr>
          <p:spPr>
            <a:xfrm>
              <a:off x="2971800" y="4419600"/>
              <a:ext cx="36576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68087" y="4861932"/>
              <a:ext cx="36576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634976" y="4419600"/>
              <a:ext cx="0" cy="44233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971800" y="4419600"/>
              <a:ext cx="0" cy="44233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742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85800"/>
          </a:xfrm>
        </p:spPr>
        <p:txBody>
          <a:bodyPr>
            <a:noAutofit/>
          </a:bodyPr>
          <a:lstStyle/>
          <a:p>
            <a:r>
              <a:rPr lang="en-US" sz="3200" dirty="0" smtClean="0">
                <a:latin typeface="Times New Roman" panose="02020603050405020304" pitchFamily="18" charset="0"/>
                <a:cs typeface="Times New Roman" panose="02020603050405020304" pitchFamily="18" charset="0"/>
              </a:rPr>
              <a:t>3.  Construct a profile from the remaining alignment</a:t>
            </a:r>
            <a:endParaRPr lang="en-US"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4419600" y="1066800"/>
            <a:ext cx="3406702" cy="1815882"/>
          </a:xfrm>
          <a:prstGeom prst="rect">
            <a:avLst/>
          </a:prstGeom>
        </p:spPr>
        <p:txBody>
          <a:bodyPr wrap="none">
            <a:spAutoFit/>
          </a:bodyPr>
          <a:lstStyle/>
          <a:p>
            <a:r>
              <a:rPr lang="en-US" sz="2800" b="1" dirty="0" smtClean="0">
                <a:solidFill>
                  <a:srgbClr val="002060"/>
                </a:solidFill>
                <a:latin typeface="Courier New" pitchFamily="49" charset="0"/>
                <a:cs typeface="Courier New" pitchFamily="49" charset="0"/>
              </a:rPr>
              <a:t>VRVYTNLVDMLAKKY</a:t>
            </a:r>
          </a:p>
          <a:p>
            <a:r>
              <a:rPr lang="en-US" sz="2800" b="1" dirty="0" smtClean="0">
                <a:solidFill>
                  <a:srgbClr val="002060"/>
                </a:solidFill>
                <a:latin typeface="Courier New" pitchFamily="49" charset="0"/>
                <a:cs typeface="Courier New" pitchFamily="49" charset="0"/>
              </a:rPr>
              <a:t>ALMKMFHEFYRAEKE</a:t>
            </a:r>
          </a:p>
          <a:p>
            <a:r>
              <a:rPr lang="en-US" sz="2800" b="1" dirty="0" smtClean="0">
                <a:solidFill>
                  <a:srgbClr val="002060"/>
                </a:solidFill>
                <a:latin typeface="Courier New" pitchFamily="49" charset="0"/>
                <a:cs typeface="Courier New" pitchFamily="49" charset="0"/>
              </a:rPr>
              <a:t>TDIGEIYFMPRLMDV</a:t>
            </a:r>
          </a:p>
          <a:p>
            <a:r>
              <a:rPr lang="en-US" sz="2800" b="1" dirty="0" smtClean="0">
                <a:solidFill>
                  <a:srgbClr val="002060"/>
                </a:solidFill>
                <a:latin typeface="Courier New" pitchFamily="49" charset="0"/>
                <a:cs typeface="Courier New" pitchFamily="49" charset="0"/>
              </a:rPr>
              <a:t>LAVLRQFVERRREAL</a:t>
            </a:r>
            <a:endParaRPr lang="en-US" sz="2800" dirty="0"/>
          </a:p>
        </p:txBody>
      </p:sp>
      <p:sp>
        <p:nvSpPr>
          <p:cNvPr id="5" name="TextBox 4"/>
          <p:cNvSpPr txBox="1"/>
          <p:nvPr/>
        </p:nvSpPr>
        <p:spPr>
          <a:xfrm>
            <a:off x="609600" y="1828800"/>
            <a:ext cx="3055516" cy="523220"/>
          </a:xfrm>
          <a:prstGeom prst="rect">
            <a:avLst/>
          </a:prstGeom>
          <a:noFill/>
        </p:spPr>
        <p:txBody>
          <a:bodyPr wrap="none" rtlCol="0">
            <a:spAutoFit/>
          </a:bodyPr>
          <a:lstStyle/>
          <a:p>
            <a:r>
              <a:rPr lang="en-US" sz="2800" dirty="0" smtClean="0">
                <a:solidFill>
                  <a:srgbClr val="C00000"/>
                </a:solidFill>
                <a:latin typeface="Times New Roman" panose="02020603050405020304" pitchFamily="18" charset="0"/>
                <a:cs typeface="Times New Roman" panose="02020603050405020304" pitchFamily="18" charset="0"/>
              </a:rPr>
              <a:t>Multiple alignment:</a:t>
            </a:r>
            <a:endParaRPr lang="en-US" sz="28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5893561" y="2737408"/>
                <a:ext cx="45878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rgbClr val="002060"/>
                          </a:solidFill>
                          <a:latin typeface="Cambria Math"/>
                        </a:rPr>
                        <m:t>⋮</m:t>
                      </m:r>
                    </m:oMath>
                  </m:oMathPara>
                </a14:m>
                <a:endParaRPr lang="en-US" sz="4000" dirty="0">
                  <a:solidFill>
                    <a:srgbClr val="00206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893561" y="2737408"/>
                <a:ext cx="458780" cy="707886"/>
              </a:xfrm>
              <a:prstGeom prst="rect">
                <a:avLst/>
              </a:prstGeom>
              <a:blipFill rotWithShape="1">
                <a:blip r:embed="rId2"/>
                <a:stretch>
                  <a:fillRect/>
                </a:stretch>
              </a:blipFill>
            </p:spPr>
            <p:txBody>
              <a:bodyPr/>
              <a:lstStyle/>
              <a:p>
                <a:r>
                  <a:rPr lang="en-US">
                    <a:noFill/>
                  </a:rPr>
                  <a:t> </a:t>
                </a:r>
              </a:p>
            </p:txBody>
          </p:sp>
        </mc:Fallback>
      </mc:AlternateContent>
      <p:sp>
        <p:nvSpPr>
          <p:cNvPr id="7" name="TextBox 6"/>
          <p:cNvSpPr txBox="1"/>
          <p:nvPr/>
        </p:nvSpPr>
        <p:spPr>
          <a:xfrm>
            <a:off x="5879936" y="3352800"/>
            <a:ext cx="486030" cy="707886"/>
          </a:xfrm>
          <a:prstGeom prst="rect">
            <a:avLst/>
          </a:prstGeom>
          <a:noFill/>
        </p:spPr>
        <p:txBody>
          <a:bodyPr wrap="none" rtlCol="0">
            <a:spAutoFit/>
          </a:bodyPr>
          <a:lstStyle/>
          <a:p>
            <a:r>
              <a:rPr lang="en-US" sz="4000" dirty="0" smtClean="0">
                <a:solidFill>
                  <a:srgbClr val="C00000"/>
                </a:solidFill>
                <a:latin typeface="Cambria Math"/>
                <a:ea typeface="Cambria Math"/>
              </a:rPr>
              <a:t>⇓</a:t>
            </a:r>
            <a:endParaRPr lang="en-US" sz="4000" dirty="0">
              <a:solidFill>
                <a:srgbClr val="C00000"/>
              </a:solidFill>
            </a:endParaRPr>
          </a:p>
        </p:txBody>
      </p:sp>
      <p:sp>
        <p:nvSpPr>
          <p:cNvPr id="8" name="TextBox 7"/>
          <p:cNvSpPr txBox="1"/>
          <p:nvPr/>
        </p:nvSpPr>
        <p:spPr>
          <a:xfrm>
            <a:off x="609600" y="5105400"/>
            <a:ext cx="2646878" cy="523220"/>
          </a:xfrm>
          <a:prstGeom prst="rect">
            <a:avLst/>
          </a:prstGeom>
          <a:noFill/>
        </p:spPr>
        <p:txBody>
          <a:bodyPr wrap="none" rtlCol="0">
            <a:spAutoFit/>
          </a:bodyPr>
          <a:lstStyle/>
          <a:p>
            <a:r>
              <a:rPr lang="en-US" sz="2800" dirty="0" smtClean="0">
                <a:solidFill>
                  <a:srgbClr val="C00000"/>
                </a:solidFill>
                <a:latin typeface="Times New Roman" panose="02020603050405020304" pitchFamily="18" charset="0"/>
                <a:cs typeface="Times New Roman" panose="02020603050405020304" pitchFamily="18" charset="0"/>
              </a:rPr>
              <a:t>Log-odds </a:t>
            </a:r>
            <a:r>
              <a:rPr lang="en-US" sz="2800" dirty="0" smtClean="0">
                <a:solidFill>
                  <a:srgbClr val="C00000"/>
                </a:solidFill>
                <a:latin typeface="Times New Roman" panose="02020603050405020304" pitchFamily="18" charset="0"/>
                <a:cs typeface="Times New Roman" panose="02020603050405020304" pitchFamily="18" charset="0"/>
              </a:rPr>
              <a:t>scores:</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952341" y="4197459"/>
            <a:ext cx="4265911" cy="1815882"/>
          </a:xfrm>
          <a:prstGeom prst="rect">
            <a:avLst/>
          </a:prstGeom>
          <a:noFill/>
        </p:spPr>
        <p:txBody>
          <a:bodyPr wrap="none" rtlCol="0">
            <a:spAutoFit/>
          </a:bodyPr>
          <a:lstStyle/>
          <a:p>
            <a:r>
              <a:rPr lang="en-US" sz="2800" b="1" dirty="0" smtClean="0">
                <a:solidFill>
                  <a:srgbClr val="002060"/>
                </a:solidFill>
                <a:latin typeface="Courier New" pitchFamily="49" charset="0"/>
                <a:cs typeface="Courier New" pitchFamily="49" charset="0"/>
              </a:rPr>
              <a:t>A:</a:t>
            </a:r>
            <a:r>
              <a:rPr lang="en-US" sz="2800" b="1" dirty="0" smtClean="0">
                <a:solidFill>
                  <a:srgbClr val="C00000"/>
                </a:solidFill>
                <a:latin typeface="Courier New" pitchFamily="49" charset="0"/>
                <a:cs typeface="Courier New" pitchFamily="49" charset="0"/>
              </a:rPr>
              <a:t>   1  1  0 -1  0</a:t>
            </a:r>
          </a:p>
          <a:p>
            <a:r>
              <a:rPr lang="en-US" sz="2800" b="1" dirty="0" smtClean="0">
                <a:solidFill>
                  <a:srgbClr val="002060"/>
                </a:solidFill>
                <a:latin typeface="Courier New" pitchFamily="49" charset="0"/>
                <a:cs typeface="Courier New" pitchFamily="49" charset="0"/>
              </a:rPr>
              <a:t>C:</a:t>
            </a:r>
            <a:r>
              <a:rPr lang="en-US" sz="2800" b="1" dirty="0" smtClean="0">
                <a:solidFill>
                  <a:srgbClr val="C00000"/>
                </a:solidFill>
                <a:latin typeface="Courier New" pitchFamily="49" charset="0"/>
                <a:cs typeface="Courier New" pitchFamily="49" charset="0"/>
              </a:rPr>
              <a:t>  -2  0 -2 -1 -1</a:t>
            </a:r>
          </a:p>
          <a:p>
            <a:r>
              <a:rPr lang="en-US" sz="2800" b="1" dirty="0" smtClean="0">
                <a:solidFill>
                  <a:srgbClr val="002060"/>
                </a:solidFill>
                <a:latin typeface="Courier New" pitchFamily="49" charset="0"/>
                <a:cs typeface="Courier New" pitchFamily="49" charset="0"/>
              </a:rPr>
              <a:t>D:</a:t>
            </a:r>
            <a:r>
              <a:rPr lang="en-US" sz="2800" b="1" dirty="0" smtClean="0">
                <a:solidFill>
                  <a:srgbClr val="C00000"/>
                </a:solidFill>
                <a:latin typeface="Courier New" pitchFamily="49" charset="0"/>
                <a:cs typeface="Courier New" pitchFamily="49" charset="0"/>
              </a:rPr>
              <a:t>   0  2 -3  0  1 </a:t>
            </a:r>
          </a:p>
          <a:p>
            <a:r>
              <a:rPr lang="en-US" sz="2800" b="1" dirty="0" smtClean="0">
                <a:solidFill>
                  <a:srgbClr val="002060"/>
                </a:solidFill>
                <a:latin typeface="Courier New" pitchFamily="49" charset="0"/>
                <a:cs typeface="Courier New" pitchFamily="49" charset="0"/>
              </a:rPr>
              <a:t>E:</a:t>
            </a:r>
            <a:r>
              <a:rPr lang="en-US" sz="2800" b="1" dirty="0" smtClean="0">
                <a:solidFill>
                  <a:srgbClr val="C00000"/>
                </a:solidFill>
                <a:latin typeface="Courier New" pitchFamily="49" charset="0"/>
                <a:cs typeface="Courier New" pitchFamily="49" charset="0"/>
              </a:rPr>
              <a:t>   1  1 -2  0  0</a:t>
            </a:r>
            <a:endParaRPr lang="en-US" sz="2800" b="1" dirty="0">
              <a:solidFill>
                <a:srgbClr val="C00000"/>
              </a:solidFill>
              <a:latin typeface="Courier New" pitchFamily="49" charset="0"/>
              <a:cs typeface="Courier New" pitchFamily="49" charset="0"/>
            </a:endParaRPr>
          </a:p>
        </p:txBody>
      </p:sp>
      <mc:AlternateContent xmlns:mc="http://schemas.openxmlformats.org/markup-compatibility/2006" xmlns:a14="http://schemas.microsoft.com/office/drawing/2010/main">
        <mc:Choice Requires="a14">
          <p:sp>
            <p:nvSpPr>
              <p:cNvPr id="10" name="TextBox 9"/>
              <p:cNvSpPr txBox="1"/>
              <p:nvPr/>
            </p:nvSpPr>
            <p:spPr>
              <a:xfrm>
                <a:off x="3952341" y="5943600"/>
                <a:ext cx="45878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rgbClr val="002060"/>
                          </a:solidFill>
                          <a:latin typeface="Cambria Math"/>
                        </a:rPr>
                        <m:t>⋮</m:t>
                      </m:r>
                    </m:oMath>
                  </m:oMathPara>
                </a14:m>
                <a:endParaRPr lang="en-US" sz="4000" dirty="0">
                  <a:solidFill>
                    <a:srgbClr val="00206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952341" y="5943600"/>
                <a:ext cx="458780" cy="707886"/>
              </a:xfrm>
              <a:prstGeom prst="rect">
                <a:avLst/>
              </a:prstGeom>
              <a:blipFill rotWithShape="1">
                <a:blip r:embed="rId3"/>
                <a:stretch>
                  <a:fillRect/>
                </a:stretch>
              </a:blipFill>
            </p:spPr>
            <p:txBody>
              <a:bodyPr/>
              <a:lstStyle/>
              <a:p>
                <a:r>
                  <a:rPr lang="en-US">
                    <a:noFill/>
                  </a:rPr>
                  <a:t> </a:t>
                </a:r>
              </a:p>
            </p:txBody>
          </p:sp>
        </mc:Fallback>
      </mc:AlternateContent>
      <p:sp>
        <p:nvSpPr>
          <p:cNvPr id="12" name="TextBox 11"/>
          <p:cNvSpPr txBox="1"/>
          <p:nvPr/>
        </p:nvSpPr>
        <p:spPr>
          <a:xfrm>
            <a:off x="1600416" y="3352800"/>
            <a:ext cx="486030" cy="707886"/>
          </a:xfrm>
          <a:prstGeom prst="rect">
            <a:avLst/>
          </a:prstGeom>
          <a:noFill/>
        </p:spPr>
        <p:txBody>
          <a:bodyPr wrap="none" rtlCol="0">
            <a:spAutoFit/>
          </a:bodyPr>
          <a:lstStyle/>
          <a:p>
            <a:r>
              <a:rPr lang="en-US" sz="4000" dirty="0" smtClean="0">
                <a:solidFill>
                  <a:srgbClr val="C00000"/>
                </a:solidFill>
                <a:latin typeface="Cambria Math"/>
                <a:ea typeface="Cambria Math"/>
              </a:rPr>
              <a:t>⇓</a:t>
            </a:r>
            <a:endParaRPr lang="en-US" sz="4000" dirty="0">
              <a:solidFill>
                <a:srgbClr val="C00000"/>
              </a:solidFill>
            </a:endParaRPr>
          </a:p>
        </p:txBody>
      </p:sp>
      <mc:AlternateContent xmlns:mc="http://schemas.openxmlformats.org/markup-compatibility/2006" xmlns:a14="http://schemas.microsoft.com/office/drawing/2010/main">
        <mc:Choice Requires="a14">
          <p:sp>
            <p:nvSpPr>
              <p:cNvPr id="13" name="TextBox 12"/>
              <p:cNvSpPr txBox="1"/>
              <p:nvPr/>
            </p:nvSpPr>
            <p:spPr>
              <a:xfrm>
                <a:off x="7848600" y="4751457"/>
                <a:ext cx="73930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rgbClr val="C00000"/>
                          </a:solidFill>
                          <a:latin typeface="Cambria Math"/>
                        </a:rPr>
                        <m:t>⋯</m:t>
                      </m:r>
                    </m:oMath>
                  </m:oMathPara>
                </a14:m>
                <a:endParaRPr lang="en-US" sz="4000" dirty="0">
                  <a:solidFill>
                    <a:srgbClr val="C000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7848600" y="4751457"/>
                <a:ext cx="739305" cy="70788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248400" y="5943600"/>
                <a:ext cx="45878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solidFill>
                            <a:srgbClr val="C00000"/>
                          </a:solidFill>
                          <a:latin typeface="Cambria Math"/>
                        </a:rPr>
                        <m:t>⋮</m:t>
                      </m:r>
                    </m:oMath>
                  </m:oMathPara>
                </a14:m>
                <a:endParaRPr lang="en-US" sz="4000" dirty="0">
                  <a:solidFill>
                    <a:srgbClr val="C0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6248400" y="5943600"/>
                <a:ext cx="458780" cy="707886"/>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4026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533400"/>
          </a:xfrm>
        </p:spPr>
        <p:txBody>
          <a:bodyPr>
            <a:normAutofit/>
          </a:bodyPr>
          <a:lstStyle/>
          <a:p>
            <a:r>
              <a:rPr lang="en-US" sz="2800" dirty="0" smtClean="0">
                <a:latin typeface="Times New Roman" panose="02020603050405020304" pitchFamily="18" charset="0"/>
                <a:cs typeface="Times New Roman" panose="02020603050405020304" pitchFamily="18" charset="0"/>
              </a:rPr>
              <a:t>4.  Calculate relative likelihoods at all positions, and sample</a:t>
            </a:r>
            <a:endParaRPr lang="en-US" sz="28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2286000" y="1219200"/>
            <a:ext cx="60198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10737" y="1019145"/>
                <a:ext cx="1499000" cy="400110"/>
              </a:xfrm>
              <a:prstGeom prst="rect">
                <a:avLst/>
              </a:prstGeom>
              <a:noFill/>
            </p:spPr>
            <p:txBody>
              <a:bodyPr wrap="none" rtlCol="0">
                <a:spAutoFit/>
              </a:bodyPr>
              <a:lstStyle/>
              <a:p>
                <a:r>
                  <a:rPr lang="en-US" sz="2000" dirty="0" smtClean="0">
                    <a:solidFill>
                      <a:srgbClr val="C00000"/>
                    </a:solidFill>
                    <a:latin typeface="Times New Roman" panose="02020603050405020304" pitchFamily="18" charset="0"/>
                    <a:cs typeface="Times New Roman" panose="02020603050405020304" pitchFamily="18" charset="0"/>
                  </a:rPr>
                  <a:t>Sequence </a:t>
                </a:r>
                <a14:m>
                  <m:oMath xmlns:m="http://schemas.openxmlformats.org/officeDocument/2006/math">
                    <m:r>
                      <a:rPr lang="en-US" sz="2000" b="0" i="1" smtClean="0">
                        <a:solidFill>
                          <a:srgbClr val="C00000"/>
                        </a:solidFill>
                        <a:latin typeface="Cambria Math"/>
                      </a:rPr>
                      <m:t>𝑋</m:t>
                    </m:r>
                  </m:oMath>
                </a14:m>
                <a:r>
                  <a:rPr lang="en-US" sz="2000" dirty="0" smtClean="0">
                    <a:solidFill>
                      <a:srgbClr val="C00000"/>
                    </a:solidFill>
                    <a:latin typeface="Times New Roman" panose="02020603050405020304" pitchFamily="18" charset="0"/>
                    <a:cs typeface="Times New Roman" panose="02020603050405020304" pitchFamily="18" charset="0"/>
                  </a:rPr>
                  <a:t>:</a:t>
                </a:r>
                <a:endParaRPr lang="en-US" sz="20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10737" y="1019145"/>
                <a:ext cx="1499000" cy="400110"/>
              </a:xfrm>
              <a:prstGeom prst="rect">
                <a:avLst/>
              </a:prstGeom>
              <a:blipFill rotWithShape="0">
                <a:blip r:embed="rId2"/>
                <a:stretch>
                  <a:fillRect l="-4065" t="-7576" r="-2033" b="-25758"/>
                </a:stretch>
              </a:blipFill>
            </p:spPr>
            <p:txBody>
              <a:bodyPr/>
              <a:lstStyle/>
              <a:p>
                <a:r>
                  <a:rPr lang="en-US">
                    <a:noFill/>
                  </a:rPr>
                  <a:t> </a:t>
                </a:r>
              </a:p>
            </p:txBody>
          </p:sp>
        </mc:Fallback>
      </mc:AlternateContent>
      <p:cxnSp>
        <p:nvCxnSpPr>
          <p:cNvPr id="9" name="Straight Connector 8"/>
          <p:cNvCxnSpPr/>
          <p:nvPr/>
        </p:nvCxnSpPr>
        <p:spPr>
          <a:xfrm>
            <a:off x="2286000" y="1382751"/>
            <a:ext cx="6858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60341" y="1447800"/>
            <a:ext cx="6858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38400" y="1524000"/>
            <a:ext cx="6858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14600" y="1600200"/>
            <a:ext cx="6858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03810" y="1676400"/>
            <a:ext cx="6858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761229" y="1600200"/>
                <a:ext cx="34977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2060"/>
                          </a:solidFill>
                          <a:latin typeface="Cambria Math"/>
                        </a:rPr>
                        <m:t>⋮</m:t>
                      </m:r>
                    </m:oMath>
                  </m:oMathPara>
                </a14:m>
                <a:endParaRPr lang="en-US" sz="2400" dirty="0">
                  <a:solidFill>
                    <a:srgbClr val="00206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2761229" y="1600200"/>
                <a:ext cx="349776" cy="461665"/>
              </a:xfrm>
              <a:prstGeom prst="rect">
                <a:avLst/>
              </a:prstGeom>
              <a:blipFill rotWithShape="1">
                <a:blip r:embed="rId3"/>
                <a:stretch>
                  <a:fillRect/>
                </a:stretch>
              </a:blipFill>
            </p:spPr>
            <p:txBody>
              <a:bodyPr/>
              <a:lstStyle/>
              <a:p>
                <a:r>
                  <a:rPr lang="en-US">
                    <a:noFill/>
                  </a:rPr>
                  <a:t> </a:t>
                </a:r>
              </a:p>
            </p:txBody>
          </p:sp>
        </mc:Fallback>
      </mc:AlternateContent>
      <p:sp>
        <p:nvSpPr>
          <p:cNvPr id="17" name="TextBox 16"/>
          <p:cNvSpPr txBox="1"/>
          <p:nvPr/>
        </p:nvSpPr>
        <p:spPr>
          <a:xfrm rot="16200000">
            <a:off x="521663" y="2742360"/>
            <a:ext cx="486030" cy="707886"/>
          </a:xfrm>
          <a:prstGeom prst="rect">
            <a:avLst/>
          </a:prstGeom>
          <a:noFill/>
        </p:spPr>
        <p:txBody>
          <a:bodyPr wrap="none" rtlCol="0">
            <a:spAutoFit/>
          </a:bodyPr>
          <a:lstStyle/>
          <a:p>
            <a:r>
              <a:rPr lang="en-US" sz="4000" dirty="0" smtClean="0">
                <a:solidFill>
                  <a:srgbClr val="002060"/>
                </a:solidFill>
                <a:latin typeface="Cambria Math"/>
                <a:ea typeface="Cambria Math"/>
              </a:rPr>
              <a:t>⇓</a:t>
            </a:r>
            <a:endParaRPr lang="en-US" sz="4000" dirty="0">
              <a:solidFill>
                <a:srgbClr val="002060"/>
              </a:solidFill>
            </a:endParaRPr>
          </a:p>
        </p:txBody>
      </p:sp>
      <mc:AlternateContent xmlns:mc="http://schemas.openxmlformats.org/markup-compatibility/2006" xmlns:a14="http://schemas.microsoft.com/office/drawing/2010/main">
        <mc:Choice Requires="a14">
          <p:sp>
            <p:nvSpPr>
              <p:cNvPr id="18" name="TextBox 17"/>
              <p:cNvSpPr txBox="1"/>
              <p:nvPr/>
            </p:nvSpPr>
            <p:spPr>
              <a:xfrm>
                <a:off x="410735" y="4705506"/>
                <a:ext cx="7778861" cy="369332"/>
              </a:xfrm>
              <a:prstGeom prst="rect">
                <a:avLst/>
              </a:prstGeom>
              <a:noFill/>
            </p:spPr>
            <p:txBody>
              <a:bodyPr wrap="none" rtlCol="0">
                <a:spAutoFit/>
              </a:bodyPr>
              <a:lstStyle/>
              <a:p>
                <a:r>
                  <a:rPr lang="en-US" dirty="0" smtClean="0">
                    <a:solidFill>
                      <a:srgbClr val="C00000"/>
                    </a:solidFill>
                    <a:latin typeface="Times New Roman" panose="02020603050405020304" pitchFamily="18" charset="0"/>
                    <a:cs typeface="Times New Roman" panose="02020603050405020304" pitchFamily="18" charset="0"/>
                  </a:rPr>
                  <a:t>Sample a random position from sequence </a:t>
                </a:r>
                <a14:m>
                  <m:oMath xmlns:m="http://schemas.openxmlformats.org/officeDocument/2006/math">
                    <m:r>
                      <a:rPr lang="en-US" b="0" i="1" smtClean="0">
                        <a:solidFill>
                          <a:srgbClr val="C00000"/>
                        </a:solidFill>
                        <a:latin typeface="Cambria Math"/>
                      </a:rPr>
                      <m:t>𝑋</m:t>
                    </m:r>
                  </m:oMath>
                </a14:m>
                <a:r>
                  <a:rPr lang="en-US" dirty="0" smtClean="0">
                    <a:solidFill>
                      <a:srgbClr val="C00000"/>
                    </a:solidFill>
                    <a:latin typeface="Times New Roman" panose="02020603050405020304" pitchFamily="18" charset="0"/>
                    <a:cs typeface="Times New Roman" panose="02020603050405020304" pitchFamily="18" charset="0"/>
                  </a:rPr>
                  <a:t>, weighted by normalized likelihoods.</a:t>
                </a:r>
              </a:p>
            </p:txBody>
          </p:sp>
        </mc:Choice>
        <mc:Fallback xmlns="">
          <p:sp>
            <p:nvSpPr>
              <p:cNvPr id="18" name="TextBox 17"/>
              <p:cNvSpPr txBox="1">
                <a:spLocks noRot="1" noChangeAspect="1" noMove="1" noResize="1" noEditPoints="1" noAdjustHandles="1" noChangeArrowheads="1" noChangeShapeType="1" noTextEdit="1"/>
              </p:cNvSpPr>
              <p:nvPr/>
            </p:nvSpPr>
            <p:spPr>
              <a:xfrm>
                <a:off x="410735" y="4705506"/>
                <a:ext cx="7778861" cy="369332"/>
              </a:xfrm>
              <a:prstGeom prst="rect">
                <a:avLst/>
              </a:prstGeom>
              <a:blipFill rotWithShape="0">
                <a:blip r:embed="rId4"/>
                <a:stretch>
                  <a:fillRect l="-627" t="-10000" b="-26667"/>
                </a:stretch>
              </a:blipFill>
            </p:spPr>
            <p:txBody>
              <a:bodyPr/>
              <a:lstStyle/>
              <a:p>
                <a:r>
                  <a:rPr lang="en-US">
                    <a:noFill/>
                  </a:rPr>
                  <a:t> </a:t>
                </a:r>
              </a:p>
            </p:txBody>
          </p:sp>
        </mc:Fallback>
      </mc:AlternateContent>
      <p:sp>
        <p:nvSpPr>
          <p:cNvPr id="19" name="TextBox 18"/>
          <p:cNvSpPr txBox="1"/>
          <p:nvPr/>
        </p:nvSpPr>
        <p:spPr>
          <a:xfrm>
            <a:off x="410735" y="5064204"/>
            <a:ext cx="6227089" cy="369332"/>
          </a:xfrm>
          <a:prstGeom prst="rect">
            <a:avLst/>
          </a:prstGeom>
          <a:noFill/>
        </p:spPr>
        <p:txBody>
          <a:bodyPr wrap="none" rtlCol="0">
            <a:spAutoFit/>
          </a:bodyPr>
          <a:lstStyle/>
          <a:p>
            <a:r>
              <a:rPr lang="en-US" dirty="0" smtClean="0">
                <a:solidFill>
                  <a:srgbClr val="C00000"/>
                </a:solidFill>
                <a:latin typeface="Times New Roman" panose="02020603050405020304" pitchFamily="18" charset="0"/>
                <a:cs typeface="Times New Roman" panose="02020603050405020304" pitchFamily="18" charset="0"/>
              </a:rPr>
              <a:t>Add the segment at this position to the multiple local alignment.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410736" y="5433536"/>
            <a:ext cx="6270050" cy="369332"/>
          </a:xfrm>
          <a:prstGeom prst="rect">
            <a:avLst/>
          </a:prstGeom>
          <a:noFill/>
        </p:spPr>
        <p:txBody>
          <a:bodyPr wrap="none" rtlCol="0">
            <a:spAutoFit/>
          </a:bodyPr>
          <a:lstStyle/>
          <a:p>
            <a:r>
              <a:rPr lang="en-US" dirty="0" smtClean="0">
                <a:solidFill>
                  <a:srgbClr val="C00000"/>
                </a:solidFill>
                <a:latin typeface="Times New Roman" panose="02020603050405020304" pitchFamily="18" charset="0"/>
                <a:cs typeface="Times New Roman" panose="02020603050405020304" pitchFamily="18" charset="0"/>
              </a:rPr>
              <a:t>If this new alignment is better than any so far seen, remember it.</a:t>
            </a:r>
            <a:endParaRPr lang="en-US"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TextBox 20"/>
              <p:cNvSpPr txBox="1"/>
              <p:nvPr/>
            </p:nvSpPr>
            <p:spPr>
              <a:xfrm>
                <a:off x="410736" y="5802868"/>
                <a:ext cx="6034922" cy="369332"/>
              </a:xfrm>
              <a:prstGeom prst="rect">
                <a:avLst/>
              </a:prstGeom>
              <a:noFill/>
            </p:spPr>
            <p:txBody>
              <a:bodyPr wrap="none" rtlCol="0">
                <a:spAutoFit/>
              </a:bodyPr>
              <a:lstStyle/>
              <a:p>
                <a:r>
                  <a:rPr lang="en-US" dirty="0" smtClean="0">
                    <a:solidFill>
                      <a:srgbClr val="C00000"/>
                    </a:solidFill>
                    <a:latin typeface="Times New Roman" panose="02020603050405020304" pitchFamily="18" charset="0"/>
                    <a:cs typeface="Times New Roman" panose="02020603050405020304" pitchFamily="18" charset="0"/>
                  </a:rPr>
                  <a:t>If there has been no improvement in the last </a:t>
                </a:r>
                <a14:m>
                  <m:oMath xmlns:m="http://schemas.openxmlformats.org/officeDocument/2006/math">
                    <m:r>
                      <a:rPr lang="en-US" b="0" i="1" smtClean="0">
                        <a:solidFill>
                          <a:srgbClr val="C00000"/>
                        </a:solidFill>
                        <a:latin typeface="Cambria Math"/>
                      </a:rPr>
                      <m:t>𝐼</m:t>
                    </m:r>
                  </m:oMath>
                </a14:m>
                <a:r>
                  <a:rPr lang="en-US" dirty="0" smtClean="0">
                    <a:solidFill>
                      <a:srgbClr val="C00000"/>
                    </a:solidFill>
                    <a:latin typeface="Times New Roman" panose="02020603050405020304" pitchFamily="18" charset="0"/>
                    <a:cs typeface="Times New Roman" panose="02020603050405020304" pitchFamily="18" charset="0"/>
                  </a:rPr>
                  <a:t> iterations, stop.</a:t>
                </a:r>
                <a:endParaRPr lang="en-US"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410736" y="5802868"/>
                <a:ext cx="6034922" cy="369332"/>
              </a:xfrm>
              <a:prstGeom prst="rect">
                <a:avLst/>
              </a:prstGeom>
              <a:blipFill rotWithShape="0">
                <a:blip r:embed="rId5"/>
                <a:stretch>
                  <a:fillRect l="-808" t="-9836" b="-24590"/>
                </a:stretch>
              </a:blipFill>
            </p:spPr>
            <p:txBody>
              <a:bodyPr/>
              <a:lstStyle/>
              <a:p>
                <a:r>
                  <a:rPr lang="en-US">
                    <a:noFill/>
                  </a:rPr>
                  <a:t> </a:t>
                </a:r>
              </a:p>
            </p:txBody>
          </p:sp>
        </mc:Fallback>
      </mc:AlternateContent>
      <p:sp>
        <p:nvSpPr>
          <p:cNvPr id="22" name="TextBox 21"/>
          <p:cNvSpPr txBox="1"/>
          <p:nvPr/>
        </p:nvSpPr>
        <p:spPr>
          <a:xfrm>
            <a:off x="1736134" y="2739101"/>
            <a:ext cx="2664512" cy="400110"/>
          </a:xfrm>
          <a:prstGeom prst="rect">
            <a:avLst/>
          </a:prstGeom>
          <a:noFill/>
        </p:spPr>
        <p:txBody>
          <a:bodyPr wrap="none" rtlCol="0">
            <a:spAutoFit/>
          </a:bodyPr>
          <a:lstStyle/>
          <a:p>
            <a:r>
              <a:rPr lang="en-US" sz="2000" dirty="0" smtClean="0">
                <a:solidFill>
                  <a:srgbClr val="C00000"/>
                </a:solidFill>
                <a:latin typeface="Times New Roman" panose="02020603050405020304" pitchFamily="18" charset="0"/>
                <a:cs typeface="Times New Roman" panose="02020603050405020304" pitchFamily="18" charset="0"/>
              </a:rPr>
              <a:t>Normalized likelihoods:</a:t>
            </a:r>
            <a:endParaRPr lang="en-US" sz="20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TextBox 22"/>
              <p:cNvSpPr txBox="1"/>
              <p:nvPr/>
            </p:nvSpPr>
            <p:spPr>
              <a:xfrm>
                <a:off x="2413121" y="3139211"/>
                <a:ext cx="1045992" cy="314702"/>
              </a:xfrm>
              <a:prstGeom prst="rect">
                <a:avLst/>
              </a:prstGeom>
              <a:noFill/>
            </p:spPr>
            <p:txBody>
              <a:bodyPr wrap="none" rtlCol="0">
                <a:spAutoFit/>
              </a:bodyPr>
              <a:lstStyle/>
              <a:p>
                <a:r>
                  <a:rPr lang="en-US" sz="1400" dirty="0" smtClean="0">
                    <a:solidFill>
                      <a:srgbClr val="C00000"/>
                    </a:solidFill>
                  </a:rPr>
                  <a:t>( </a:t>
                </a:r>
                <a14:m>
                  <m:oMath xmlns:m="http://schemas.openxmlformats.org/officeDocument/2006/math">
                    <m:sSup>
                      <m:sSupPr>
                        <m:ctrlPr>
                          <a:rPr lang="en-US" sz="1400" i="1" smtClean="0">
                            <a:solidFill>
                              <a:srgbClr val="C00000"/>
                            </a:solidFill>
                            <a:latin typeface="Cambria Math" panose="02040503050406030204" pitchFamily="18" charset="0"/>
                          </a:rPr>
                        </m:ctrlPr>
                      </m:sSupPr>
                      <m:e>
                        <m:r>
                          <a:rPr lang="en-US" sz="1400" b="0" i="1" smtClean="0">
                            <a:solidFill>
                              <a:srgbClr val="C00000"/>
                            </a:solidFill>
                            <a:latin typeface="Cambria Math"/>
                          </a:rPr>
                          <m:t>2</m:t>
                        </m:r>
                      </m:e>
                      <m:sup>
                        <m:r>
                          <a:rPr lang="en-US" sz="1400" b="0" i="1" smtClean="0">
                            <a:solidFill>
                              <a:srgbClr val="C00000"/>
                            </a:solidFill>
                            <a:latin typeface="Cambria Math"/>
                          </a:rPr>
                          <m:t>𝑏𝑖𝑡</m:t>
                        </m:r>
                        <m:r>
                          <a:rPr lang="en-US" sz="1400" b="0" i="1" smtClean="0">
                            <a:solidFill>
                              <a:srgbClr val="C00000"/>
                            </a:solidFill>
                            <a:latin typeface="Cambria Math"/>
                          </a:rPr>
                          <m:t> </m:t>
                        </m:r>
                        <m:r>
                          <a:rPr lang="en-US" sz="1400" b="0" i="1" smtClean="0">
                            <a:solidFill>
                              <a:srgbClr val="C00000"/>
                            </a:solidFill>
                            <a:latin typeface="Cambria Math"/>
                          </a:rPr>
                          <m:t>𝑠𝑐𝑜𝑟𝑒</m:t>
                        </m:r>
                      </m:sup>
                    </m:sSup>
                  </m:oMath>
                </a14:m>
                <a:r>
                  <a:rPr lang="en-US" sz="1400" dirty="0" smtClean="0">
                    <a:solidFill>
                      <a:srgbClr val="C00000"/>
                    </a:solidFill>
                  </a:rPr>
                  <a:t> )</a:t>
                </a:r>
                <a:endParaRPr lang="en-US" sz="1400" dirty="0">
                  <a:solidFill>
                    <a:srgbClr val="C0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2413121" y="3139211"/>
                <a:ext cx="1045992" cy="314702"/>
              </a:xfrm>
              <a:prstGeom prst="rect">
                <a:avLst/>
              </a:prstGeom>
              <a:blipFill rotWithShape="1">
                <a:blip r:embed="rId6"/>
                <a:stretch>
                  <a:fillRect l="-1754" r="-1170" b="-19231"/>
                </a:stretch>
              </a:blipFill>
            </p:spPr>
            <p:txBody>
              <a:bodyPr/>
              <a:lstStyle/>
              <a:p>
                <a:r>
                  <a:rPr lang="en-US">
                    <a:noFill/>
                  </a:rPr>
                  <a:t> </a:t>
                </a:r>
              </a:p>
            </p:txBody>
          </p:sp>
        </mc:Fallback>
      </mc:AlternateContent>
      <p:sp>
        <p:nvSpPr>
          <p:cNvPr id="24" name="TextBox 23"/>
          <p:cNvSpPr txBox="1"/>
          <p:nvPr/>
        </p:nvSpPr>
        <p:spPr>
          <a:xfrm>
            <a:off x="410736" y="6172200"/>
            <a:ext cx="5501186" cy="369332"/>
          </a:xfrm>
          <a:prstGeom prst="rect">
            <a:avLst/>
          </a:prstGeom>
          <a:noFill/>
        </p:spPr>
        <p:txBody>
          <a:bodyPr wrap="none" rtlCol="0">
            <a:spAutoFit/>
          </a:bodyPr>
          <a:lstStyle/>
          <a:p>
            <a:r>
              <a:rPr lang="en-US" dirty="0" smtClean="0">
                <a:solidFill>
                  <a:srgbClr val="C00000"/>
                </a:solidFill>
                <a:latin typeface="Times New Roman" panose="02020603050405020304" pitchFamily="18" charset="0"/>
                <a:cs typeface="Times New Roman" panose="02020603050405020304" pitchFamily="18" charset="0"/>
              </a:rPr>
              <a:t>Otherwise, return to step 2, and remove a new segment.</a:t>
            </a:r>
            <a:endParaRPr lang="en-US" dirty="0">
              <a:solidFill>
                <a:srgbClr val="C00000"/>
              </a:solidFill>
              <a:latin typeface="Times New Roman" panose="02020603050405020304" pitchFamily="18" charset="0"/>
              <a:cs typeface="Times New Roman" panose="02020603050405020304" pitchFamily="18" charset="0"/>
            </a:endParaRPr>
          </a:p>
        </p:txBody>
      </p:sp>
      <p:pic>
        <p:nvPicPr>
          <p:cNvPr id="25"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4404" y="1674017"/>
            <a:ext cx="3792763" cy="2844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595078" y="1461700"/>
            <a:ext cx="5334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26503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dirty="0" smtClean="0">
                <a:latin typeface="Times New Roman" panose="02020603050405020304" pitchFamily="18" charset="0"/>
                <a:cs typeface="Times New Roman" panose="02020603050405020304" pitchFamily="18" charset="0"/>
              </a:rPr>
              <a:t>Why Does the Algorithm Work?</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646770" y="952625"/>
                <a:ext cx="7850460"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When no common pattern is represented in the multiple alignment, the positions in sequence </a:t>
                </a:r>
                <a14:m>
                  <m:oMath xmlns:m="http://schemas.openxmlformats.org/officeDocument/2006/math">
                    <m:r>
                      <a:rPr lang="en-US" sz="2400" b="0" i="1" smtClean="0">
                        <a:latin typeface="Cambria Math"/>
                      </a:rPr>
                      <m:t>𝑋</m:t>
                    </m:r>
                    <m:r>
                      <a:rPr lang="en-US" sz="2400" b="0" i="1" smtClean="0">
                        <a:latin typeface="Cambria Math"/>
                      </a:rPr>
                      <m:t> </m:t>
                    </m:r>
                  </m:oMath>
                </a14:m>
                <a:r>
                  <a:rPr lang="en-US" sz="2400" dirty="0" smtClean="0">
                    <a:latin typeface="Times New Roman" panose="02020603050405020304" pitchFamily="18" charset="0"/>
                    <a:cs typeface="Times New Roman" panose="02020603050405020304" pitchFamily="18" charset="0"/>
                  </a:rPr>
                  <a:t>to be sampled have roughly equal likelihoods, so the algorithm performs a random walk through the solution space.</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46770" y="952625"/>
                <a:ext cx="7850460" cy="1569660"/>
              </a:xfrm>
              <a:prstGeom prst="rect">
                <a:avLst/>
              </a:prstGeom>
              <a:blipFill rotWithShape="0">
                <a:blip r:embed="rId2"/>
                <a:stretch>
                  <a:fillRect l="-1165" t="-3101" r="-1786" b="-7752"/>
                </a:stretch>
              </a:blipFill>
            </p:spPr>
            <p:txBody>
              <a:bodyPr/>
              <a:lstStyle/>
              <a:p>
                <a:r>
                  <a:rPr lang="en-US">
                    <a:noFill/>
                  </a:rPr>
                  <a:t> </a:t>
                </a:r>
              </a:p>
            </p:txBody>
          </p:sp>
        </mc:Fallback>
      </mc:AlternateContent>
      <p:sp>
        <p:nvSpPr>
          <p:cNvPr id="4" name="TextBox 3"/>
          <p:cNvSpPr txBox="1"/>
          <p:nvPr/>
        </p:nvSpPr>
        <p:spPr>
          <a:xfrm>
            <a:off x="646770" y="2819400"/>
            <a:ext cx="7924799"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Once a single segment is chosen that is similar to segments found in most or all sequences, these other segments are slightly favored, and a second related segment may well be sampled.</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46770" y="4572000"/>
            <a:ext cx="7926659"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As more related segments are found, the process accelerates, converging on a locally optimal solution.  If there are no other good local optima, this solution has a good chance or being the global optimum.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34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3600" dirty="0" smtClean="0">
                <a:latin typeface="Times New Roman" panose="02020603050405020304" pitchFamily="18" charset="0"/>
                <a:cs typeface="Times New Roman" panose="02020603050405020304" pitchFamily="18" charset="0"/>
              </a:rPr>
              <a:t>Behavior of the Objective Function</a:t>
            </a:r>
            <a:endParaRPr lang="en-US" sz="3600" dirty="0">
              <a:latin typeface="Times New Roman" panose="02020603050405020304" pitchFamily="18" charset="0"/>
              <a:cs typeface="Times New Roman" panose="02020603050405020304" pitchFamily="18" charset="0"/>
            </a:endParaRPr>
          </a:p>
        </p:txBody>
      </p:sp>
      <p:pic>
        <p:nvPicPr>
          <p:cNvPr id="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260" y="1143000"/>
            <a:ext cx="6400799"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60596" y="1066800"/>
            <a:ext cx="609600" cy="369332"/>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6647985" y="1524000"/>
            <a:ext cx="1941557" cy="923330"/>
          </a:xfrm>
          <a:prstGeom prst="rect">
            <a:avLst/>
          </a:prstGeom>
          <a:noFill/>
        </p:spPr>
        <p:txBody>
          <a:bodyPr wrap="none" rtlCol="0">
            <a:spAutoFit/>
          </a:bodyPr>
          <a:lstStyle/>
          <a:p>
            <a:r>
              <a:rPr lang="en-US" u="sng" dirty="0" smtClean="0">
                <a:solidFill>
                  <a:srgbClr val="C00000"/>
                </a:solidFill>
                <a:latin typeface="Times New Roman" panose="02020603050405020304" pitchFamily="18" charset="0"/>
                <a:cs typeface="Times New Roman" panose="02020603050405020304" pitchFamily="18" charset="0"/>
              </a:rPr>
              <a:t>Input</a:t>
            </a:r>
          </a:p>
          <a:p>
            <a:r>
              <a:rPr lang="en-US" dirty="0" smtClean="0">
                <a:solidFill>
                  <a:srgbClr val="C00000"/>
                </a:solidFill>
                <a:latin typeface="Times New Roman" panose="02020603050405020304" pitchFamily="18" charset="0"/>
                <a:cs typeface="Times New Roman" panose="02020603050405020304" pitchFamily="18" charset="0"/>
              </a:rPr>
              <a:t>30 HTH sequences</a:t>
            </a:r>
          </a:p>
          <a:p>
            <a:r>
              <a:rPr lang="en-US" dirty="0" smtClean="0">
                <a:solidFill>
                  <a:srgbClr val="C00000"/>
                </a:solidFill>
                <a:latin typeface="Times New Roman" panose="02020603050405020304" pitchFamily="18" charset="0"/>
                <a:cs typeface="Times New Roman" panose="02020603050405020304" pitchFamily="18" charset="0"/>
              </a:rPr>
              <a:t>Pattern width 15</a:t>
            </a:r>
            <a:endParaRPr lang="en-US"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6647985" y="2667000"/>
                <a:ext cx="1401153" cy="669992"/>
              </a:xfrm>
              <a:prstGeom prst="rect">
                <a:avLst/>
              </a:prstGeom>
              <a:noFill/>
            </p:spPr>
            <p:txBody>
              <a:bodyPr wrap="none" rtlCol="0">
                <a:spAutoFit/>
              </a:bodyPr>
              <a:lstStyle/>
              <a:p>
                <a:r>
                  <a:rPr lang="en-US" u="sng" dirty="0" smtClean="0">
                    <a:solidFill>
                      <a:srgbClr val="C00000"/>
                    </a:solidFill>
                    <a:latin typeface="Times New Roman" panose="02020603050405020304" pitchFamily="18" charset="0"/>
                    <a:cs typeface="Times New Roman" panose="02020603050405020304" pitchFamily="18" charset="0"/>
                  </a:rPr>
                  <a:t>Search space</a:t>
                </a:r>
              </a:p>
              <a:p>
                <a:r>
                  <a:rPr lang="en-US" dirty="0" smtClean="0">
                    <a:solidFill>
                      <a:srgbClr val="C00000"/>
                    </a:solidFill>
                    <a:latin typeface="Times New Roman" panose="02020603050405020304" pitchFamily="18" charset="0"/>
                    <a:ea typeface="Cambria Math"/>
                    <a:cs typeface="Times New Roman" panose="02020603050405020304" pitchFamily="18" charset="0"/>
                  </a:rPr>
                  <a:t>~</a:t>
                </a:r>
                <a14:m>
                  <m:oMath xmlns:m="http://schemas.openxmlformats.org/officeDocument/2006/math">
                    <m:sSup>
                      <m:sSupPr>
                        <m:ctrlPr>
                          <a:rPr lang="en-US" i="1" smtClean="0">
                            <a:solidFill>
                              <a:srgbClr val="C00000"/>
                            </a:solidFill>
                            <a:latin typeface="Cambria Math" panose="02040503050406030204" pitchFamily="18" charset="0"/>
                          </a:rPr>
                        </m:ctrlPr>
                      </m:sSupPr>
                      <m:e>
                        <m:r>
                          <a:rPr lang="en-US" b="0" i="1" smtClean="0">
                            <a:solidFill>
                              <a:srgbClr val="C00000"/>
                            </a:solidFill>
                            <a:latin typeface="Cambria Math"/>
                          </a:rPr>
                          <m:t>10</m:t>
                        </m:r>
                      </m:e>
                      <m:sup>
                        <m:r>
                          <a:rPr lang="en-US" b="0" i="1" smtClean="0">
                            <a:solidFill>
                              <a:srgbClr val="C00000"/>
                            </a:solidFill>
                            <a:latin typeface="Cambria Math"/>
                          </a:rPr>
                          <m:t>68</m:t>
                        </m:r>
                      </m:sup>
                    </m:sSup>
                  </m:oMath>
                </a14:m>
                <a:endParaRPr lang="en-US"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647985" y="2667000"/>
                <a:ext cx="1401153" cy="669992"/>
              </a:xfrm>
              <a:prstGeom prst="rect">
                <a:avLst/>
              </a:prstGeom>
              <a:blipFill rotWithShape="0">
                <a:blip r:embed="rId3"/>
                <a:stretch>
                  <a:fillRect l="-3930" t="-5505" r="-1747" b="-100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646126" y="3505200"/>
                <a:ext cx="1588576" cy="646331"/>
              </a:xfrm>
              <a:prstGeom prst="rect">
                <a:avLst/>
              </a:prstGeom>
              <a:noFill/>
            </p:spPr>
            <p:txBody>
              <a:bodyPr wrap="none" rtlCol="0">
                <a:spAutoFit/>
              </a:bodyPr>
              <a:lstStyle/>
              <a:p>
                <a:r>
                  <a:rPr lang="en-US" u="sng" dirty="0" smtClean="0">
                    <a:solidFill>
                      <a:srgbClr val="C00000"/>
                    </a:solidFill>
                    <a:latin typeface="Times New Roman" panose="02020603050405020304" pitchFamily="18" charset="0"/>
                    <a:cs typeface="Times New Roman" panose="02020603050405020304" pitchFamily="18" charset="0"/>
                  </a:rPr>
                  <a:t>Time</a:t>
                </a:r>
              </a:p>
              <a:p>
                <a14:m>
                  <m:oMath xmlns:m="http://schemas.openxmlformats.org/officeDocument/2006/math">
                    <m:r>
                      <a:rPr lang="en-US" i="1" smtClean="0">
                        <a:solidFill>
                          <a:srgbClr val="C00000"/>
                        </a:solidFill>
                        <a:latin typeface="Cambria Math"/>
                        <a:ea typeface="Cambria Math"/>
                      </a:rPr>
                      <m:t>&lt;</m:t>
                    </m:r>
                    <m:r>
                      <a:rPr lang="en-US" b="0" i="1" smtClean="0">
                        <a:solidFill>
                          <a:srgbClr val="C00000"/>
                        </a:solidFill>
                        <a:latin typeface="Cambria Math"/>
                        <a:ea typeface="Cambria Math"/>
                      </a:rPr>
                      <m:t>1.0</m:t>
                    </m:r>
                  </m:oMath>
                </a14:m>
                <a:r>
                  <a:rPr lang="en-US" dirty="0" smtClean="0">
                    <a:solidFill>
                      <a:srgbClr val="C00000"/>
                    </a:solidFill>
                    <a:latin typeface="Times New Roman" panose="02020603050405020304" pitchFamily="18" charset="0"/>
                    <a:cs typeface="Times New Roman" panose="02020603050405020304" pitchFamily="18" charset="0"/>
                  </a:rPr>
                  <a:t>  seconds</a:t>
                </a:r>
                <a:endParaRPr lang="en-US"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6646126" y="3505200"/>
                <a:ext cx="1588576" cy="646331"/>
              </a:xfrm>
              <a:prstGeom prst="rect">
                <a:avLst/>
              </a:prstGeom>
              <a:blipFill rotWithShape="0">
                <a:blip r:embed="rId4"/>
                <a:stretch>
                  <a:fillRect l="-3065" t="-4717" r="-1533" b="-14151"/>
                </a:stretch>
              </a:blipFill>
            </p:spPr>
            <p:txBody>
              <a:bodyPr/>
              <a:lstStyle/>
              <a:p>
                <a:r>
                  <a:rPr lang="en-US">
                    <a:noFill/>
                  </a:rPr>
                  <a:t> </a:t>
                </a:r>
              </a:p>
            </p:txBody>
          </p:sp>
        </mc:Fallback>
      </mc:AlternateContent>
    </p:spTree>
    <p:extLst>
      <p:ext uri="{BB962C8B-B14F-4D97-AF65-F5344CB8AC3E}">
        <p14:creationId xmlns:p14="http://schemas.microsoft.com/office/powerpoint/2010/main" val="535729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1112</Words>
  <Application>Microsoft Office PowerPoint</Application>
  <PresentationFormat>On-screen Show (4:3)</PresentationFormat>
  <Paragraphs>132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Courier New</vt:lpstr>
      <vt:lpstr>Times New Roman</vt:lpstr>
      <vt:lpstr>Office Theme</vt:lpstr>
      <vt:lpstr>Gibbs Sampling</vt:lpstr>
      <vt:lpstr>Optimization in High-Dimensional Space</vt:lpstr>
      <vt:lpstr>Local Multiple Alignment Simple Version of Problem</vt:lpstr>
      <vt:lpstr>1.  Initialization</vt:lpstr>
      <vt:lpstr>2.  Remove one segment from alignment</vt:lpstr>
      <vt:lpstr>3.  Construct a profile from the remaining alignment</vt:lpstr>
      <vt:lpstr>4.  Calculate relative likelihoods at all positions, and sample</vt:lpstr>
      <vt:lpstr>Why Does the Algorithm Work?</vt:lpstr>
      <vt:lpstr>Behavior of the Objective Function</vt:lpstr>
      <vt:lpstr>The Evolving Multiple Alignment</vt:lpstr>
      <vt:lpstr>Phase Shifts</vt:lpstr>
      <vt:lpstr>Pattern Width</vt:lpstr>
      <vt:lpstr>Close Sequences</vt:lpstr>
      <vt:lpstr>Several Generalizations of the Problem</vt:lpstr>
    </vt:vector>
  </TitlesOfParts>
  <Company>NCBI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Gibbs Sampling</dc:title>
  <dc:creator>altschul</dc:creator>
  <cp:lastModifiedBy>Altschul, Stephen (NIH/NLM/NCBI) [E]</cp:lastModifiedBy>
  <cp:revision>59</cp:revision>
  <dcterms:created xsi:type="dcterms:W3CDTF">2011-10-31T18:57:22Z</dcterms:created>
  <dcterms:modified xsi:type="dcterms:W3CDTF">2015-10-16T15:39:11Z</dcterms:modified>
</cp:coreProperties>
</file>