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71" r:id="rId5"/>
    <p:sldId id="270" r:id="rId6"/>
    <p:sldId id="266" r:id="rId7"/>
    <p:sldId id="267" r:id="rId8"/>
    <p:sldId id="268" r:id="rId9"/>
    <p:sldId id="272" r:id="rId10"/>
    <p:sldId id="269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8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7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08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38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0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59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5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7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1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5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4730F-58E1-43DF-ADDD-B7EE24C7943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C89B0-9F66-4D34-B305-4A12B7C25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7651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Multiple Sequence Alignment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086600" cy="2209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Stephen F. Altschul</a:t>
            </a: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Center for Biotechnology Information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Library of Medicine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Institutes of Health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08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978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Methods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590" y="5946576"/>
            <a:ext cx="42950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Lawrence, C.E. &amp; Reilly, A.A. 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:41-51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215590" y="6254353"/>
            <a:ext cx="4038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Lawrence, C.E.,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(1993)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262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:208-214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5946577"/>
            <a:ext cx="4783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Cardon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L.R. &amp; </a:t>
            </a:r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Stormo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G.D. (1992)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223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:159-170.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3178" y="943368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multiple sequence alignment can be view as an optimization problem in a rough, high-dimensional space.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11390" y="5331021"/>
            <a:ext cx="42802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Dempster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A.P.,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(1977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Roy. Stat. Soc. B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:1-38.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5590" y="5638800"/>
            <a:ext cx="8077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Geman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S. &amp; </a:t>
            </a:r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Geman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D. (1984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Trans. Pattern Analysis and Machine Intelligence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:721-741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5590" y="5331022"/>
            <a:ext cx="4495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Metropolis, N.,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(1953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Chem. Phys.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:1087-1092.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3179" y="3810000"/>
            <a:ext cx="8153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to local multiple sequence alignment, these approaches alternate between refining a provisional pattern, based upon its assumed locations within the sequences, and updating these locations, given the pattern.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3177" y="1752600"/>
            <a:ext cx="8153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may approach this classic problem with the deterministic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expectation-maximization (EM)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Dempster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1977).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3178" y="2590800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Alternatively, one may apply one of the related stochastic methods of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simulated annealing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(Metropolis,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1953) or </a:t>
            </a:r>
            <a:r>
              <a:rPr lang="en-US" sz="20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Gibbs sampling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1984).   </a:t>
            </a:r>
          </a:p>
        </p:txBody>
      </p:sp>
    </p:spTree>
    <p:extLst>
      <p:ext uri="{BB962C8B-B14F-4D97-AF65-F5344CB8AC3E}">
        <p14:creationId xmlns:p14="http://schemas.microsoft.com/office/powerpoint/2010/main" val="199990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Multiple Alignment:  The Problem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1486829"/>
            <a:ext cx="1371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0" y="1486829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4400" y="1828800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95600" y="2581507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0" y="2958790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37971" y="2581507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828800" y="3352800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524000" y="2581507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10200" y="4516244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14400" y="2581507"/>
            <a:ext cx="60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638800" y="1828800"/>
            <a:ext cx="2133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914400" y="2200507"/>
            <a:ext cx="601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14400" y="1828800"/>
            <a:ext cx="3810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00400" y="1486829"/>
            <a:ext cx="4953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38400" y="2581507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746810" y="2581507"/>
            <a:ext cx="27301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14400" y="2958790"/>
            <a:ext cx="441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352371" y="2581507"/>
            <a:ext cx="34382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14400" y="3733800"/>
            <a:ext cx="7239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914400" y="3352800"/>
            <a:ext cx="914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248400" y="2958790"/>
            <a:ext cx="533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95815" y="4953000"/>
            <a:ext cx="1371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14400" y="4114800"/>
            <a:ext cx="24384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43200" y="3352800"/>
            <a:ext cx="467422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503020" y="4516244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59980" y="4953000"/>
            <a:ext cx="914400" cy="0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352800" y="4114800"/>
            <a:ext cx="903016" cy="3717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313913" y="4516244"/>
            <a:ext cx="1905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95815" y="4516244"/>
            <a:ext cx="451438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255816" y="4114800"/>
            <a:ext cx="3440384" cy="371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174380" y="4953000"/>
            <a:ext cx="187991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111298" y="5712767"/>
            <a:ext cx="473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 pattern nor locations known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45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Multiple Alignment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838200"/>
            <a:ext cx="80599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Desiderata for an ideal local multiple alignment algorithm</a:t>
            </a:r>
            <a:r>
              <a:rPr lang="en-US" sz="2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7214" y="5971090"/>
            <a:ext cx="6350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is linear in number of sequences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354441"/>
            <a:ext cx="6878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Employs an appropriate measure of alignment quality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3426" y="1816106"/>
            <a:ext cx="8043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can reflect known amino acid relationships  (proteins)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3426" y="3201101"/>
            <a:ext cx="6718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may be missing or present in multiple copies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277771"/>
            <a:ext cx="5235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Width of pattern not unduly constrained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7214" y="2739436"/>
            <a:ext cx="4689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Width need not be specified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priori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3913" y="4586096"/>
            <a:ext cx="569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can find multiple distinct patterns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3913" y="3667932"/>
            <a:ext cx="5291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Alignment of segments may contain gaps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3913" y="5509425"/>
            <a:ext cx="578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is rigorous optimization procedure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3913" y="4124431"/>
            <a:ext cx="6533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is independent of order of input sequences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3913" y="5047761"/>
            <a:ext cx="3396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is deterministic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2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to Local Multiple Alignment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0029" y="1143000"/>
            <a:ext cx="482208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Consensus Word Methods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 Methods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Progressive Alignment Methods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Pairwise Consistency Methods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Statistical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3043" y="4512853"/>
            <a:ext cx="3007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sequences: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1184" y="4974519"/>
            <a:ext cx="3844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length of sequences: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1184" y="5897848"/>
            <a:ext cx="3511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Specified width of pattern: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1184" y="5436184"/>
            <a:ext cx="2247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of alphabet: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77008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consider only approaches that do not allow gaps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0029" y="3810000"/>
            <a:ext cx="147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Notation</a:t>
            </a:r>
            <a:endParaRPr lang="en-US" sz="28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2849" y="4512854"/>
                <a:ext cx="4871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849" y="4512854"/>
                <a:ext cx="487121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502850" y="4974518"/>
                <a:ext cx="4233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𝐿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850" y="4974518"/>
                <a:ext cx="423385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2850" y="5436184"/>
                <a:ext cx="4521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2850" y="5436184"/>
                <a:ext cx="452175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35843" y="5908601"/>
                <a:ext cx="5573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843" y="5908601"/>
                <a:ext cx="55739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51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57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Word Methods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2053" y="6016823"/>
            <a:ext cx="413896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Queen, C.M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(1982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Acids Res.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:449-456.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01014" y="6016821"/>
            <a:ext cx="44586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Waterman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M.S.,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(1984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Math.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:515-527.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053" y="6324600"/>
            <a:ext cx="4022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Galas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D.J.,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(1985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186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:117-128.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1014" y="6324600"/>
            <a:ext cx="42579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Staden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1989) </a:t>
            </a:r>
            <a:r>
              <a:rPr lang="en-US" sz="1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Appl. </a:t>
            </a:r>
            <a:r>
              <a:rPr lang="en-US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:293-298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685800"/>
            <a:ext cx="7887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 a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consensus word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 “close” to a word in each, or a large number of the input sequences.  This may be thought of as finding an optimal star alignment.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332131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Algorithmic outline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5800" y="1701463"/>
                <a:ext cx="78207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each word of fixed width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𝑊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define a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neighborhood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adjacent words, each with an associated score.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701463"/>
                <a:ext cx="7820721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702" t="-4717" r="-39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72314" y="2098681"/>
                <a:ext cx="5147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</a:t>
                </a:r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For DNA, words could be 8-tuples, and the neighborhood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all those words with no more than 2 mismatches with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314" y="2098681"/>
                <a:ext cx="5147217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237" t="-1163" b="-10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5800" y="2621901"/>
                <a:ext cx="7896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 each sequence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for each word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update the “best match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 for all neighbors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621901"/>
                <a:ext cx="789692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695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95600" y="3048000"/>
                <a:ext cx="27778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</a:t>
                </a:r>
                <a:r>
                  <a:rPr lang="en-US" sz="1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𝑁𝐿𝐵</m:t>
                    </m:r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𝑊</m:t>
                        </m:r>
                      </m:sup>
                    </m:sSup>
                  </m:oMath>
                </a14:m>
                <a:r>
                  <a:rPr lang="en-US" sz="1600" dirty="0" smtClean="0">
                    <a:solidFill>
                      <a:srgbClr val="C00000"/>
                    </a:solidFill>
                  </a:rPr>
                  <a:t>.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048000"/>
                <a:ext cx="2777876" cy="338554"/>
              </a:xfrm>
              <a:prstGeom prst="rect">
                <a:avLst/>
              </a:prstGeom>
              <a:blipFill rotWithShape="1">
                <a:blip r:embed="rId5"/>
                <a:stretch>
                  <a:fillRect l="-1096" t="-7143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75357" y="3048000"/>
                <a:ext cx="21466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complexity</a:t>
                </a:r>
                <a:r>
                  <a:rPr lang="en-US" sz="1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1600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𝑊</m:t>
                        </m:r>
                      </m:sup>
                    </m:sSup>
                  </m:oMath>
                </a14:m>
                <a:r>
                  <a:rPr lang="en-US" sz="1600" dirty="0" smtClean="0">
                    <a:solidFill>
                      <a:srgbClr val="C00000"/>
                    </a:solidFill>
                  </a:rPr>
                  <a:t>.</a:t>
                </a:r>
                <a:endParaRPr lang="en-US" sz="1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357" y="3048000"/>
                <a:ext cx="2146613" cy="338554"/>
              </a:xfrm>
              <a:prstGeom prst="rect">
                <a:avLst/>
              </a:prstGeom>
              <a:blipFill rotWithShape="1">
                <a:blip r:embed="rId6"/>
                <a:stretch>
                  <a:fillRect l="-1420" t="-7143" r="-852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57200" y="3386554"/>
            <a:ext cx="1267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" y="3755886"/>
            <a:ext cx="7421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fixed word and neighborhood size, time complexity is linear in input data.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 definition of problem, algorithm is rigorous.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4403119"/>
            <a:ext cx="1530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234" y="4772451"/>
            <a:ext cx="7651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length predefined.  Fairly severe restrictions on pattern length and neighborhood size.  No scores for words outside neighborhood.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83593" y="5562600"/>
            <a:ext cx="6726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Verdict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May be OK for some DNA applications; of very little use for proteins.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27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 Methods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0" y="6016823"/>
            <a:ext cx="4114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Posfai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1989) </a:t>
            </a:r>
            <a:r>
              <a:rPr lang="en-US" sz="1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Acids Res.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:2421-2435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6324598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Smith, H.O.,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Natl. Acad. Sci. USA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:826-830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4953000" y="6324599"/>
            <a:ext cx="419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Leung, M.Y.,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1991)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221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:1367-1378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6016823"/>
            <a:ext cx="46182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Sobel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 &amp; Martinez, H. 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1986) </a:t>
            </a:r>
            <a:r>
              <a:rPr lang="en-US" sz="1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Acids Res.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:363-374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762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for a set of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within each input sequence.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255029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Algorithmic outline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14400" y="1624361"/>
                <a:ext cx="39324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Define a set of templates of total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624361"/>
                <a:ext cx="3932487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24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230351" y="1993692"/>
            <a:ext cx="746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For protein sequence comparison, a template could be “V*C**D”, where ‘*’ is a wild card.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305186"/>
            <a:ext cx="778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each template to all input sequences, updating a score for the template whenever a match is found.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38600" y="2650814"/>
                <a:ext cx="23479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</a:t>
                </a:r>
                <a:r>
                  <a:rPr lang="en-US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complexity</a:t>
                </a:r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𝑁𝐿𝐵</m:t>
                    </m:r>
                  </m:oMath>
                </a14:m>
                <a:r>
                  <a:rPr lang="en-US" sz="1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650814"/>
                <a:ext cx="234795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558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77000" y="2681592"/>
                <a:ext cx="19951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Space complexity</a:t>
                </a:r>
                <a:r>
                  <a:rPr lang="en-US" sz="1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𝐵</m:t>
                    </m:r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681592"/>
                <a:ext cx="1995162" cy="338554"/>
              </a:xfrm>
              <a:prstGeom prst="rect">
                <a:avLst/>
              </a:prstGeom>
              <a:blipFill rotWithShape="1">
                <a:blip r:embed="rId4"/>
                <a:stretch>
                  <a:fillRect l="-1835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33400" y="3020146"/>
            <a:ext cx="1110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3389478"/>
            <a:ext cx="778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basically an inversion of the consensus word methods, but with processing done one template at a time, rather than one sequence at a time.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4035809"/>
            <a:ext cx="307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and Disadvantages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405141"/>
            <a:ext cx="6042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Essentially the same as those for the consensus word methods.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47800" y="50292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Verdict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ore flexible than consensus word methods, but with similar major limitations for protein comparison.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7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Progressive Alignment Methods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5727270"/>
            <a:ext cx="4876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Bacon, D.J. &amp; Anderson, W.F. 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1986)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:153-161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6035047"/>
            <a:ext cx="624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Stormo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G.D. &amp; </a:t>
            </a:r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Hartzell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G.W. III 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1989)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Proc. Natl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Acad. Sci. USA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86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:1183-1187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342824"/>
            <a:ext cx="4724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Hertz, G.Z.,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1990) </a:t>
            </a:r>
            <a:r>
              <a:rPr lang="en-US" sz="1400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Appl. </a:t>
            </a:r>
            <a:r>
              <a:rPr lang="en-US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Biol.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:81-92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762000"/>
            <a:ext cx="7071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 up local multiple alignments of fixed width in a progressive manner.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31332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Algorithmic outline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51257" y="1500664"/>
                <a:ext cx="78355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Select a fixed pattern width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𝑊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Compare all segments of this width in the first sequence to all such segments in the second, using an arbitrary scoring system.  Retain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best pairs.  Compare these to all segments in the third sequence,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etc. </a:t>
                </a:r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257" y="1500664"/>
                <a:ext cx="7835544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700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57200" y="2514600"/>
            <a:ext cx="11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1257" y="2883932"/>
            <a:ext cx="7353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Retain the best multiple alignment for each segment from the first sequence.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862693" y="2439383"/>
                <a:ext cx="239918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</a:t>
                </a:r>
                <a:r>
                  <a:rPr lang="en-US" sz="1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𝑁𝐿𝐵𝑊</m:t>
                    </m:r>
                  </m:oMath>
                </a14:m>
                <a:endParaRPr 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693" y="2439383"/>
                <a:ext cx="2399183" cy="338554"/>
              </a:xfrm>
              <a:prstGeom prst="rect">
                <a:avLst/>
              </a:prstGeom>
              <a:blipFill rotWithShape="1">
                <a:blip r:embed="rId3"/>
                <a:stretch>
                  <a:fillRect l="-1527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57200" y="3253264"/>
            <a:ext cx="1267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51257" y="3622596"/>
                <a:ext cx="78355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significant restriction on pattern width.  For fixed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𝑊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linear time in length of input data.  Can use arbitrary score function.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257" y="3622596"/>
                <a:ext cx="7835544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70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457199" y="4268927"/>
            <a:ext cx="1530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51257" y="4638259"/>
                <a:ext cx="783554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Heuristic: optimal solution not guaranteed.  Dependent on sequence order. 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may need to be very large to yield good results.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257" y="4638259"/>
                <a:ext cx="7835544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70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25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1"/>
            <a:ext cx="8229600" cy="6175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Pairwise Consistency Methods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248400"/>
            <a:ext cx="3657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Schuler, G.D.,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1991)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Proteins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:180-190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7429" y="6248400"/>
            <a:ext cx="42502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Vingron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M. &amp; Argos, P. (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1991) 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Mol. Biol. 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218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:33-43</a:t>
            </a:r>
            <a:r>
              <a:rPr lang="en-US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693751"/>
            <a:ext cx="8240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 all pairs of sequences.  Seek consistency among aligned letters, or diagonals.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063083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Algorithmic outline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(Schuler 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" y="1432415"/>
                <a:ext cx="603066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Execute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ungapped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Smith-Waterman algorithm on all pairs of sequences.  Mark all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diagonals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containing segment pairs that exceed a threshold score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Build up “high-dimensional” diagonals, all (or almost) all of whose pairwise projections have been marked.  Search any such high-dimensional diagonals for high-scoring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ungapped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local multiple alignments.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432415"/>
                <a:ext cx="6030660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809" t="-1736" r="-303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28" name="Group 1027"/>
          <p:cNvGrpSpPr/>
          <p:nvPr/>
        </p:nvGrpSpPr>
        <p:grpSpPr>
          <a:xfrm>
            <a:off x="6987770" y="1319443"/>
            <a:ext cx="1839951" cy="1991426"/>
            <a:chOff x="892098" y="3616708"/>
            <a:chExt cx="1839951" cy="1991426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903248" y="3774686"/>
              <a:ext cx="0" cy="13734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92098" y="5150934"/>
              <a:ext cx="762000" cy="457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892098" y="3622286"/>
              <a:ext cx="10668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066800" y="4231886"/>
              <a:ext cx="1648522" cy="100267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1665248" y="4231886"/>
              <a:ext cx="1055651" cy="1368810"/>
            </a:xfrm>
            <a:prstGeom prst="line">
              <a:avLst/>
            </a:prstGeom>
            <a:ln w="127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152219" y="3924300"/>
              <a:ext cx="1579830" cy="157975"/>
            </a:xfrm>
            <a:prstGeom prst="line">
              <a:avLst/>
            </a:prstGeom>
            <a:ln w="127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066800" y="4381500"/>
              <a:ext cx="587299" cy="853063"/>
            </a:xfrm>
            <a:prstGeom prst="line">
              <a:avLst/>
            </a:prstGeom>
            <a:ln w="127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654098" y="4227237"/>
              <a:ext cx="0" cy="13734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953322" y="3622286"/>
              <a:ext cx="0" cy="137345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722757" y="4082275"/>
              <a:ext cx="0" cy="13734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V="1">
              <a:off x="892098" y="4994816"/>
              <a:ext cx="1066800" cy="1524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1665248" y="4074837"/>
              <a:ext cx="106680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1654098" y="5455734"/>
              <a:ext cx="106680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958898" y="5005963"/>
              <a:ext cx="762000" cy="4572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953322" y="3616708"/>
              <a:ext cx="762000" cy="457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903248" y="3774686"/>
              <a:ext cx="762000" cy="457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29" name="TextBox 1028"/>
              <p:cNvSpPr txBox="1"/>
              <p:nvPr/>
            </p:nvSpPr>
            <p:spPr>
              <a:xfrm>
                <a:off x="3962400" y="3158469"/>
                <a:ext cx="30414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Time complexity</a:t>
                </a:r>
                <a:r>
                  <a:rPr lang="en-US" sz="1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𝑁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16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+</m:t>
                    </m:r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𝑓</m:t>
                    </m:r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𝐻</m:t>
                    </m:r>
                    <m:r>
                      <a:rPr lang="en-US" sz="1600" b="0" i="1" smtClean="0">
                        <a:solidFill>
                          <a:srgbClr val="C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1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29" name="TextBox 10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158469"/>
                <a:ext cx="3041474" cy="338554"/>
              </a:xfrm>
              <a:prstGeom prst="rect">
                <a:avLst/>
              </a:prstGeom>
              <a:blipFill rotWithShape="1">
                <a:blip r:embed="rId3"/>
                <a:stretch>
                  <a:fillRect l="-1002" t="-5357" b="-2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0" name="TextBox 1029"/>
          <p:cNvSpPr txBox="1"/>
          <p:nvPr/>
        </p:nvSpPr>
        <p:spPr>
          <a:xfrm>
            <a:off x="457200" y="3344473"/>
            <a:ext cx="1267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762001" y="3713805"/>
            <a:ext cx="7391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predefined pattern width required.  Can find multiple distinct patterns.  Can use arbitrary scoring system.  Need not include all sequences.  Rigorous optimization procedure, given constraint on pairwise projection scores.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2" name="TextBox 1031"/>
          <p:cNvSpPr txBox="1"/>
          <p:nvPr/>
        </p:nvSpPr>
        <p:spPr>
          <a:xfrm>
            <a:off x="457200" y="4637135"/>
            <a:ext cx="1530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endParaRPr lang="en-US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3" name="TextBox 1032"/>
              <p:cNvSpPr txBox="1"/>
              <p:nvPr/>
            </p:nvSpPr>
            <p:spPr>
              <a:xfrm>
                <a:off x="762001" y="5006467"/>
                <a:ext cx="76961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Quadratic time in input length.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pace and time complexity balloon for small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33" name="TextBox 10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1" y="5006467"/>
                <a:ext cx="7696199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3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4" name="TextBox 1033"/>
          <p:cNvSpPr txBox="1"/>
          <p:nvPr/>
        </p:nvSpPr>
        <p:spPr>
          <a:xfrm>
            <a:off x="457200" y="5375799"/>
            <a:ext cx="1006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</a:t>
            </a:r>
            <a:endParaRPr lang="en-US" sz="16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5" name="TextBox 1034"/>
          <p:cNvSpPr txBox="1"/>
          <p:nvPr/>
        </p:nvSpPr>
        <p:spPr>
          <a:xfrm>
            <a:off x="762001" y="5714353"/>
            <a:ext cx="8003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for a moderate number of sequences.  Implemented in interactive “MACAW” program.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06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1355" y="152400"/>
            <a:ext cx="5678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Consistent Diagonals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28602" y="1421062"/>
                <a:ext cx="48767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Once one has added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sequences, the number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-diagonals is approximately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2" y="1421062"/>
                <a:ext cx="4876798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1125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987770" y="1319443"/>
            <a:ext cx="1839951" cy="1991426"/>
            <a:chOff x="892098" y="3616708"/>
            <a:chExt cx="1839951" cy="199142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03248" y="3774686"/>
              <a:ext cx="0" cy="13734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892098" y="5150934"/>
              <a:ext cx="762000" cy="457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892098" y="3622286"/>
              <a:ext cx="1066800" cy="152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066800" y="4231886"/>
              <a:ext cx="1648522" cy="100267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1665248" y="4231886"/>
              <a:ext cx="1055651" cy="1368810"/>
            </a:xfrm>
            <a:prstGeom prst="line">
              <a:avLst/>
            </a:prstGeom>
            <a:ln w="127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152219" y="3924300"/>
              <a:ext cx="1579830" cy="157975"/>
            </a:xfrm>
            <a:prstGeom prst="line">
              <a:avLst/>
            </a:prstGeom>
            <a:ln w="127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1066800" y="4381500"/>
              <a:ext cx="587299" cy="853063"/>
            </a:xfrm>
            <a:prstGeom prst="line">
              <a:avLst/>
            </a:prstGeom>
            <a:ln w="12700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654098" y="4227237"/>
              <a:ext cx="0" cy="13734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953322" y="3622286"/>
              <a:ext cx="0" cy="137345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722757" y="4082275"/>
              <a:ext cx="0" cy="13734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892098" y="4994816"/>
              <a:ext cx="1066800" cy="1524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665248" y="4074837"/>
              <a:ext cx="106680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654098" y="5455734"/>
              <a:ext cx="106680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58898" y="5005963"/>
              <a:ext cx="762000" cy="4572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953322" y="3616708"/>
              <a:ext cx="762000" cy="4572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903248" y="3774686"/>
              <a:ext cx="762000" cy="457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8600" y="961663"/>
                <a:ext cx="5082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 adding one sequence of length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 a time.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961663"/>
                <a:ext cx="508261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080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8600" y="2724381"/>
                <a:ext cx="575309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the probability of a 2-diagonal being marked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that all 2-diagonals are independent.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2724381"/>
                <a:ext cx="5753098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95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8602" y="2097586"/>
                <a:ext cx="5962569" cy="550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number of 2-diagonals implied by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-diagonal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2" y="2097586"/>
                <a:ext cx="5962569" cy="550600"/>
              </a:xfrm>
              <a:prstGeom prst="rect">
                <a:avLst/>
              </a:prstGeom>
              <a:blipFill rotWithShape="1">
                <a:blip r:embed="rId5"/>
                <a:stretch>
                  <a:fillRect l="-920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5833825" y="792386"/>
            <a:ext cx="1058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3-diagonal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>
            <a:stCxn id="24" idx="2"/>
          </p:cNvCxnSpPr>
          <p:nvPr/>
        </p:nvCxnSpPr>
        <p:spPr>
          <a:xfrm>
            <a:off x="6363073" y="1130940"/>
            <a:ext cx="1256927" cy="14857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83917" y="792386"/>
            <a:ext cx="17572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Implied 2-diagonal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7848600" y="1165088"/>
            <a:ext cx="122918" cy="4619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75125" y="4224927"/>
                <a:ext cx="4115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25" y="4224927"/>
                <a:ext cx="41152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905000" y="4224927"/>
                <a:ext cx="13188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-</a:t>
                </a:r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diagonals</a:t>
                </a:r>
                <a:endParaRPr lang="en-US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224927"/>
                <a:ext cx="1318823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9836" r="-324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25821" y="3821151"/>
                <a:ext cx="842999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Approximate no. of “random” consistent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solidFill>
                          <a:srgbClr val="C00000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en-US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-diagonals, assuming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solidFill>
                          <a:srgbClr val="C00000"/>
                        </a:solidFill>
                        <a:latin typeface="Cambria Math"/>
                      </a:rPr>
                      <m:t>𝐿</m:t>
                    </m:r>
                    <m:r>
                      <a:rPr lang="en-US" b="0" i="1" u="sng" smtClean="0">
                        <a:solidFill>
                          <a:srgbClr val="C00000"/>
                        </a:solidFill>
                        <a:latin typeface="Cambria Math"/>
                      </a:rPr>
                      <m:t>=1000</m:t>
                    </m:r>
                  </m:oMath>
                </a14:m>
                <a:r>
                  <a:rPr lang="en-US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solidFill>
                          <a:srgbClr val="C00000"/>
                        </a:solidFill>
                        <a:latin typeface="Cambria Math"/>
                      </a:rPr>
                      <m:t>𝑝</m:t>
                    </m:r>
                    <m:r>
                      <a:rPr lang="en-US" b="0" i="1" u="sng" smtClean="0">
                        <a:solidFill>
                          <a:srgbClr val="C00000"/>
                        </a:solidFill>
                        <a:latin typeface="Cambria Math"/>
                      </a:rPr>
                      <m:t>=0.1</m:t>
                    </m:r>
                  </m:oMath>
                </a14:m>
                <a:r>
                  <a:rPr lang="en-US" u="sng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u="sng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821" y="3821151"/>
                <a:ext cx="8429994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651" t="-8333" r="-28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992734" y="4635367"/>
                <a:ext cx="1103122" cy="1757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3   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6   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9   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7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  <a:ea typeface="Cambria Math"/>
                            </a:rPr>
                            <m:t>18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2734" y="4635367"/>
                <a:ext cx="1103122" cy="175740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09600" y="4635324"/>
                <a:ext cx="1103122" cy="1757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6   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9   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7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18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635324"/>
                <a:ext cx="1103122" cy="175740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95800" y="4635367"/>
                <a:ext cx="1218410" cy="1757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3   </m:t>
                          </m:r>
                        </m:sup>
                      </m:sSup>
                    </m:oMath>
                  </m:oMathPara>
                </a14:m>
                <a:endParaRPr lang="en-US" b="0" i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mbria Math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6   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9   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10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15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21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18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635367"/>
                <a:ext cx="1218410" cy="175740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3812118" y="4224927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Implied 2-diagonals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030041" y="4635544"/>
                <a:ext cx="1540743" cy="17574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200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3   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3,000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6   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4,000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9   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500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0.007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  <a:ea typeface="Cambria Math"/>
                            </a:rPr>
                            <m:t>18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0041" y="4635544"/>
                <a:ext cx="1540743" cy="175740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191171" y="4224927"/>
                <a:ext cx="2355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Consistent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-diagonals</a:t>
                </a:r>
                <a:endParaRPr lang="en-US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171" y="4224927"/>
                <a:ext cx="2355197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2332" t="-8197" r="-129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159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1367</Words>
  <Application>Microsoft Office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Local Multiple Sequence Alignment</vt:lpstr>
      <vt:lpstr>Local Multiple Alignment:  The Problem</vt:lpstr>
      <vt:lpstr>Local Multiple Alignment</vt:lpstr>
      <vt:lpstr>Approaches to Local Multiple Alignment</vt:lpstr>
      <vt:lpstr>Consensus Word Methods</vt:lpstr>
      <vt:lpstr>Template Methods</vt:lpstr>
      <vt:lpstr>Progressive Alignment Methods</vt:lpstr>
      <vt:lpstr>Pairwise Consistency Methods</vt:lpstr>
      <vt:lpstr>PowerPoint Presentation</vt:lpstr>
      <vt:lpstr>Statistical Methods</vt:lpstr>
    </vt:vector>
  </TitlesOfParts>
  <Company>NCBI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Multiple Sequence Alignment</dc:title>
  <dc:creator>altschul</dc:creator>
  <cp:lastModifiedBy>Altschul, Stephen (NIH/NLM/NCBI) [E]</cp:lastModifiedBy>
  <cp:revision>78</cp:revision>
  <cp:lastPrinted>2013-11-20T15:42:12Z</cp:lastPrinted>
  <dcterms:created xsi:type="dcterms:W3CDTF">2011-09-29T20:41:25Z</dcterms:created>
  <dcterms:modified xsi:type="dcterms:W3CDTF">2015-10-16T15:31:32Z</dcterms:modified>
</cp:coreProperties>
</file>