
<file path=[Content_Types].xml><?xml version="1.0" encoding="utf-8"?>
<Types xmlns="http://schemas.openxmlformats.org/package/2006/content-types">
  <Default Extension="png" ContentType="image/pn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officeDocument/2006/relationships/extended-properties" Target="docProps/app.xml"/><Relationship Id="rId2" Type="http://schemas.openxmlformats.org/package/2006/relationships/metadata/core-properties" Target="docProps/core.xml"/><Relationship Id="rId1" Type="http://schemas.openxmlformats.org/officeDocument/2006/relationships/officeDocument" Target="ppt/presentation.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sldIdLst>
    <p:sldId id="256" r:id="rId2"/>
    <p:sldId id="274" r:id="rId3"/>
    <p:sldId id="273" r:id="rId4"/>
    <p:sldId id="257" r:id="rId5"/>
    <p:sldId id="258" r:id="rId6"/>
    <p:sldId id="259" r:id="rId7"/>
    <p:sldId id="260" r:id="rId8"/>
    <p:sldId id="261" r:id="rId9"/>
    <p:sldId id="262" r:id="rId10"/>
    <p:sldId id="275" r:id="rId11"/>
    <p:sldId id="276" r:id="rId12"/>
    <p:sldId id="277" r:id="rId13"/>
    <p:sldId id="278" r:id="rId14"/>
    <p:sldId id="279" r:id="rId15"/>
  </p:sldIdLst>
  <p:sldSz cx="9144000" cy="6858000" type="screen4x3"/>
  <p:notesSz cx="7315200" cy="96012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extLst>
    <p:ext uri="{E76CE94A-603C-4142-B9EB-6D1370010A27}">
      <p14:discardImageEditData xmlns:p14="http://schemas.microsoft.com/office/powerpoint/2010/main" val="0"/>
    </p:ext>
    <p:ext uri="{D31A062A-798A-4329-ABDD-BBA856620510}">
      <p14:defaultImageDpi xmlns:p14="http://schemas.microsoft.com/office/powerpoint/2010/main" val="220"/>
    </p:ext>
    <p:ext uri="{FD5EFAAD-0ECE-453E-9831-46B23BE46B34}">
      <p15:chartTrackingRefBased xmlns:p15="http://schemas.microsoft.com/office/powerpoint/2012/main" val="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horzBarState="maximized">
    <p:restoredLeft sz="19966" autoAdjust="0"/>
    <p:restoredTop sz="94660"/>
  </p:normalViewPr>
  <p:slideViewPr>
    <p:cSldViewPr>
      <p:cViewPr varScale="1">
        <p:scale>
          <a:sx n="92" d="100"/>
          <a:sy n="92" d="100"/>
        </p:scale>
        <p:origin x="750" y="84"/>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68A4730F-58E1-43DF-ADDD-B7EE24C7943D}"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1125255765"/>
      </p:ext>
    </p:extLst>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730F-58E1-43DF-ADDD-B7EE24C7943D}"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2222580879"/>
      </p:ext>
    </p:extLst>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730F-58E1-43DF-ADDD-B7EE24C7943D}"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3982477243"/>
      </p:ext>
    </p:extLst>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68A4730F-58E1-43DF-ADDD-B7EE24C7943D}"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3476908135"/>
      </p:ext>
    </p:extLst>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68A4730F-58E1-43DF-ADDD-B7EE24C7943D}" type="datetimeFigureOut">
              <a:rPr lang="en-US" smtClean="0"/>
              <a:t>10/16/2015</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2429238873"/>
      </p:ext>
    </p:extLst>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68A4730F-58E1-43DF-ADDD-B7EE24C7943D}"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4194103107"/>
      </p:ext>
    </p:extLst>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68A4730F-58E1-43DF-ADDD-B7EE24C7943D}" type="datetimeFigureOut">
              <a:rPr lang="en-US" smtClean="0"/>
              <a:t>10/16/2015</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2686559234"/>
      </p:ext>
    </p:extLst>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68A4730F-58E1-43DF-ADDD-B7EE24C7943D}" type="datetimeFigureOut">
              <a:rPr lang="en-US" smtClean="0"/>
              <a:t>10/16/2015</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1370554033"/>
      </p:ext>
    </p:extLst>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68A4730F-58E1-43DF-ADDD-B7EE24C7943D}" type="datetimeFigureOut">
              <a:rPr lang="en-US" smtClean="0"/>
              <a:t>10/16/2015</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3189178273"/>
      </p:ext>
    </p:extLst>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730F-58E1-43DF-ADDD-B7EE24C7943D}"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2921718301"/>
      </p:ext>
    </p:extLst>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68A4730F-58E1-43DF-ADDD-B7EE24C7943D}" type="datetimeFigureOut">
              <a:rPr lang="en-US" smtClean="0"/>
              <a:t>10/16/2015</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83DC89B0-9F66-4D34-B305-4A12B7C25993}" type="slidenum">
              <a:rPr lang="en-US" smtClean="0"/>
              <a:t>‹#›</a:t>
            </a:fld>
            <a:endParaRPr lang="en-US"/>
          </a:p>
        </p:txBody>
      </p:sp>
    </p:spTree>
    <p:extLst>
      <p:ext uri="{BB962C8B-B14F-4D97-AF65-F5344CB8AC3E}">
        <p14:creationId xmlns:p14="http://schemas.microsoft.com/office/powerpoint/2010/main" val="1524254696"/>
      </p:ext>
    </p:extLst>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68A4730F-58E1-43DF-ADDD-B7EE24C7943D}" type="datetimeFigureOut">
              <a:rPr lang="en-US" smtClean="0"/>
              <a:t>10/16/2015</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83DC89B0-9F66-4D34-B305-4A12B7C25993}" type="slidenum">
              <a:rPr lang="en-US" smtClean="0"/>
              <a:t>‹#›</a:t>
            </a:fld>
            <a:endParaRPr lang="en-US"/>
          </a:p>
        </p:txBody>
      </p:sp>
    </p:spTree>
    <p:extLst>
      <p:ext uri="{BB962C8B-B14F-4D97-AF65-F5344CB8AC3E}">
        <p14:creationId xmlns:p14="http://schemas.microsoft.com/office/powerpoint/2010/main" val="4170028112"/>
      </p:ext>
    </p:extLst>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1.xml.rels><?xml version="1.0" encoding="UTF-8" standalone="yes"?>
<Relationships xmlns="http://schemas.openxmlformats.org/package/2006/relationships"><Relationship Id="rId3" Type="http://schemas.openxmlformats.org/officeDocument/2006/relationships/image" Target="../media/image44.png"/><Relationship Id="rId1" Type="http://schemas.openxmlformats.org/officeDocument/2006/relationships/slideLayout" Target="../slideLayouts/slideLayout7.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13.xml.rels><?xml version="1.0" encoding="UTF-8" standalone="yes"?>
<Relationships xmlns="http://schemas.openxmlformats.org/package/2006/relationships"><Relationship Id="rId3" Type="http://schemas.openxmlformats.org/officeDocument/2006/relationships/image" Target="../media/image13.png"/><Relationship Id="rId2" Type="http://schemas.openxmlformats.org/officeDocument/2006/relationships/image" Target="../media/image12.png"/><Relationship Id="rId1" Type="http://schemas.openxmlformats.org/officeDocument/2006/relationships/slideLayout" Target="../slideLayouts/slideLayout7.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7.xml"/></Relationships>
</file>

<file path=ppt/slides/_rels/slide4.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5.png"/><Relationship Id="rId2" Type="http://schemas.openxmlformats.org/officeDocument/2006/relationships/image" Target="../media/image4.pn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7.png"/><Relationship Id="rId7" Type="http://schemas.openxmlformats.org/officeDocument/2006/relationships/image" Target="../media/image11.png"/><Relationship Id="rId2" Type="http://schemas.openxmlformats.org/officeDocument/2006/relationships/image" Target="../media/image6.png"/><Relationship Id="rId1" Type="http://schemas.openxmlformats.org/officeDocument/2006/relationships/slideLayout" Target="../slideLayouts/slideLayout2.xml"/><Relationship Id="rId6" Type="http://schemas.openxmlformats.org/officeDocument/2006/relationships/image" Target="../media/image10.png"/><Relationship Id="rId5" Type="http://schemas.openxmlformats.org/officeDocument/2006/relationships/image" Target="../media/image9.png"/><Relationship Id="rId4" Type="http://schemas.openxmlformats.org/officeDocument/2006/relationships/image" Target="../media/image8.png"/></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6.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a:xfrm>
            <a:off x="685800" y="76200"/>
            <a:ext cx="7772400" cy="765175"/>
          </a:xfrm>
        </p:spPr>
        <p:txBody>
          <a:bodyPr>
            <a:normAutofit/>
          </a:bodyPr>
          <a:lstStyle/>
          <a:p>
            <a:r>
              <a:rPr lang="en-US" sz="3600" dirty="0" smtClean="0">
                <a:latin typeface="Times New Roman" panose="02020603050405020304" pitchFamily="18" charset="0"/>
                <a:cs typeface="Times New Roman" panose="02020603050405020304" pitchFamily="18" charset="0"/>
              </a:rPr>
              <a:t>Global Multiple Sequence Alignment</a:t>
            </a:r>
            <a:endParaRPr lang="en-US" sz="3600" dirty="0">
              <a:latin typeface="Times New Roman" panose="02020603050405020304" pitchFamily="18" charset="0"/>
              <a:cs typeface="Times New Roman" panose="02020603050405020304" pitchFamily="18" charset="0"/>
            </a:endParaRPr>
          </a:p>
        </p:txBody>
      </p:sp>
      <p:sp>
        <p:nvSpPr>
          <p:cNvPr id="3" name="Subtitle 2"/>
          <p:cNvSpPr>
            <a:spLocks noGrp="1"/>
          </p:cNvSpPr>
          <p:nvPr>
            <p:ph type="subTitle" idx="1"/>
          </p:nvPr>
        </p:nvSpPr>
        <p:spPr>
          <a:xfrm>
            <a:off x="990600" y="1447800"/>
            <a:ext cx="7086600" cy="2209800"/>
          </a:xfrm>
        </p:spPr>
        <p:txBody>
          <a:bodyPr>
            <a:noAutofit/>
          </a:bodyPr>
          <a:lstStyle/>
          <a:p>
            <a:r>
              <a:rPr lang="en-US" dirty="0" smtClean="0">
                <a:solidFill>
                  <a:srgbClr val="002060"/>
                </a:solidFill>
                <a:latin typeface="Times New Roman" panose="02020603050405020304" pitchFamily="18" charset="0"/>
                <a:cs typeface="Times New Roman" panose="02020603050405020304" pitchFamily="18" charset="0"/>
              </a:rPr>
              <a:t>Stephen F. Altschul</a:t>
            </a:r>
          </a:p>
          <a:p>
            <a:endParaRPr lang="en-US" sz="2400" dirty="0">
              <a:solidFill>
                <a:srgbClr val="002060"/>
              </a:solidFill>
            </a:endParaRPr>
          </a:p>
          <a:p>
            <a:r>
              <a:rPr lang="en-US" sz="2400" dirty="0" smtClean="0">
                <a:solidFill>
                  <a:srgbClr val="002060"/>
                </a:solidFill>
                <a:latin typeface="Times New Roman" panose="02020603050405020304" pitchFamily="18" charset="0"/>
                <a:cs typeface="Times New Roman" panose="02020603050405020304" pitchFamily="18" charset="0"/>
              </a:rPr>
              <a:t>National Center for Biotechnology Information</a:t>
            </a:r>
          </a:p>
          <a:p>
            <a:r>
              <a:rPr lang="en-US" sz="2400" dirty="0" smtClean="0">
                <a:solidFill>
                  <a:srgbClr val="002060"/>
                </a:solidFill>
                <a:latin typeface="Times New Roman" panose="02020603050405020304" pitchFamily="18" charset="0"/>
                <a:cs typeface="Times New Roman" panose="02020603050405020304" pitchFamily="18" charset="0"/>
              </a:rPr>
              <a:t>National Library of Medicine</a:t>
            </a:r>
          </a:p>
          <a:p>
            <a:r>
              <a:rPr lang="en-US" sz="2400" dirty="0" smtClean="0">
                <a:solidFill>
                  <a:srgbClr val="002060"/>
                </a:solidFill>
                <a:latin typeface="Times New Roman" panose="02020603050405020304" pitchFamily="18" charset="0"/>
                <a:cs typeface="Times New Roman" panose="02020603050405020304" pitchFamily="18" charset="0"/>
              </a:rPr>
              <a:t>National Institutes of Health</a:t>
            </a:r>
            <a:endParaRPr lang="en-US" sz="24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42220829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66800" y="150564"/>
            <a:ext cx="6781800" cy="715962"/>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Times New Roman" panose="02020603050405020304" pitchFamily="18" charset="0"/>
                <a:cs typeface="Times New Roman" panose="02020603050405020304" pitchFamily="18" charset="0"/>
              </a:rPr>
              <a:t>Multiple Alignment Algorithms</a:t>
            </a:r>
            <a:endParaRPr lang="en-US" sz="3600" dirty="0">
              <a:latin typeface="Times New Roman" panose="02020603050405020304" pitchFamily="18" charset="0"/>
              <a:cs typeface="Times New Roman" panose="02020603050405020304" pitchFamily="18" charset="0"/>
            </a:endParaRPr>
          </a:p>
        </p:txBody>
      </p:sp>
      <p:sp>
        <p:nvSpPr>
          <p:cNvPr id="3" name="Title 1"/>
          <p:cNvSpPr txBox="1">
            <a:spLocks/>
          </p:cNvSpPr>
          <p:nvPr/>
        </p:nvSpPr>
        <p:spPr>
          <a:xfrm>
            <a:off x="495300" y="1143000"/>
            <a:ext cx="8153400" cy="1447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Times New Roman" panose="02020603050405020304" pitchFamily="18" charset="0"/>
                <a:cs typeface="Times New Roman" panose="02020603050405020304" pitchFamily="18" charset="0"/>
              </a:rPr>
              <a:t>Some multiple alignment algorithms assume or require a particular  type of score, while others may permit a variety of scores.  </a:t>
            </a:r>
            <a:endParaRPr lang="en-US" sz="2800" dirty="0">
              <a:latin typeface="Times New Roman" panose="02020603050405020304" pitchFamily="18" charset="0"/>
              <a:cs typeface="Times New Roman" panose="02020603050405020304" pitchFamily="18" charset="0"/>
            </a:endParaRPr>
          </a:p>
        </p:txBody>
      </p:sp>
      <p:sp>
        <p:nvSpPr>
          <p:cNvPr id="4" name="Title 1"/>
          <p:cNvSpPr txBox="1">
            <a:spLocks/>
          </p:cNvSpPr>
          <p:nvPr/>
        </p:nvSpPr>
        <p:spPr>
          <a:xfrm>
            <a:off x="495300" y="2865438"/>
            <a:ext cx="8153400" cy="1447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Times New Roman" panose="02020603050405020304" pitchFamily="18" charset="0"/>
                <a:cs typeface="Times New Roman" panose="02020603050405020304" pitchFamily="18" charset="0"/>
              </a:rPr>
              <a:t>Some multiple alignment algorithms are defined purely procedurally, without reference to any explicit objective function they are trying to optimize.  </a:t>
            </a:r>
            <a:endParaRPr lang="en-US" sz="2800" dirty="0">
              <a:latin typeface="Times New Roman" panose="02020603050405020304" pitchFamily="18" charset="0"/>
              <a:cs typeface="Times New Roman" panose="02020603050405020304" pitchFamily="18" charset="0"/>
            </a:endParaRPr>
          </a:p>
        </p:txBody>
      </p:sp>
      <p:sp>
        <p:nvSpPr>
          <p:cNvPr id="5" name="Title 1"/>
          <p:cNvSpPr txBox="1">
            <a:spLocks/>
          </p:cNvSpPr>
          <p:nvPr/>
        </p:nvSpPr>
        <p:spPr>
          <a:xfrm>
            <a:off x="495300" y="4587876"/>
            <a:ext cx="8305800" cy="14478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Times New Roman" panose="02020603050405020304" pitchFamily="18" charset="0"/>
                <a:cs typeface="Times New Roman" panose="02020603050405020304" pitchFamily="18" charset="0"/>
              </a:rPr>
              <a:t>By most definitions of the problem, multiple alignment is hard, so most practical algorithms that have an explicit objective function are heuristic.  </a:t>
            </a:r>
            <a:endParaRPr lang="en-US" sz="2800"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172075407"/>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 name="Title 1"/>
          <p:cNvSpPr txBox="1">
            <a:spLocks/>
          </p:cNvSpPr>
          <p:nvPr/>
        </p:nvSpPr>
        <p:spPr>
          <a:xfrm>
            <a:off x="609600" y="152400"/>
            <a:ext cx="8001000" cy="68763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Times New Roman" panose="02020603050405020304" pitchFamily="18" charset="0"/>
                <a:cs typeface="Times New Roman" panose="02020603050405020304" pitchFamily="18" charset="0"/>
              </a:rPr>
              <a:t>Generalization of Dynamic Programming</a:t>
            </a:r>
            <a:endParaRPr lang="en-US" sz="3600" dirty="0">
              <a:latin typeface="Times New Roman" panose="02020603050405020304" pitchFamily="18" charset="0"/>
              <a:cs typeface="Times New Roman" panose="02020603050405020304" pitchFamily="18" charset="0"/>
            </a:endParaRPr>
          </a:p>
        </p:txBody>
      </p:sp>
      <p:grpSp>
        <p:nvGrpSpPr>
          <p:cNvPr id="69" name="Group 68"/>
          <p:cNvGrpSpPr/>
          <p:nvPr/>
        </p:nvGrpSpPr>
        <p:grpSpPr>
          <a:xfrm>
            <a:off x="609600" y="1371600"/>
            <a:ext cx="3985850" cy="3591119"/>
            <a:chOff x="3815470" y="1478017"/>
            <a:chExt cx="3985850" cy="3591119"/>
          </a:xfrm>
        </p:grpSpPr>
        <p:grpSp>
          <p:nvGrpSpPr>
            <p:cNvPr id="18" name="Group 17"/>
            <p:cNvGrpSpPr/>
            <p:nvPr/>
          </p:nvGrpSpPr>
          <p:grpSpPr>
            <a:xfrm>
              <a:off x="4639937" y="2021136"/>
              <a:ext cx="3161383" cy="3048000"/>
              <a:chOff x="4639937" y="2021136"/>
              <a:chExt cx="3161383" cy="3048000"/>
            </a:xfrm>
          </p:grpSpPr>
          <p:sp>
            <p:nvSpPr>
              <p:cNvPr id="4" name="Oval 3"/>
              <p:cNvSpPr/>
              <p:nvPr/>
            </p:nvSpPr>
            <p:spPr>
              <a:xfrm>
                <a:off x="7267920" y="4535736"/>
                <a:ext cx="5334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4641314" y="2021136"/>
                <a:ext cx="533400" cy="533400"/>
              </a:xfrm>
              <a:prstGeom prst="ellipse">
                <a:avLst/>
              </a:prstGeom>
              <a:solidFill>
                <a:schemeClr val="bg1"/>
              </a:solid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7261493" y="2021136"/>
                <a:ext cx="533400" cy="533400"/>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4639937" y="4535736"/>
                <a:ext cx="533400" cy="512284"/>
              </a:xfrm>
              <a:prstGeom prst="ellipse">
                <a:avLst/>
              </a:prstGeom>
              <a:noFill/>
              <a:ln>
                <a:solidFill>
                  <a:schemeClr val="tx1"/>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grpSp>
          <p:nvGrpSpPr>
            <p:cNvPr id="19" name="Group 18"/>
            <p:cNvGrpSpPr/>
            <p:nvPr/>
          </p:nvGrpSpPr>
          <p:grpSpPr>
            <a:xfrm>
              <a:off x="3815470" y="1478017"/>
              <a:ext cx="3161383" cy="3048000"/>
              <a:chOff x="4639937" y="2021136"/>
              <a:chExt cx="3161383" cy="3048000"/>
            </a:xfrm>
          </p:grpSpPr>
          <p:sp>
            <p:nvSpPr>
              <p:cNvPr id="20" name="Oval 19"/>
              <p:cNvSpPr/>
              <p:nvPr/>
            </p:nvSpPr>
            <p:spPr>
              <a:xfrm>
                <a:off x="7267920" y="4535736"/>
                <a:ext cx="533400" cy="5334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1" name="Oval 20"/>
              <p:cNvSpPr/>
              <p:nvPr/>
            </p:nvSpPr>
            <p:spPr>
              <a:xfrm>
                <a:off x="4641314" y="2021136"/>
                <a:ext cx="533400" cy="533400"/>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2" name="Oval 21"/>
              <p:cNvSpPr/>
              <p:nvPr/>
            </p:nvSpPr>
            <p:spPr>
              <a:xfrm>
                <a:off x="7261493" y="2021136"/>
                <a:ext cx="533400" cy="533400"/>
              </a:xfrm>
              <a:prstGeom prst="ellipse">
                <a:avLst/>
              </a:prstGeom>
              <a:solidFill>
                <a:schemeClr val="bg1"/>
              </a:solid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23" name="Oval 22"/>
              <p:cNvSpPr/>
              <p:nvPr/>
            </p:nvSpPr>
            <p:spPr>
              <a:xfrm>
                <a:off x="4639937" y="4535736"/>
                <a:ext cx="533400" cy="512284"/>
              </a:xfrm>
              <a:prstGeom prst="ellipse">
                <a:avLst/>
              </a:prstGeom>
              <a:noFill/>
              <a:ln>
                <a:solidFill>
                  <a:schemeClr val="tx1"/>
                </a:solidFill>
                <a:prstDash val="sysDash"/>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grpSp>
        <p:cxnSp>
          <p:nvCxnSpPr>
            <p:cNvPr id="30" name="Straight Arrow Connector 29"/>
            <p:cNvCxnSpPr>
              <a:endCxn id="4" idx="2"/>
            </p:cNvCxnSpPr>
            <p:nvPr/>
          </p:nvCxnSpPr>
          <p:spPr>
            <a:xfrm>
              <a:off x="5173337" y="4791878"/>
              <a:ext cx="2094583" cy="10558"/>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3" name="Straight Arrow Connector 32"/>
            <p:cNvCxnSpPr>
              <a:endCxn id="4" idx="0"/>
            </p:cNvCxnSpPr>
            <p:nvPr/>
          </p:nvCxnSpPr>
          <p:spPr>
            <a:xfrm>
              <a:off x="7528193" y="2554536"/>
              <a:ext cx="6427" cy="198120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36" name="Straight Arrow Connector 35"/>
            <p:cNvCxnSpPr>
              <a:stCxn id="9" idx="5"/>
              <a:endCxn id="4" idx="1"/>
            </p:cNvCxnSpPr>
            <p:nvPr/>
          </p:nvCxnSpPr>
          <p:spPr>
            <a:xfrm>
              <a:off x="5096599" y="2476421"/>
              <a:ext cx="2249436" cy="2137430"/>
            </a:xfrm>
            <a:prstGeom prst="straightConnector1">
              <a:avLst/>
            </a:prstGeom>
            <a:ln w="28575">
              <a:solidFill>
                <a:srgbClr val="C00000"/>
              </a:solidFill>
              <a:tailEnd type="triangle"/>
            </a:ln>
          </p:spPr>
          <p:style>
            <a:lnRef idx="1">
              <a:schemeClr val="accent1"/>
            </a:lnRef>
            <a:fillRef idx="0">
              <a:schemeClr val="accent1"/>
            </a:fillRef>
            <a:effectRef idx="0">
              <a:schemeClr val="accent1"/>
            </a:effectRef>
            <a:fontRef idx="minor">
              <a:schemeClr val="tx1"/>
            </a:fontRef>
          </p:style>
        </p:cxnSp>
        <p:cxnSp>
          <p:nvCxnSpPr>
            <p:cNvPr id="40" name="Straight Arrow Connector 39"/>
            <p:cNvCxnSpPr/>
            <p:nvPr/>
          </p:nvCxnSpPr>
          <p:spPr>
            <a:xfrm>
              <a:off x="6820914" y="2042252"/>
              <a:ext cx="575997" cy="2506796"/>
            </a:xfrm>
            <a:prstGeom prst="straightConnector1">
              <a:avLst/>
            </a:prstGeom>
            <a:ln w="28575">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1" name="Straight Arrow Connector 50"/>
            <p:cNvCxnSpPr>
              <a:stCxn id="21" idx="5"/>
              <a:endCxn id="4" idx="1"/>
            </p:cNvCxnSpPr>
            <p:nvPr/>
          </p:nvCxnSpPr>
          <p:spPr>
            <a:xfrm>
              <a:off x="4272132" y="1933302"/>
              <a:ext cx="3073903" cy="2680549"/>
            </a:xfrm>
            <a:prstGeom prst="straightConnector1">
              <a:avLst/>
            </a:prstGeom>
            <a:ln w="28575">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57" name="Straight Arrow Connector 56"/>
            <p:cNvCxnSpPr>
              <a:stCxn id="20" idx="5"/>
            </p:cNvCxnSpPr>
            <p:nvPr/>
          </p:nvCxnSpPr>
          <p:spPr>
            <a:xfrm>
              <a:off x="6898738" y="4447902"/>
              <a:ext cx="339020" cy="227302"/>
            </a:xfrm>
            <a:prstGeom prst="straightConnector1">
              <a:avLst/>
            </a:prstGeom>
            <a:ln w="28575">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cxnSp>
          <p:nvCxnSpPr>
            <p:cNvPr id="65" name="Straight Arrow Connector 64"/>
            <p:cNvCxnSpPr/>
            <p:nvPr/>
          </p:nvCxnSpPr>
          <p:spPr>
            <a:xfrm>
              <a:off x="4348870" y="4373736"/>
              <a:ext cx="2868174" cy="327949"/>
            </a:xfrm>
            <a:prstGeom prst="straightConnector1">
              <a:avLst/>
            </a:prstGeom>
            <a:ln w="28575">
              <a:solidFill>
                <a:srgbClr val="C00000"/>
              </a:solidFill>
              <a:prstDash val="sysDot"/>
              <a:tailEnd type="triangle"/>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70" name="TextBox 69"/>
              <p:cNvSpPr txBox="1"/>
              <p:nvPr/>
            </p:nvSpPr>
            <p:spPr>
              <a:xfrm>
                <a:off x="5334000" y="1371600"/>
                <a:ext cx="3193418" cy="2413353"/>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For </a:t>
                </a:r>
                <a:r>
                  <a:rPr lang="en-US" sz="2000" i="1" dirty="0" smtClean="0">
                    <a:latin typeface="Times New Roman" panose="02020603050405020304" pitchFamily="18" charset="0"/>
                    <a:cs typeface="Times New Roman" panose="02020603050405020304" pitchFamily="18" charset="0"/>
                  </a:rPr>
                  <a:t>k</a:t>
                </a:r>
                <a:r>
                  <a:rPr lang="en-US" sz="2000" dirty="0" smtClean="0">
                    <a:latin typeface="Times New Roman" panose="02020603050405020304" pitchFamily="18" charset="0"/>
                    <a:cs typeface="Times New Roman" panose="02020603050405020304" pitchFamily="18" charset="0"/>
                  </a:rPr>
                  <a:t> sequences, each of length </a:t>
                </a:r>
                <a:r>
                  <a:rPr lang="en-US" sz="2000" i="1" dirty="0" smtClean="0">
                    <a:latin typeface="Times New Roman" panose="02020603050405020304" pitchFamily="18" charset="0"/>
                    <a:cs typeface="Times New Roman" panose="02020603050405020304" pitchFamily="18" charset="0"/>
                  </a:rPr>
                  <a:t>n, </a:t>
                </a:r>
                <a:r>
                  <a:rPr lang="en-US" sz="2000" dirty="0" smtClean="0">
                    <a:latin typeface="Times New Roman" panose="02020603050405020304" pitchFamily="18" charset="0"/>
                    <a:cs typeface="Times New Roman" panose="02020603050405020304" pitchFamily="18" charset="0"/>
                  </a:rPr>
                  <a:t>there are </a:t>
                </a:r>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𝑛</m:t>
                        </m:r>
                      </m:e>
                      <m:sup>
                        <m:r>
                          <a:rPr lang="en-US" sz="2000" b="0" i="1" smtClean="0">
                            <a:latin typeface="Cambria Math" panose="02040503050406030204" pitchFamily="18" charset="0"/>
                            <a:cs typeface="Times New Roman" panose="02020603050405020304" pitchFamily="18" charset="0"/>
                          </a:rPr>
                          <m:t>𝑘</m:t>
                        </m:r>
                      </m:sup>
                    </m:sSup>
                  </m:oMath>
                </a14:m>
                <a:r>
                  <a:rPr lang="en-US" sz="2000" dirty="0" smtClean="0">
                    <a:latin typeface="Times New Roman" panose="02020603050405020304" pitchFamily="18" charset="0"/>
                    <a:cs typeface="Times New Roman" panose="02020603050405020304" pitchFamily="18" charset="0"/>
                  </a:rPr>
                  <a:t> nodes, and most nodes require optimizing scores among </a:t>
                </a:r>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2</m:t>
                        </m:r>
                      </m:e>
                      <m:sup>
                        <m:r>
                          <a:rPr lang="en-US" sz="2000" b="0" i="1" smtClean="0">
                            <a:latin typeface="Cambria Math" panose="02040503050406030204" pitchFamily="18" charset="0"/>
                            <a:cs typeface="Times New Roman" panose="02020603050405020304" pitchFamily="18" charset="0"/>
                          </a:rPr>
                          <m:t>𝑘</m:t>
                        </m:r>
                      </m:sup>
                    </m:sSup>
                    <m:r>
                      <a:rPr lang="en-US" sz="2000" b="0" i="1" smtClean="0">
                        <a:latin typeface="Cambria Math" panose="02040503050406030204" pitchFamily="18" charset="0"/>
                        <a:cs typeface="Times New Roman" panose="02020603050405020304" pitchFamily="18" charset="0"/>
                      </a:rPr>
                      <m:t>−1</m:t>
                    </m:r>
                  </m:oMath>
                </a14:m>
                <a:r>
                  <a:rPr lang="en-US" sz="2000" dirty="0" smtClean="0">
                    <a:latin typeface="Times New Roman" panose="02020603050405020304" pitchFamily="18" charset="0"/>
                    <a:cs typeface="Times New Roman" panose="02020603050405020304" pitchFamily="18" charset="0"/>
                  </a:rPr>
                  <a:t> incoming edges.  This yields a time complexity of  </a:t>
                </a:r>
                <a14:m>
                  <m:oMath xmlns:m="http://schemas.openxmlformats.org/officeDocument/2006/math">
                    <m:r>
                      <a:rPr lang="en-US" sz="2000" b="0" i="0" smtClean="0">
                        <a:solidFill>
                          <a:srgbClr val="C00000"/>
                        </a:solidFill>
                        <a:latin typeface="Cambria Math" panose="02040503050406030204" pitchFamily="18" charset="0"/>
                        <a:cs typeface="Times New Roman" panose="02020603050405020304" pitchFamily="18" charset="0"/>
                      </a:rPr>
                      <m:t> </m:t>
                    </m:r>
                    <m:r>
                      <a:rPr lang="en-US" sz="2000" b="0" i="1" smtClean="0">
                        <a:solidFill>
                          <a:srgbClr val="C00000"/>
                        </a:solidFill>
                        <a:latin typeface="Cambria Math" panose="02040503050406030204" pitchFamily="18" charset="0"/>
                        <a:cs typeface="Times New Roman" panose="02020603050405020304" pitchFamily="18" charset="0"/>
                      </a:rPr>
                      <m:t>𝑂</m:t>
                    </m:r>
                    <m:d>
                      <m:dPr>
                        <m:ctrlPr>
                          <a:rPr lang="en-US" sz="2000" b="0" i="1" smtClean="0">
                            <a:solidFill>
                              <a:srgbClr val="C00000"/>
                            </a:solidFill>
                            <a:latin typeface="Cambria Math" panose="02040503050406030204" pitchFamily="18" charset="0"/>
                            <a:cs typeface="Times New Roman" panose="02020603050405020304" pitchFamily="18" charset="0"/>
                          </a:rPr>
                        </m:ctrlPr>
                      </m:dPr>
                      <m:e>
                        <m:sSup>
                          <m:sSupPr>
                            <m:ctrlPr>
                              <a:rPr lang="en-US" sz="2000" b="0" i="1" smtClean="0">
                                <a:solidFill>
                                  <a:srgbClr val="C00000"/>
                                </a:solidFill>
                                <a:latin typeface="Cambria Math" panose="02040503050406030204" pitchFamily="18" charset="0"/>
                                <a:cs typeface="Times New Roman" panose="02020603050405020304" pitchFamily="18" charset="0"/>
                              </a:rPr>
                            </m:ctrlPr>
                          </m:sSupPr>
                          <m:e>
                            <m:r>
                              <a:rPr lang="en-US" sz="2000" b="0" i="1" smtClean="0">
                                <a:solidFill>
                                  <a:srgbClr val="C00000"/>
                                </a:solidFill>
                                <a:latin typeface="Cambria Math" panose="02040503050406030204" pitchFamily="18" charset="0"/>
                                <a:cs typeface="Times New Roman" panose="02020603050405020304" pitchFamily="18" charset="0"/>
                              </a:rPr>
                              <m:t>(2</m:t>
                            </m:r>
                            <m:r>
                              <a:rPr lang="en-US" sz="2000" b="0" i="1" smtClean="0">
                                <a:solidFill>
                                  <a:srgbClr val="C00000"/>
                                </a:solidFill>
                                <a:latin typeface="Cambria Math" panose="02040503050406030204" pitchFamily="18" charset="0"/>
                                <a:cs typeface="Times New Roman" panose="02020603050405020304" pitchFamily="18" charset="0"/>
                              </a:rPr>
                              <m:t>𝑛</m:t>
                            </m:r>
                            <m:r>
                              <a:rPr lang="en-US" sz="2000" b="0" i="1" smtClean="0">
                                <a:solidFill>
                                  <a:srgbClr val="C00000"/>
                                </a:solidFill>
                                <a:latin typeface="Cambria Math" panose="02040503050406030204" pitchFamily="18" charset="0"/>
                                <a:cs typeface="Times New Roman" panose="02020603050405020304" pitchFamily="18" charset="0"/>
                              </a:rPr>
                              <m:t>)</m:t>
                            </m:r>
                          </m:e>
                          <m:sup>
                            <m:r>
                              <a:rPr lang="en-US" sz="2000" b="0" i="1" smtClean="0">
                                <a:solidFill>
                                  <a:srgbClr val="C00000"/>
                                </a:solidFill>
                                <a:latin typeface="Cambria Math" panose="02040503050406030204" pitchFamily="18" charset="0"/>
                                <a:cs typeface="Times New Roman" panose="02020603050405020304" pitchFamily="18" charset="0"/>
                              </a:rPr>
                              <m:t>𝑘</m:t>
                            </m:r>
                          </m:sup>
                        </m:sSup>
                      </m:e>
                    </m:d>
                    <m:r>
                      <a:rPr lang="en-US" sz="2000" b="0" i="1" smtClean="0">
                        <a:latin typeface="Cambria Math" panose="02040503050406030204" pitchFamily="18" charset="0"/>
                        <a:cs typeface="Times New Roman" panose="02020603050405020304" pitchFamily="18" charset="0"/>
                      </a:rPr>
                      <m:t>.</m:t>
                    </m:r>
                  </m:oMath>
                </a14:m>
                <a:endParaRPr lang="en-US" sz="2000" dirty="0">
                  <a:latin typeface="Times New Roman" panose="02020603050405020304" pitchFamily="18" charset="0"/>
                  <a:cs typeface="Times New Roman" panose="02020603050405020304" pitchFamily="18" charset="0"/>
                </a:endParaRPr>
              </a:p>
            </p:txBody>
          </p:sp>
        </mc:Choice>
        <mc:Fallback xmlns="">
          <p:sp>
            <p:nvSpPr>
              <p:cNvPr id="70" name="TextBox 69"/>
              <p:cNvSpPr txBox="1">
                <a:spLocks noRot="1" noChangeAspect="1" noMove="1" noResize="1" noEditPoints="1" noAdjustHandles="1" noChangeArrowheads="1" noChangeShapeType="1" noTextEdit="1"/>
              </p:cNvSpPr>
              <p:nvPr/>
            </p:nvSpPr>
            <p:spPr>
              <a:xfrm>
                <a:off x="5334000" y="1371600"/>
                <a:ext cx="3193418" cy="2413353"/>
              </a:xfrm>
              <a:prstGeom prst="rect">
                <a:avLst/>
              </a:prstGeom>
              <a:blipFill rotWithShape="0">
                <a:blip r:embed="rId3"/>
                <a:stretch>
                  <a:fillRect l="-1908" t="-1263" r="-191" b="-253"/>
                </a:stretch>
              </a:blipFill>
            </p:spPr>
            <p:txBody>
              <a:bodyPr/>
              <a:lstStyle/>
              <a:p>
                <a:r>
                  <a:rPr lang="en-US">
                    <a:noFill/>
                  </a:rPr>
                  <a:t> </a:t>
                </a:r>
              </a:p>
            </p:txBody>
          </p:sp>
        </mc:Fallback>
      </mc:AlternateContent>
      <p:sp>
        <p:nvSpPr>
          <p:cNvPr id="71" name="TextBox 70"/>
          <p:cNvSpPr txBox="1"/>
          <p:nvPr/>
        </p:nvSpPr>
        <p:spPr>
          <a:xfrm>
            <a:off x="5334000" y="3921487"/>
            <a:ext cx="3505200" cy="1015663"/>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Rigorous dynamic programming is feasible for at most three or four sequences of typical length.</a:t>
            </a:r>
            <a:endParaRPr lang="en-US" sz="2000" dirty="0">
              <a:latin typeface="Times New Roman" panose="02020603050405020304" pitchFamily="18" charset="0"/>
              <a:cs typeface="Times New Roman" panose="02020603050405020304" pitchFamily="18" charset="0"/>
            </a:endParaRPr>
          </a:p>
        </p:txBody>
      </p:sp>
      <p:sp>
        <p:nvSpPr>
          <p:cNvPr id="72" name="TextBox 71"/>
          <p:cNvSpPr txBox="1"/>
          <p:nvPr/>
        </p:nvSpPr>
        <p:spPr>
          <a:xfrm>
            <a:off x="1844823" y="5646115"/>
            <a:ext cx="5530553" cy="646331"/>
          </a:xfrm>
          <a:prstGeom prst="rect">
            <a:avLst/>
          </a:prstGeom>
          <a:noFill/>
        </p:spPr>
        <p:txBody>
          <a:bodyPr wrap="none" rtlCol="0">
            <a:spAutoFit/>
          </a:bodyPr>
          <a:lstStyle/>
          <a:p>
            <a:r>
              <a:rPr lang="en-US" dirty="0" smtClean="0">
                <a:latin typeface="Times New Roman" panose="02020603050405020304" pitchFamily="18" charset="0"/>
                <a:cs typeface="Times New Roman" panose="02020603050405020304" pitchFamily="18" charset="0"/>
              </a:rPr>
              <a:t>Adding affine gap costs introduces further complications;</a:t>
            </a:r>
          </a:p>
          <a:p>
            <a:r>
              <a:rPr lang="en-US" dirty="0" smtClean="0">
                <a:latin typeface="Times New Roman" panose="02020603050405020304" pitchFamily="18" charset="0"/>
                <a:cs typeface="Times New Roman" panose="02020603050405020304" pitchFamily="18" charset="0"/>
              </a:rPr>
              <a:t>see:    </a:t>
            </a:r>
            <a:r>
              <a:rPr lang="en-US" dirty="0" smtClean="0">
                <a:solidFill>
                  <a:srgbClr val="002060"/>
                </a:solidFill>
                <a:latin typeface="Times New Roman" panose="02020603050405020304" pitchFamily="18" charset="0"/>
                <a:cs typeface="Times New Roman" panose="02020603050405020304" pitchFamily="18" charset="0"/>
              </a:rPr>
              <a:t>Altschul, S.F. (1989) </a:t>
            </a:r>
            <a:r>
              <a:rPr lang="en-US" i="1" dirty="0" smtClean="0">
                <a:solidFill>
                  <a:srgbClr val="002060"/>
                </a:solidFill>
                <a:latin typeface="Times New Roman" panose="02020603050405020304" pitchFamily="18" charset="0"/>
                <a:cs typeface="Times New Roman" panose="02020603050405020304" pitchFamily="18" charset="0"/>
              </a:rPr>
              <a:t>J. </a:t>
            </a:r>
            <a:r>
              <a:rPr lang="en-US" i="1" dirty="0" err="1" smtClean="0">
                <a:solidFill>
                  <a:srgbClr val="002060"/>
                </a:solidFill>
                <a:latin typeface="Times New Roman" panose="02020603050405020304" pitchFamily="18" charset="0"/>
                <a:cs typeface="Times New Roman" panose="02020603050405020304" pitchFamily="18" charset="0"/>
              </a:rPr>
              <a:t>Theor</a:t>
            </a:r>
            <a:r>
              <a:rPr lang="en-US" i="1" dirty="0" smtClean="0">
                <a:solidFill>
                  <a:srgbClr val="002060"/>
                </a:solidFill>
                <a:latin typeface="Times New Roman" panose="02020603050405020304" pitchFamily="18" charset="0"/>
                <a:cs typeface="Times New Roman" panose="02020603050405020304" pitchFamily="18" charset="0"/>
              </a:rPr>
              <a:t> Biol. </a:t>
            </a:r>
            <a:r>
              <a:rPr lang="en-US" b="1" dirty="0" smtClean="0">
                <a:solidFill>
                  <a:srgbClr val="002060"/>
                </a:solidFill>
                <a:latin typeface="Times New Roman" panose="02020603050405020304" pitchFamily="18" charset="0"/>
                <a:cs typeface="Times New Roman" panose="02020603050405020304" pitchFamily="18" charset="0"/>
              </a:rPr>
              <a:t>138</a:t>
            </a:r>
            <a:r>
              <a:rPr lang="en-US" dirty="0" smtClean="0">
                <a:solidFill>
                  <a:srgbClr val="002060"/>
                </a:solidFill>
                <a:latin typeface="Times New Roman" panose="02020603050405020304" pitchFamily="18" charset="0"/>
                <a:cs typeface="Times New Roman" panose="02020603050405020304" pitchFamily="18" charset="0"/>
              </a:rPr>
              <a:t>:297-309.</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84310273"/>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1500" y="46363"/>
            <a:ext cx="8001000" cy="68763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Times New Roman" panose="02020603050405020304" pitchFamily="18" charset="0"/>
                <a:cs typeface="Times New Roman" panose="02020603050405020304" pitchFamily="18" charset="0"/>
              </a:rPr>
              <a:t>Speeding Up Dynamic Programming</a:t>
            </a:r>
            <a:endParaRPr lang="en-US" sz="3600" dirty="0">
              <a:latin typeface="Times New Roman" panose="02020603050405020304" pitchFamily="18" charset="0"/>
              <a:cs typeface="Times New Roman" panose="02020603050405020304" pitchFamily="18" charset="0"/>
            </a:endParaRPr>
          </a:p>
        </p:txBody>
      </p:sp>
      <p:grpSp>
        <p:nvGrpSpPr>
          <p:cNvPr id="93" name="Group 92"/>
          <p:cNvGrpSpPr/>
          <p:nvPr/>
        </p:nvGrpSpPr>
        <p:grpSpPr>
          <a:xfrm>
            <a:off x="621343" y="1057670"/>
            <a:ext cx="4056502" cy="2971800"/>
            <a:chOff x="1295400" y="1447800"/>
            <a:chExt cx="4056502" cy="2971800"/>
          </a:xfrm>
        </p:grpSpPr>
        <p:sp>
          <p:nvSpPr>
            <p:cNvPr id="3" name="Rectangle 2"/>
            <p:cNvSpPr/>
            <p:nvPr/>
          </p:nvSpPr>
          <p:spPr>
            <a:xfrm>
              <a:off x="1295400" y="1447800"/>
              <a:ext cx="4038600" cy="2971800"/>
            </a:xfrm>
            <a:prstGeom prst="rect">
              <a:avLst/>
            </a:prstGeom>
            <a:noFill/>
            <a:ln w="38100"/>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5" name="Straight Connector 4"/>
            <p:cNvCxnSpPr/>
            <p:nvPr/>
          </p:nvCxnSpPr>
          <p:spPr>
            <a:xfrm>
              <a:off x="1295400" y="1524000"/>
              <a:ext cx="533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 name="Straight Connector 6"/>
            <p:cNvCxnSpPr/>
            <p:nvPr/>
          </p:nvCxnSpPr>
          <p:spPr>
            <a:xfrm>
              <a:off x="1295400" y="1600200"/>
              <a:ext cx="609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8" name="Straight Connector 7"/>
            <p:cNvCxnSpPr/>
            <p:nvPr/>
          </p:nvCxnSpPr>
          <p:spPr>
            <a:xfrm>
              <a:off x="1295400" y="1676400"/>
              <a:ext cx="685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9" name="Straight Connector 8"/>
            <p:cNvCxnSpPr/>
            <p:nvPr/>
          </p:nvCxnSpPr>
          <p:spPr>
            <a:xfrm>
              <a:off x="1371600" y="1752600"/>
              <a:ext cx="762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0" name="Straight Connector 9"/>
            <p:cNvCxnSpPr/>
            <p:nvPr/>
          </p:nvCxnSpPr>
          <p:spPr>
            <a:xfrm>
              <a:off x="1447800" y="1828800"/>
              <a:ext cx="838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1" name="Straight Connector 10"/>
            <p:cNvCxnSpPr/>
            <p:nvPr/>
          </p:nvCxnSpPr>
          <p:spPr>
            <a:xfrm>
              <a:off x="1562100" y="1905000"/>
              <a:ext cx="8763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2" name="Straight Connector 11"/>
            <p:cNvCxnSpPr/>
            <p:nvPr/>
          </p:nvCxnSpPr>
          <p:spPr>
            <a:xfrm>
              <a:off x="1752600" y="1981200"/>
              <a:ext cx="914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3" name="Straight Connector 12"/>
            <p:cNvCxnSpPr/>
            <p:nvPr/>
          </p:nvCxnSpPr>
          <p:spPr>
            <a:xfrm>
              <a:off x="1752600" y="2057400"/>
              <a:ext cx="1066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4" name="Straight Connector 13"/>
            <p:cNvCxnSpPr/>
            <p:nvPr/>
          </p:nvCxnSpPr>
          <p:spPr>
            <a:xfrm>
              <a:off x="1752600" y="2133600"/>
              <a:ext cx="1219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905000" y="2209800"/>
              <a:ext cx="1066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2057400" y="2362200"/>
              <a:ext cx="12573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7" name="Straight Connector 16"/>
            <p:cNvCxnSpPr/>
            <p:nvPr/>
          </p:nvCxnSpPr>
          <p:spPr>
            <a:xfrm>
              <a:off x="2000250" y="2295180"/>
              <a:ext cx="112395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2326395" y="2438400"/>
              <a:ext cx="1066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29" name="Straight Connector 28"/>
            <p:cNvCxnSpPr/>
            <p:nvPr/>
          </p:nvCxnSpPr>
          <p:spPr>
            <a:xfrm>
              <a:off x="2533420" y="2514600"/>
              <a:ext cx="1066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0" name="Straight Connector 29"/>
            <p:cNvCxnSpPr/>
            <p:nvPr/>
          </p:nvCxnSpPr>
          <p:spPr>
            <a:xfrm>
              <a:off x="2775332" y="2590800"/>
              <a:ext cx="118706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a:off x="2971800" y="2667000"/>
              <a:ext cx="1371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a:off x="3314700" y="2743200"/>
              <a:ext cx="1066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a:off x="3505200" y="2819400"/>
              <a:ext cx="9144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4" name="Straight Connector 33"/>
            <p:cNvCxnSpPr/>
            <p:nvPr/>
          </p:nvCxnSpPr>
          <p:spPr>
            <a:xfrm>
              <a:off x="3848100" y="2895600"/>
              <a:ext cx="762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5" name="Straight Connector 34"/>
            <p:cNvCxnSpPr/>
            <p:nvPr/>
          </p:nvCxnSpPr>
          <p:spPr>
            <a:xfrm>
              <a:off x="3938071" y="2971800"/>
              <a:ext cx="762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6" name="Straight Connector 35"/>
            <p:cNvCxnSpPr/>
            <p:nvPr/>
          </p:nvCxnSpPr>
          <p:spPr>
            <a:xfrm>
              <a:off x="3962400" y="3048000"/>
              <a:ext cx="838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7" name="Straight Connector 36"/>
            <p:cNvCxnSpPr/>
            <p:nvPr/>
          </p:nvCxnSpPr>
          <p:spPr>
            <a:xfrm flipV="1">
              <a:off x="4030108" y="3124200"/>
              <a:ext cx="778984" cy="252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8" name="Straight Connector 37"/>
            <p:cNvCxnSpPr/>
            <p:nvPr/>
          </p:nvCxnSpPr>
          <p:spPr>
            <a:xfrm>
              <a:off x="4098734" y="3200400"/>
              <a:ext cx="717014"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39" name="Straight Connector 38"/>
            <p:cNvCxnSpPr/>
            <p:nvPr/>
          </p:nvCxnSpPr>
          <p:spPr>
            <a:xfrm>
              <a:off x="5069021" y="4343400"/>
              <a:ext cx="25625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1" name="Straight Connector 50"/>
            <p:cNvCxnSpPr/>
            <p:nvPr/>
          </p:nvCxnSpPr>
          <p:spPr>
            <a:xfrm>
              <a:off x="4170343" y="3286699"/>
              <a:ext cx="762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2" name="Straight Connector 51"/>
            <p:cNvCxnSpPr/>
            <p:nvPr/>
          </p:nvCxnSpPr>
          <p:spPr>
            <a:xfrm>
              <a:off x="4175851" y="3352800"/>
              <a:ext cx="762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3" name="Straight Connector 52"/>
            <p:cNvCxnSpPr/>
            <p:nvPr/>
          </p:nvCxnSpPr>
          <p:spPr>
            <a:xfrm>
              <a:off x="4267200" y="3429000"/>
              <a:ext cx="685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4" name="Straight Connector 53"/>
            <p:cNvCxnSpPr/>
            <p:nvPr/>
          </p:nvCxnSpPr>
          <p:spPr>
            <a:xfrm>
              <a:off x="4267200" y="3497857"/>
              <a:ext cx="838200" cy="10099"/>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5" name="Straight Connector 54"/>
            <p:cNvCxnSpPr/>
            <p:nvPr/>
          </p:nvCxnSpPr>
          <p:spPr>
            <a:xfrm>
              <a:off x="4419600" y="3584154"/>
              <a:ext cx="685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6" name="Straight Connector 55"/>
            <p:cNvCxnSpPr/>
            <p:nvPr/>
          </p:nvCxnSpPr>
          <p:spPr>
            <a:xfrm flipV="1">
              <a:off x="4707416" y="3886200"/>
              <a:ext cx="617863" cy="918"/>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57" name="Straight Connector 56"/>
            <p:cNvCxnSpPr/>
            <p:nvPr/>
          </p:nvCxnSpPr>
          <p:spPr>
            <a:xfrm>
              <a:off x="4868079" y="3962400"/>
              <a:ext cx="4572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3" name="Straight Connector 62"/>
            <p:cNvCxnSpPr/>
            <p:nvPr/>
          </p:nvCxnSpPr>
          <p:spPr>
            <a:xfrm>
              <a:off x="4442093" y="3657600"/>
              <a:ext cx="762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4" name="Straight Connector 63"/>
            <p:cNvCxnSpPr/>
            <p:nvPr/>
          </p:nvCxnSpPr>
          <p:spPr>
            <a:xfrm>
              <a:off x="4594034" y="3733800"/>
              <a:ext cx="609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5" name="Straight Connector 64"/>
            <p:cNvCxnSpPr/>
            <p:nvPr/>
          </p:nvCxnSpPr>
          <p:spPr>
            <a:xfrm>
              <a:off x="4610100" y="3810000"/>
              <a:ext cx="6096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66" name="Straight Connector 65"/>
            <p:cNvCxnSpPr/>
            <p:nvPr/>
          </p:nvCxnSpPr>
          <p:spPr>
            <a:xfrm>
              <a:off x="4970902" y="4114800"/>
              <a:ext cx="363098"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3" name="Straight Connector 72"/>
            <p:cNvCxnSpPr/>
            <p:nvPr/>
          </p:nvCxnSpPr>
          <p:spPr>
            <a:xfrm>
              <a:off x="4970902" y="4191000"/>
              <a:ext cx="3810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4" name="Straight Connector 73"/>
            <p:cNvCxnSpPr/>
            <p:nvPr/>
          </p:nvCxnSpPr>
          <p:spPr>
            <a:xfrm>
              <a:off x="5029200" y="4267200"/>
              <a:ext cx="304800" cy="0"/>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cxnSp>
          <p:nvCxnSpPr>
            <p:cNvPr id="75" name="Straight Connector 74"/>
            <p:cNvCxnSpPr/>
            <p:nvPr/>
          </p:nvCxnSpPr>
          <p:spPr>
            <a:xfrm>
              <a:off x="4953000" y="4038600"/>
              <a:ext cx="384443" cy="7345"/>
            </a:xfrm>
            <a:prstGeom prst="line">
              <a:avLst/>
            </a:prstGeom>
            <a:ln w="38100">
              <a:solidFill>
                <a:srgbClr val="C00000"/>
              </a:solidFill>
            </a:ln>
          </p:spPr>
          <p:style>
            <a:lnRef idx="1">
              <a:schemeClr val="accent1"/>
            </a:lnRef>
            <a:fillRef idx="0">
              <a:schemeClr val="accent1"/>
            </a:fillRef>
            <a:effectRef idx="0">
              <a:schemeClr val="accent1"/>
            </a:effectRef>
            <a:fontRef idx="minor">
              <a:schemeClr val="tx1"/>
            </a:fontRef>
          </p:style>
        </p:cxnSp>
      </p:grpSp>
      <p:sp>
        <p:nvSpPr>
          <p:cNvPr id="94" name="TextBox 93"/>
          <p:cNvSpPr txBox="1"/>
          <p:nvPr/>
        </p:nvSpPr>
        <p:spPr>
          <a:xfrm>
            <a:off x="5143959" y="1000341"/>
            <a:ext cx="3614451" cy="120032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For each pair of sequences, find those nodes through which pairwise alignments with score within </a:t>
            </a:r>
            <a:r>
              <a:rPr lang="el-GR" dirty="0" smtClean="0">
                <a:latin typeface="Times New Roman" panose="02020603050405020304" pitchFamily="18" charset="0"/>
                <a:ea typeface="Cambria Math" panose="02040503050406030204" pitchFamily="18" charset="0"/>
                <a:cs typeface="Times New Roman" panose="02020603050405020304" pitchFamily="18" charset="0"/>
              </a:rPr>
              <a:t>ε</a:t>
            </a:r>
            <a:r>
              <a:rPr lang="en-US" dirty="0" smtClean="0">
                <a:latin typeface="Times New Roman" panose="02020603050405020304" pitchFamily="18" charset="0"/>
                <a:ea typeface="Cambria Math" panose="02040503050406030204" pitchFamily="18" charset="0"/>
                <a:cs typeface="Times New Roman" panose="02020603050405020304" pitchFamily="18" charset="0"/>
              </a:rPr>
              <a:t> of the optimum pairwise score may pass.</a:t>
            </a:r>
            <a:endParaRPr lang="en-US" dirty="0">
              <a:latin typeface="Times New Roman" panose="02020603050405020304" pitchFamily="18" charset="0"/>
              <a:cs typeface="Times New Roman" panose="02020603050405020304" pitchFamily="18" charset="0"/>
            </a:endParaRPr>
          </a:p>
        </p:txBody>
      </p:sp>
      <p:sp>
        <p:nvSpPr>
          <p:cNvPr id="95" name="TextBox 94"/>
          <p:cNvSpPr txBox="1"/>
          <p:nvPr/>
        </p:nvSpPr>
        <p:spPr>
          <a:xfrm>
            <a:off x="5143959" y="2467012"/>
            <a:ext cx="3614451" cy="1477328"/>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When performing multidimensional dynamic programming, consider only nodes whose projections onto each pair of sequences fall within  the permitted regions.</a:t>
            </a:r>
            <a:endParaRPr lang="en-US" dirty="0">
              <a:latin typeface="Times New Roman" panose="02020603050405020304" pitchFamily="18" charset="0"/>
              <a:cs typeface="Times New Roman" panose="02020603050405020304" pitchFamily="18" charset="0"/>
            </a:endParaRPr>
          </a:p>
        </p:txBody>
      </p:sp>
      <p:sp>
        <p:nvSpPr>
          <p:cNvPr id="96" name="TextBox 95"/>
          <p:cNvSpPr txBox="1"/>
          <p:nvPr/>
        </p:nvSpPr>
        <p:spPr>
          <a:xfrm>
            <a:off x="926143" y="4410470"/>
            <a:ext cx="7801778" cy="1200329"/>
          </a:xfrm>
          <a:prstGeom prst="rect">
            <a:avLst/>
          </a:prstGeom>
          <a:noFill/>
        </p:spPr>
        <p:txBody>
          <a:bodyPr wrap="square" rtlCol="0">
            <a:spAutoFit/>
          </a:bodyPr>
          <a:lstStyle/>
          <a:p>
            <a:r>
              <a:rPr lang="en-US" dirty="0" smtClean="0">
                <a:latin typeface="Times New Roman" panose="02020603050405020304" pitchFamily="18" charset="0"/>
                <a:cs typeface="Times New Roman" panose="02020603050405020304" pitchFamily="18" charset="0"/>
              </a:rPr>
              <a:t>It is possible to choose </a:t>
            </a:r>
            <a:r>
              <a:rPr lang="el-GR" dirty="0" smtClean="0">
                <a:latin typeface="Times New Roman" panose="02020603050405020304" pitchFamily="18" charset="0"/>
                <a:ea typeface="Cambria Math" panose="02040503050406030204" pitchFamily="18" charset="0"/>
                <a:cs typeface="Times New Roman" panose="02020603050405020304" pitchFamily="18" charset="0"/>
              </a:rPr>
              <a:t>ε</a:t>
            </a:r>
            <a:r>
              <a:rPr lang="en-US" dirty="0">
                <a:latin typeface="Times New Roman" panose="02020603050405020304" pitchFamily="18" charset="0"/>
                <a:ea typeface="Cambria Math" panose="02040503050406030204" pitchFamily="18" charset="0"/>
                <a:cs typeface="Times New Roman" panose="02020603050405020304" pitchFamily="18" charset="0"/>
              </a:rPr>
              <a:t> </a:t>
            </a:r>
            <a:r>
              <a:rPr lang="en-US" dirty="0" smtClean="0">
                <a:latin typeface="Times New Roman" panose="02020603050405020304" pitchFamily="18" charset="0"/>
                <a:ea typeface="Cambria Math" panose="02040503050406030204" pitchFamily="18" charset="0"/>
                <a:cs typeface="Times New Roman" panose="02020603050405020304" pitchFamily="18" charset="0"/>
              </a:rPr>
              <a:t>for the various pairs so that an optimal </a:t>
            </a:r>
            <a:r>
              <a:rPr lang="en-US" i="1" dirty="0" smtClean="0">
                <a:latin typeface="Times New Roman" panose="02020603050405020304" pitchFamily="18" charset="0"/>
                <a:ea typeface="Cambria Math" panose="02040503050406030204" pitchFamily="18" charset="0"/>
                <a:cs typeface="Times New Roman" panose="02020603050405020304" pitchFamily="18" charset="0"/>
              </a:rPr>
              <a:t>k</a:t>
            </a:r>
            <a:r>
              <a:rPr lang="en-US" dirty="0" smtClean="0">
                <a:latin typeface="Times New Roman" panose="02020603050405020304" pitchFamily="18" charset="0"/>
                <a:ea typeface="Cambria Math" panose="02040503050406030204" pitchFamily="18" charset="0"/>
                <a:cs typeface="Times New Roman" panose="02020603050405020304" pitchFamily="18" charset="0"/>
              </a:rPr>
              <a:t>-dimensional alignment is guaranteed to project within the allowed 2-dimensional regions.  However, this approach may also be used to construct a heuristic algorithm, extending dynamic programming to as many as seven or eight sequences.</a:t>
            </a:r>
            <a:endParaRPr lang="en-US" dirty="0">
              <a:latin typeface="Times New Roman" panose="02020603050405020304" pitchFamily="18" charset="0"/>
              <a:cs typeface="Times New Roman" panose="02020603050405020304" pitchFamily="18" charset="0"/>
            </a:endParaRPr>
          </a:p>
        </p:txBody>
      </p:sp>
      <p:sp>
        <p:nvSpPr>
          <p:cNvPr id="97" name="TextBox 96"/>
          <p:cNvSpPr txBox="1"/>
          <p:nvPr/>
        </p:nvSpPr>
        <p:spPr>
          <a:xfrm>
            <a:off x="1383343" y="5858271"/>
            <a:ext cx="6688691" cy="369332"/>
          </a:xfrm>
          <a:prstGeom prst="rect">
            <a:avLst/>
          </a:prstGeom>
          <a:noFill/>
        </p:spPr>
        <p:txBody>
          <a:bodyPr wrap="none" rtlCol="0">
            <a:spAutoFit/>
          </a:bodyPr>
          <a:lstStyle/>
          <a:p>
            <a:r>
              <a:rPr lang="en-US" dirty="0" smtClean="0">
                <a:solidFill>
                  <a:srgbClr val="002060"/>
                </a:solidFill>
                <a:latin typeface="Times New Roman" panose="02020603050405020304" pitchFamily="18" charset="0"/>
                <a:cs typeface="Times New Roman" panose="02020603050405020304" pitchFamily="18" charset="0"/>
              </a:rPr>
              <a:t>Carrillo, H. &amp; </a:t>
            </a:r>
            <a:r>
              <a:rPr lang="en-US" dirty="0" err="1" smtClean="0">
                <a:solidFill>
                  <a:srgbClr val="002060"/>
                </a:solidFill>
                <a:latin typeface="Times New Roman" panose="02020603050405020304" pitchFamily="18" charset="0"/>
                <a:cs typeface="Times New Roman" panose="02020603050405020304" pitchFamily="18" charset="0"/>
              </a:rPr>
              <a:t>Lipman</a:t>
            </a:r>
            <a:r>
              <a:rPr lang="en-US" dirty="0" smtClean="0">
                <a:solidFill>
                  <a:srgbClr val="002060"/>
                </a:solidFill>
                <a:latin typeface="Times New Roman" panose="02020603050405020304" pitchFamily="18" charset="0"/>
                <a:cs typeface="Times New Roman" panose="02020603050405020304" pitchFamily="18" charset="0"/>
              </a:rPr>
              <a:t>, D. (1988) </a:t>
            </a:r>
            <a:r>
              <a:rPr lang="en-US" i="1" dirty="0" smtClean="0">
                <a:solidFill>
                  <a:srgbClr val="002060"/>
                </a:solidFill>
                <a:latin typeface="Times New Roman" panose="02020603050405020304" pitchFamily="18" charset="0"/>
                <a:cs typeface="Times New Roman" panose="02020603050405020304" pitchFamily="18" charset="0"/>
              </a:rPr>
              <a:t>SIAM J. Appl. Math. </a:t>
            </a:r>
            <a:r>
              <a:rPr lang="en-US" b="1" dirty="0" smtClean="0">
                <a:solidFill>
                  <a:srgbClr val="002060"/>
                </a:solidFill>
                <a:latin typeface="Times New Roman" panose="02020603050405020304" pitchFamily="18" charset="0"/>
                <a:cs typeface="Times New Roman" panose="02020603050405020304" pitchFamily="18" charset="0"/>
              </a:rPr>
              <a:t>48</a:t>
            </a:r>
            <a:r>
              <a:rPr lang="en-US" dirty="0" smtClean="0">
                <a:solidFill>
                  <a:srgbClr val="002060"/>
                </a:solidFill>
                <a:latin typeface="Times New Roman" panose="02020603050405020304" pitchFamily="18" charset="0"/>
                <a:cs typeface="Times New Roman" panose="02020603050405020304" pitchFamily="18" charset="0"/>
              </a:rPr>
              <a:t>:1073-1082.</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98" name="TextBox 97"/>
          <p:cNvSpPr txBox="1"/>
          <p:nvPr/>
        </p:nvSpPr>
        <p:spPr>
          <a:xfrm>
            <a:off x="1383343" y="6204928"/>
            <a:ext cx="6596806" cy="369332"/>
          </a:xfrm>
          <a:prstGeom prst="rect">
            <a:avLst/>
          </a:prstGeom>
          <a:noFill/>
        </p:spPr>
        <p:txBody>
          <a:bodyPr wrap="none" rtlCol="0">
            <a:spAutoFit/>
          </a:bodyPr>
          <a:lstStyle/>
          <a:p>
            <a:r>
              <a:rPr lang="en-US" dirty="0" err="1" smtClean="0">
                <a:solidFill>
                  <a:srgbClr val="002060"/>
                </a:solidFill>
                <a:latin typeface="Times New Roman" panose="02020603050405020304" pitchFamily="18" charset="0"/>
                <a:cs typeface="Times New Roman" panose="02020603050405020304" pitchFamily="18" charset="0"/>
              </a:rPr>
              <a:t>Lipman</a:t>
            </a:r>
            <a:r>
              <a:rPr lang="en-US" dirty="0" smtClean="0">
                <a:solidFill>
                  <a:srgbClr val="002060"/>
                </a:solidFill>
                <a:latin typeface="Times New Roman" panose="02020603050405020304" pitchFamily="18" charset="0"/>
                <a:cs typeface="Times New Roman" panose="02020603050405020304" pitchFamily="18" charset="0"/>
              </a:rPr>
              <a:t>, D.J. </a:t>
            </a:r>
            <a:r>
              <a:rPr lang="en-US" i="1" dirty="0" smtClean="0">
                <a:solidFill>
                  <a:srgbClr val="002060"/>
                </a:solidFill>
                <a:latin typeface="Times New Roman" panose="02020603050405020304" pitchFamily="18" charset="0"/>
                <a:cs typeface="Times New Roman" panose="02020603050405020304" pitchFamily="18" charset="0"/>
              </a:rPr>
              <a:t>et al</a:t>
            </a:r>
            <a:r>
              <a:rPr lang="en-US" dirty="0" smtClean="0">
                <a:solidFill>
                  <a:srgbClr val="002060"/>
                </a:solidFill>
                <a:latin typeface="Times New Roman" panose="02020603050405020304" pitchFamily="18" charset="0"/>
                <a:cs typeface="Times New Roman" panose="02020603050405020304" pitchFamily="18" charset="0"/>
              </a:rPr>
              <a:t>. (1989) </a:t>
            </a:r>
            <a:r>
              <a:rPr lang="en-US" i="1" dirty="0" smtClean="0">
                <a:solidFill>
                  <a:srgbClr val="002060"/>
                </a:solidFill>
                <a:latin typeface="Times New Roman" panose="02020603050405020304" pitchFamily="18" charset="0"/>
                <a:cs typeface="Times New Roman" panose="02020603050405020304" pitchFamily="18" charset="0"/>
              </a:rPr>
              <a:t>Proc. Natl. Acad. Sci. USA </a:t>
            </a:r>
            <a:r>
              <a:rPr lang="en-US" b="1" dirty="0" smtClean="0">
                <a:solidFill>
                  <a:srgbClr val="002060"/>
                </a:solidFill>
                <a:latin typeface="Times New Roman" panose="02020603050405020304" pitchFamily="18" charset="0"/>
                <a:cs typeface="Times New Roman" panose="02020603050405020304" pitchFamily="18" charset="0"/>
              </a:rPr>
              <a:t>86</a:t>
            </a:r>
            <a:r>
              <a:rPr lang="en-US" dirty="0" smtClean="0">
                <a:solidFill>
                  <a:srgbClr val="002060"/>
                </a:solidFill>
                <a:latin typeface="Times New Roman" panose="02020603050405020304" pitchFamily="18" charset="0"/>
                <a:cs typeface="Times New Roman" panose="02020603050405020304" pitchFamily="18" charset="0"/>
              </a:rPr>
              <a:t>:4412-4415.</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374927664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1500" y="46363"/>
            <a:ext cx="8001000" cy="68763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Times New Roman" panose="02020603050405020304" pitchFamily="18" charset="0"/>
                <a:cs typeface="Times New Roman" panose="02020603050405020304" pitchFamily="18" charset="0"/>
              </a:rPr>
              <a:t>Progressive Alignment</a:t>
            </a:r>
            <a:endParaRPr lang="en-US" sz="3600" dirty="0">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457200" y="850135"/>
                <a:ext cx="8343900" cy="2628861"/>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An alternative, heuristic method for multiple alignment is the “progressive” approach, in which pairs of sequences, or of fixed alignments, are progressively aligned two one another using a standard pairwise alignment algorithm.  An alignment of two or more sequences, once fixed, is not changed when additional sequences are added.  Given </a:t>
                </a:r>
                <a:r>
                  <a:rPr lang="en-US" sz="2000" i="1" dirty="0" smtClean="0">
                    <a:latin typeface="Times New Roman" panose="02020603050405020304" pitchFamily="18" charset="0"/>
                    <a:cs typeface="Times New Roman" panose="02020603050405020304" pitchFamily="18" charset="0"/>
                  </a:rPr>
                  <a:t>k</a:t>
                </a:r>
                <a:r>
                  <a:rPr lang="en-US" sz="2000" dirty="0" smtClean="0">
                    <a:latin typeface="Times New Roman" panose="02020603050405020304" pitchFamily="18" charset="0"/>
                    <a:cs typeface="Times New Roman" panose="02020603050405020304" pitchFamily="18" charset="0"/>
                  </a:rPr>
                  <a:t> sequences of length </a:t>
                </a:r>
                <a:r>
                  <a:rPr lang="en-US" sz="2000" i="1" dirty="0" smtClean="0">
                    <a:latin typeface="Times New Roman" panose="02020603050405020304" pitchFamily="18" charset="0"/>
                    <a:cs typeface="Times New Roman" panose="02020603050405020304" pitchFamily="18" charset="0"/>
                  </a:rPr>
                  <a:t>n</a:t>
                </a:r>
                <a:r>
                  <a:rPr lang="en-US" sz="2000" dirty="0" smtClean="0">
                    <a:latin typeface="Times New Roman" panose="02020603050405020304" pitchFamily="18" charset="0"/>
                    <a:cs typeface="Times New Roman" panose="02020603050405020304" pitchFamily="18" charset="0"/>
                  </a:rPr>
                  <a:t>, and assuming the length of the overall alignments do not grow unduly, a total of </a:t>
                </a:r>
                <a14:m>
                  <m:oMath xmlns:m="http://schemas.openxmlformats.org/officeDocument/2006/math">
                    <m:r>
                      <a:rPr lang="en-US" sz="2000" b="0" i="1" smtClean="0">
                        <a:latin typeface="Cambria Math" panose="02040503050406030204" pitchFamily="18" charset="0"/>
                        <a:cs typeface="Times New Roman" panose="02020603050405020304" pitchFamily="18" charset="0"/>
                      </a:rPr>
                      <m:t>𝑘</m:t>
                    </m:r>
                    <m:r>
                      <a:rPr lang="en-US" sz="2000" b="0" i="1" smtClean="0">
                        <a:latin typeface="Cambria Math" panose="02040503050406030204" pitchFamily="18" charset="0"/>
                        <a:cs typeface="Times New Roman" panose="02020603050405020304" pitchFamily="18" charset="0"/>
                      </a:rPr>
                      <m:t>−1</m:t>
                    </m:r>
                  </m:oMath>
                </a14:m>
                <a:r>
                  <a:rPr lang="en-US" sz="2000" dirty="0" smtClean="0">
                    <a:latin typeface="Times New Roman" panose="02020603050405020304" pitchFamily="18" charset="0"/>
                    <a:cs typeface="Times New Roman" panose="02020603050405020304" pitchFamily="18" charset="0"/>
                  </a:rPr>
                  <a:t> pairwise alignments are performed, each requiring </a:t>
                </a:r>
                <a14:m>
                  <m:oMath xmlns:m="http://schemas.openxmlformats.org/officeDocument/2006/math">
                    <m:sSup>
                      <m:sSupPr>
                        <m:ctrlPr>
                          <a:rPr lang="en-US" sz="2000" i="1" smtClean="0">
                            <a:latin typeface="Cambria Math" panose="02040503050406030204" pitchFamily="18" charset="0"/>
                            <a:cs typeface="Times New Roman" panose="02020603050405020304" pitchFamily="18" charset="0"/>
                          </a:rPr>
                        </m:ctrlPr>
                      </m:sSupPr>
                      <m:e>
                        <m:r>
                          <a:rPr lang="en-US" sz="2000" b="0" i="1" smtClean="0">
                            <a:latin typeface="Cambria Math" panose="02040503050406030204" pitchFamily="18" charset="0"/>
                            <a:cs typeface="Times New Roman" panose="02020603050405020304" pitchFamily="18" charset="0"/>
                          </a:rPr>
                          <m:t>𝑛</m:t>
                        </m:r>
                      </m:e>
                      <m:sup>
                        <m:r>
                          <a:rPr lang="en-US" sz="2000" b="0" i="1" smtClean="0">
                            <a:latin typeface="Cambria Math" panose="02040503050406030204" pitchFamily="18" charset="0"/>
                            <a:cs typeface="Times New Roman" panose="02020603050405020304" pitchFamily="18" charset="0"/>
                          </a:rPr>
                          <m:t>2</m:t>
                        </m:r>
                      </m:sup>
                    </m:sSup>
                  </m:oMath>
                </a14:m>
                <a:r>
                  <a:rPr lang="en-US" sz="2000" dirty="0" smtClean="0">
                    <a:latin typeface="Times New Roman" panose="02020603050405020304" pitchFamily="18" charset="0"/>
                    <a:cs typeface="Times New Roman" panose="02020603050405020304" pitchFamily="18" charset="0"/>
                  </a:rPr>
                  <a:t> time, yielding a time complexity  of   </a:t>
                </a:r>
                <a14:m>
                  <m:oMath xmlns:m="http://schemas.openxmlformats.org/officeDocument/2006/math">
                    <m:r>
                      <a:rPr lang="en-US" sz="2000" b="0" i="1" smtClean="0">
                        <a:solidFill>
                          <a:srgbClr val="C00000"/>
                        </a:solidFill>
                        <a:latin typeface="Cambria Math" panose="02040503050406030204" pitchFamily="18" charset="0"/>
                        <a:cs typeface="Times New Roman" panose="02020603050405020304" pitchFamily="18" charset="0"/>
                      </a:rPr>
                      <m:t>𝑂</m:t>
                    </m:r>
                    <m:r>
                      <a:rPr lang="en-US" sz="2000" b="0" i="1" smtClean="0">
                        <a:solidFill>
                          <a:srgbClr val="C00000"/>
                        </a:solidFill>
                        <a:latin typeface="Cambria Math" panose="02040503050406030204" pitchFamily="18" charset="0"/>
                        <a:cs typeface="Times New Roman" panose="02020603050405020304" pitchFamily="18" charset="0"/>
                      </a:rPr>
                      <m:t>(</m:t>
                    </m:r>
                    <m:d>
                      <m:dPr>
                        <m:ctrlPr>
                          <a:rPr lang="en-US" sz="2000" b="0" i="1" smtClean="0">
                            <a:solidFill>
                              <a:srgbClr val="C00000"/>
                            </a:solidFill>
                            <a:latin typeface="Cambria Math" panose="02040503050406030204" pitchFamily="18" charset="0"/>
                            <a:cs typeface="Times New Roman" panose="02020603050405020304" pitchFamily="18" charset="0"/>
                          </a:rPr>
                        </m:ctrlPr>
                      </m:dPr>
                      <m:e>
                        <m:r>
                          <a:rPr lang="en-US" sz="2000" b="0" i="1" smtClean="0">
                            <a:solidFill>
                              <a:srgbClr val="C00000"/>
                            </a:solidFill>
                            <a:latin typeface="Cambria Math" panose="02040503050406030204" pitchFamily="18" charset="0"/>
                            <a:cs typeface="Times New Roman" panose="02020603050405020304" pitchFamily="18" charset="0"/>
                          </a:rPr>
                          <m:t>𝑘</m:t>
                        </m:r>
                        <m:r>
                          <a:rPr lang="en-US" sz="2000" b="0" i="1" smtClean="0">
                            <a:solidFill>
                              <a:srgbClr val="C00000"/>
                            </a:solidFill>
                            <a:latin typeface="Cambria Math" panose="02040503050406030204" pitchFamily="18" charset="0"/>
                            <a:cs typeface="Times New Roman" panose="02020603050405020304" pitchFamily="18" charset="0"/>
                          </a:rPr>
                          <m:t>−1</m:t>
                        </m:r>
                      </m:e>
                    </m:d>
                    <m:sSup>
                      <m:sSupPr>
                        <m:ctrlPr>
                          <a:rPr lang="en-US" sz="2000" b="0" i="1" smtClean="0">
                            <a:solidFill>
                              <a:srgbClr val="C00000"/>
                            </a:solidFill>
                            <a:latin typeface="Cambria Math" panose="02040503050406030204" pitchFamily="18" charset="0"/>
                            <a:cs typeface="Times New Roman" panose="02020603050405020304" pitchFamily="18" charset="0"/>
                          </a:rPr>
                        </m:ctrlPr>
                      </m:sSupPr>
                      <m:e>
                        <m:r>
                          <a:rPr lang="en-US" sz="2000" b="0" i="1" smtClean="0">
                            <a:solidFill>
                              <a:srgbClr val="C00000"/>
                            </a:solidFill>
                            <a:latin typeface="Cambria Math" panose="02040503050406030204" pitchFamily="18" charset="0"/>
                            <a:cs typeface="Times New Roman" panose="02020603050405020304" pitchFamily="18" charset="0"/>
                          </a:rPr>
                          <m:t>𝑛</m:t>
                        </m:r>
                      </m:e>
                      <m:sup>
                        <m:r>
                          <a:rPr lang="en-US" sz="2000" b="0" i="1" smtClean="0">
                            <a:solidFill>
                              <a:srgbClr val="C00000"/>
                            </a:solidFill>
                            <a:latin typeface="Cambria Math" panose="02040503050406030204" pitchFamily="18" charset="0"/>
                            <a:cs typeface="Times New Roman" panose="02020603050405020304" pitchFamily="18" charset="0"/>
                          </a:rPr>
                          <m:t>2</m:t>
                        </m:r>
                      </m:sup>
                    </m:sSup>
                    <m:r>
                      <a:rPr lang="en-US" sz="2000" b="0" i="1" smtClean="0">
                        <a:solidFill>
                          <a:srgbClr val="C00000"/>
                        </a:solidFill>
                        <a:latin typeface="Cambria Math" panose="02040503050406030204" pitchFamily="18" charset="0"/>
                        <a:cs typeface="Times New Roman" panose="02020603050405020304" pitchFamily="18" charset="0"/>
                      </a:rPr>
                      <m:t>)</m:t>
                    </m:r>
                  </m:oMath>
                </a14:m>
                <a:r>
                  <a:rPr lang="en-US" sz="2000" dirty="0" smtClean="0">
                    <a:latin typeface="Times New Roman" panose="02020603050405020304" pitchFamily="18" charset="0"/>
                    <a:cs typeface="Times New Roman" panose="02020603050405020304" pitchFamily="18" charset="0"/>
                  </a:rPr>
                  <a:t>. </a:t>
                </a:r>
                <a:endParaRPr lang="en-US" sz="20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57200" y="850135"/>
                <a:ext cx="8343900" cy="2628861"/>
              </a:xfrm>
              <a:prstGeom prst="rect">
                <a:avLst/>
              </a:prstGeom>
              <a:blipFill rotWithShape="0">
                <a:blip r:embed="rId2"/>
                <a:stretch>
                  <a:fillRect l="-730" t="-1157" r="-1242" b="-231"/>
                </a:stretch>
              </a:blipFill>
            </p:spPr>
            <p:txBody>
              <a:bodyPr/>
              <a:lstStyle/>
              <a:p>
                <a:r>
                  <a:rPr lang="en-US">
                    <a:noFill/>
                  </a:rPr>
                  <a:t> </a:t>
                </a:r>
              </a:p>
            </p:txBody>
          </p:sp>
        </mc:Fallback>
      </mc:AlternateContent>
      <p:grpSp>
        <p:nvGrpSpPr>
          <p:cNvPr id="42" name="Group 41"/>
          <p:cNvGrpSpPr/>
          <p:nvPr/>
        </p:nvGrpSpPr>
        <p:grpSpPr>
          <a:xfrm>
            <a:off x="457200" y="3810000"/>
            <a:ext cx="2887713" cy="1896166"/>
            <a:chOff x="571500" y="3902417"/>
            <a:chExt cx="2887713" cy="1896166"/>
          </a:xfrm>
        </p:grpSpPr>
        <p:sp>
          <p:nvSpPr>
            <p:cNvPr id="4" name="Oval 3"/>
            <p:cNvSpPr/>
            <p:nvPr/>
          </p:nvSpPr>
          <p:spPr>
            <a:xfrm>
              <a:off x="2061205" y="3902417"/>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5" name="Oval 4"/>
            <p:cNvSpPr/>
            <p:nvPr/>
          </p:nvSpPr>
          <p:spPr>
            <a:xfrm>
              <a:off x="1680205" y="4327904"/>
              <a:ext cx="152400" cy="153512"/>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6" name="Oval 5"/>
            <p:cNvSpPr/>
            <p:nvPr/>
          </p:nvSpPr>
          <p:spPr>
            <a:xfrm>
              <a:off x="2878115" y="4763990"/>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7" name="Oval 6"/>
            <p:cNvSpPr/>
            <p:nvPr/>
          </p:nvSpPr>
          <p:spPr>
            <a:xfrm>
              <a:off x="1299205" y="4771645"/>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8" name="Oval 7"/>
            <p:cNvSpPr/>
            <p:nvPr/>
          </p:nvSpPr>
          <p:spPr>
            <a:xfrm>
              <a:off x="934161" y="5214996"/>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9" name="Oval 8"/>
            <p:cNvSpPr/>
            <p:nvPr/>
          </p:nvSpPr>
          <p:spPr>
            <a:xfrm>
              <a:off x="1722569" y="5214996"/>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0" name="Oval 9"/>
            <p:cNvSpPr/>
            <p:nvPr/>
          </p:nvSpPr>
          <p:spPr>
            <a:xfrm>
              <a:off x="2104442" y="4784498"/>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11" name="Oval 10"/>
            <p:cNvSpPr/>
            <p:nvPr/>
          </p:nvSpPr>
          <p:spPr>
            <a:xfrm>
              <a:off x="3306813" y="5202226"/>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13" name="Straight Connector 12"/>
            <p:cNvCxnSpPr>
              <a:stCxn id="4" idx="5"/>
              <a:endCxn id="6" idx="1"/>
            </p:cNvCxnSpPr>
            <p:nvPr/>
          </p:nvCxnSpPr>
          <p:spPr>
            <a:xfrm>
              <a:off x="2191287" y="4032499"/>
              <a:ext cx="709146" cy="753809"/>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5" name="Straight Connector 14"/>
            <p:cNvCxnSpPr/>
            <p:nvPr/>
          </p:nvCxnSpPr>
          <p:spPr>
            <a:xfrm>
              <a:off x="1438293" y="4891126"/>
              <a:ext cx="304800" cy="32387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6" name="Straight Connector 15"/>
            <p:cNvCxnSpPr/>
            <p:nvPr/>
          </p:nvCxnSpPr>
          <p:spPr>
            <a:xfrm>
              <a:off x="3030515" y="4891126"/>
              <a:ext cx="304800" cy="32387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8" name="Straight Connector 17"/>
            <p:cNvCxnSpPr/>
            <p:nvPr/>
          </p:nvCxnSpPr>
          <p:spPr>
            <a:xfrm>
              <a:off x="1085753" y="5329968"/>
              <a:ext cx="304800" cy="32387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19" name="Straight Connector 18"/>
            <p:cNvCxnSpPr/>
            <p:nvPr/>
          </p:nvCxnSpPr>
          <p:spPr>
            <a:xfrm flipH="1">
              <a:off x="1810287" y="4022956"/>
              <a:ext cx="273236" cy="317886"/>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20" name="Straight Connector 19"/>
            <p:cNvCxnSpPr/>
            <p:nvPr/>
          </p:nvCxnSpPr>
          <p:spPr>
            <a:xfrm>
              <a:off x="1815162" y="4460628"/>
              <a:ext cx="304800" cy="323870"/>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1" name="Straight Connector 30"/>
            <p:cNvCxnSpPr/>
            <p:nvPr/>
          </p:nvCxnSpPr>
          <p:spPr>
            <a:xfrm flipH="1">
              <a:off x="1429287" y="4468478"/>
              <a:ext cx="273236" cy="317886"/>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2" name="Straight Connector 31"/>
            <p:cNvCxnSpPr/>
            <p:nvPr/>
          </p:nvCxnSpPr>
          <p:spPr>
            <a:xfrm flipH="1">
              <a:off x="2604879" y="4891126"/>
              <a:ext cx="273236" cy="317886"/>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cxnSp>
          <p:nvCxnSpPr>
            <p:cNvPr id="33" name="Straight Connector 32"/>
            <p:cNvCxnSpPr/>
            <p:nvPr/>
          </p:nvCxnSpPr>
          <p:spPr>
            <a:xfrm flipH="1">
              <a:off x="1056265" y="4916390"/>
              <a:ext cx="273236" cy="317886"/>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sp>
          <p:nvSpPr>
            <p:cNvPr id="36" name="Oval 35"/>
            <p:cNvSpPr/>
            <p:nvPr/>
          </p:nvSpPr>
          <p:spPr>
            <a:xfrm>
              <a:off x="2471409" y="5193405"/>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7" name="Oval 36"/>
            <p:cNvSpPr/>
            <p:nvPr/>
          </p:nvSpPr>
          <p:spPr>
            <a:xfrm>
              <a:off x="571500" y="5640046"/>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sp>
          <p:nvSpPr>
            <p:cNvPr id="38" name="Oval 37"/>
            <p:cNvSpPr/>
            <p:nvPr/>
          </p:nvSpPr>
          <p:spPr>
            <a:xfrm>
              <a:off x="1362093" y="5646183"/>
              <a:ext cx="152400" cy="152400"/>
            </a:xfrm>
            <a:prstGeom prst="ellipse">
              <a:avLst/>
            </a:prstGeom>
            <a:noFill/>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en-US"/>
            </a:p>
          </p:txBody>
        </p:sp>
        <p:cxnSp>
          <p:nvCxnSpPr>
            <p:cNvPr id="40" name="Straight Connector 39"/>
            <p:cNvCxnSpPr/>
            <p:nvPr/>
          </p:nvCxnSpPr>
          <p:spPr>
            <a:xfrm flipH="1">
              <a:off x="670193" y="5344778"/>
              <a:ext cx="273236" cy="317886"/>
            </a:xfrm>
            <a:prstGeom prst="line">
              <a:avLst/>
            </a:prstGeom>
            <a:ln w="19050">
              <a:solidFill>
                <a:srgbClr val="002060"/>
              </a:solidFill>
            </a:ln>
          </p:spPr>
          <p:style>
            <a:lnRef idx="1">
              <a:schemeClr val="accent1"/>
            </a:lnRef>
            <a:fillRef idx="0">
              <a:schemeClr val="accent1"/>
            </a:fillRef>
            <a:effectRef idx="0">
              <a:schemeClr val="accent1"/>
            </a:effectRef>
            <a:fontRef idx="minor">
              <a:schemeClr val="tx1"/>
            </a:fontRef>
          </p:style>
        </p:cxnSp>
      </p:grpSp>
      <mc:AlternateContent xmlns:mc="http://schemas.openxmlformats.org/markup-compatibility/2006" xmlns:a14="http://schemas.microsoft.com/office/drawing/2010/main">
        <mc:Choice Requires="a14">
          <p:sp>
            <p:nvSpPr>
              <p:cNvPr id="43" name="TextBox 42"/>
              <p:cNvSpPr txBox="1"/>
              <p:nvPr/>
            </p:nvSpPr>
            <p:spPr>
              <a:xfrm>
                <a:off x="3848586" y="3478996"/>
                <a:ext cx="5087581" cy="3170099"/>
              </a:xfrm>
              <a:prstGeom prst="rect">
                <a:avLst/>
              </a:prstGeom>
              <a:noFill/>
            </p:spPr>
            <p:txBody>
              <a:bodyPr wrap="square" rtlCol="0">
                <a:spAutoFit/>
              </a:bodyPr>
              <a:lstStyle/>
              <a:p>
                <a:r>
                  <a:rPr lang="en-US" sz="2000" dirty="0" smtClean="0">
                    <a:latin typeface="Times New Roman" panose="02020603050405020304" pitchFamily="18" charset="0"/>
                    <a:cs typeface="Times New Roman" panose="02020603050405020304" pitchFamily="18" charset="0"/>
                  </a:rPr>
                  <a:t>A common practice is to align sequences or groups of sequences in the order dictated by      a rooted “guide tree”, from the leaves upward, with individual sequences assigned to the leaves.  The idea is usually to align the most closely related sequences first.  The guide tree is sometimes constructed from a set of pairwise distances or similarities, but calculating these distances can require </a:t>
                </a:r>
                <a14:m>
                  <m:oMath xmlns:m="http://schemas.openxmlformats.org/officeDocument/2006/math">
                    <m:r>
                      <a:rPr lang="en-US" sz="2000" b="0" i="1" smtClean="0">
                        <a:solidFill>
                          <a:srgbClr val="C00000"/>
                        </a:solidFill>
                        <a:latin typeface="Cambria Math" panose="02040503050406030204" pitchFamily="18" charset="0"/>
                        <a:cs typeface="Times New Roman" panose="02020603050405020304" pitchFamily="18" charset="0"/>
                      </a:rPr>
                      <m:t>𝑂</m:t>
                    </m:r>
                    <m:r>
                      <a:rPr lang="en-US" sz="2000" b="0" i="1" smtClean="0">
                        <a:solidFill>
                          <a:srgbClr val="C00000"/>
                        </a:solidFill>
                        <a:latin typeface="Cambria Math" panose="02040503050406030204" pitchFamily="18" charset="0"/>
                        <a:cs typeface="Times New Roman" panose="02020603050405020304" pitchFamily="18" charset="0"/>
                      </a:rPr>
                      <m:t>(</m:t>
                    </m:r>
                    <m:sSup>
                      <m:sSupPr>
                        <m:ctrlPr>
                          <a:rPr lang="en-US" sz="2000" b="0" i="1" smtClean="0">
                            <a:solidFill>
                              <a:srgbClr val="C00000"/>
                            </a:solidFill>
                            <a:latin typeface="Cambria Math" panose="02040503050406030204" pitchFamily="18" charset="0"/>
                            <a:cs typeface="Times New Roman" panose="02020603050405020304" pitchFamily="18" charset="0"/>
                          </a:rPr>
                        </m:ctrlPr>
                      </m:sSupPr>
                      <m:e>
                        <m:r>
                          <a:rPr lang="en-US" sz="2000" b="0" i="1" smtClean="0">
                            <a:solidFill>
                              <a:srgbClr val="C00000"/>
                            </a:solidFill>
                            <a:latin typeface="Cambria Math" panose="02040503050406030204" pitchFamily="18" charset="0"/>
                            <a:cs typeface="Times New Roman" panose="02020603050405020304" pitchFamily="18" charset="0"/>
                          </a:rPr>
                          <m:t>𝑘</m:t>
                        </m:r>
                      </m:e>
                      <m:sup>
                        <m:r>
                          <a:rPr lang="en-US" sz="2000" b="0" i="1" smtClean="0">
                            <a:solidFill>
                              <a:srgbClr val="C00000"/>
                            </a:solidFill>
                            <a:latin typeface="Cambria Math" panose="02040503050406030204" pitchFamily="18" charset="0"/>
                            <a:cs typeface="Times New Roman" panose="02020603050405020304" pitchFamily="18" charset="0"/>
                          </a:rPr>
                          <m:t>2</m:t>
                        </m:r>
                      </m:sup>
                    </m:sSup>
                    <m:sSup>
                      <m:sSupPr>
                        <m:ctrlPr>
                          <a:rPr lang="en-US" sz="2000" b="0" i="1" smtClean="0">
                            <a:solidFill>
                              <a:srgbClr val="C00000"/>
                            </a:solidFill>
                            <a:latin typeface="Cambria Math" panose="02040503050406030204" pitchFamily="18" charset="0"/>
                            <a:cs typeface="Times New Roman" panose="02020603050405020304" pitchFamily="18" charset="0"/>
                          </a:rPr>
                        </m:ctrlPr>
                      </m:sSupPr>
                      <m:e>
                        <m:r>
                          <a:rPr lang="en-US" sz="2000" b="0" i="1" smtClean="0">
                            <a:solidFill>
                              <a:srgbClr val="C00000"/>
                            </a:solidFill>
                            <a:latin typeface="Cambria Math" panose="02040503050406030204" pitchFamily="18" charset="0"/>
                            <a:cs typeface="Times New Roman" panose="02020603050405020304" pitchFamily="18" charset="0"/>
                          </a:rPr>
                          <m:t>𝑛</m:t>
                        </m:r>
                      </m:e>
                      <m:sup>
                        <m:r>
                          <a:rPr lang="en-US" sz="2000" b="0" i="1" smtClean="0">
                            <a:solidFill>
                              <a:srgbClr val="C00000"/>
                            </a:solidFill>
                            <a:latin typeface="Cambria Math" panose="02040503050406030204" pitchFamily="18" charset="0"/>
                            <a:cs typeface="Times New Roman" panose="02020603050405020304" pitchFamily="18" charset="0"/>
                          </a:rPr>
                          <m:t>2</m:t>
                        </m:r>
                      </m:sup>
                    </m:sSup>
                    <m:r>
                      <a:rPr lang="en-US" sz="2000" b="0" i="1" smtClean="0">
                        <a:solidFill>
                          <a:srgbClr val="C00000"/>
                        </a:solidFill>
                        <a:latin typeface="Cambria Math" panose="02040503050406030204" pitchFamily="18" charset="0"/>
                        <a:cs typeface="Times New Roman" panose="02020603050405020304" pitchFamily="18" charset="0"/>
                      </a:rPr>
                      <m:t>)</m:t>
                    </m:r>
                  </m:oMath>
                </a14:m>
                <a:r>
                  <a:rPr lang="en-US" sz="2000" dirty="0" smtClean="0">
                    <a:latin typeface="Times New Roman" panose="02020603050405020304" pitchFamily="18" charset="0"/>
                    <a:cs typeface="Times New Roman" panose="02020603050405020304" pitchFamily="18" charset="0"/>
                  </a:rPr>
                  <a:t> time, becoming the rate limiting step.</a:t>
                </a:r>
                <a:endParaRPr lang="en-US" sz="2000" dirty="0">
                  <a:latin typeface="Times New Roman" panose="02020603050405020304" pitchFamily="18" charset="0"/>
                  <a:cs typeface="Times New Roman" panose="02020603050405020304" pitchFamily="18" charset="0"/>
                </a:endParaRPr>
              </a:p>
            </p:txBody>
          </p:sp>
        </mc:Choice>
        <mc:Fallback xmlns="">
          <p:sp>
            <p:nvSpPr>
              <p:cNvPr id="43" name="TextBox 42"/>
              <p:cNvSpPr txBox="1">
                <a:spLocks noRot="1" noChangeAspect="1" noMove="1" noResize="1" noEditPoints="1" noAdjustHandles="1" noChangeArrowheads="1" noChangeShapeType="1" noTextEdit="1"/>
              </p:cNvSpPr>
              <p:nvPr/>
            </p:nvSpPr>
            <p:spPr>
              <a:xfrm>
                <a:off x="3848586" y="3478996"/>
                <a:ext cx="5087581" cy="3170099"/>
              </a:xfrm>
              <a:prstGeom prst="rect">
                <a:avLst/>
              </a:prstGeom>
              <a:blipFill rotWithShape="0">
                <a:blip r:embed="rId3"/>
                <a:stretch>
                  <a:fillRect l="-1198" t="-1154" r="-838" b="-2500"/>
                </a:stretch>
              </a:blipFill>
            </p:spPr>
            <p:txBody>
              <a:bodyPr/>
              <a:lstStyle/>
              <a:p>
                <a:r>
                  <a:rPr lang="en-US">
                    <a:noFill/>
                  </a:rPr>
                  <a:t> </a:t>
                </a:r>
              </a:p>
            </p:txBody>
          </p:sp>
        </mc:Fallback>
      </mc:AlternateContent>
      <p:sp>
        <p:nvSpPr>
          <p:cNvPr id="44" name="TextBox 43"/>
          <p:cNvSpPr txBox="1"/>
          <p:nvPr/>
        </p:nvSpPr>
        <p:spPr>
          <a:xfrm>
            <a:off x="1097338" y="5815241"/>
            <a:ext cx="1785608" cy="646331"/>
          </a:xfrm>
          <a:prstGeom prst="rect">
            <a:avLst/>
          </a:prstGeom>
          <a:noFill/>
        </p:spPr>
        <p:txBody>
          <a:bodyPr wrap="square" rtlCol="0">
            <a:spAutoFit/>
          </a:bodyPr>
          <a:lstStyle/>
          <a:p>
            <a:pPr algn="ctr"/>
            <a:r>
              <a:rPr lang="en-US" dirty="0" smtClean="0">
                <a:latin typeface="Times New Roman" panose="02020603050405020304" pitchFamily="18" charset="0"/>
                <a:cs typeface="Times New Roman" panose="02020603050405020304" pitchFamily="18" charset="0"/>
              </a:rPr>
              <a:t>A guide tree for six sequences</a:t>
            </a:r>
            <a:endParaRPr lang="en-US" dirty="0">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1803118212"/>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571500" y="46363"/>
            <a:ext cx="8001000" cy="687636"/>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r>
              <a:rPr lang="en-US" sz="3600" dirty="0" smtClean="0">
                <a:latin typeface="Times New Roman" panose="02020603050405020304" pitchFamily="18" charset="0"/>
                <a:cs typeface="Times New Roman" panose="02020603050405020304" pitchFamily="18" charset="0"/>
              </a:rPr>
              <a:t>Progressive Alignment Programs</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685800" y="1046102"/>
            <a:ext cx="7981950"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Many additional ideas go into the construction of practical multiple alignment programs, and the problem is by no means solved.  Here are some of the multiple alignment programs most widely used today:</a:t>
            </a:r>
            <a:endParaRPr lang="en-US" sz="2400" dirty="0">
              <a:latin typeface="Times New Roman" panose="02020603050405020304" pitchFamily="18" charset="0"/>
              <a:cs typeface="Times New Roman" panose="02020603050405020304" pitchFamily="18" charset="0"/>
            </a:endParaRPr>
          </a:p>
        </p:txBody>
      </p:sp>
      <p:sp>
        <p:nvSpPr>
          <p:cNvPr id="5" name="TextBox 4"/>
          <p:cNvSpPr txBox="1"/>
          <p:nvPr/>
        </p:nvSpPr>
        <p:spPr>
          <a:xfrm>
            <a:off x="853664" y="2927865"/>
            <a:ext cx="7429500" cy="1200329"/>
          </a:xfrm>
          <a:prstGeom prst="rect">
            <a:avLst/>
          </a:prstGeom>
          <a:noFill/>
        </p:spPr>
        <p:txBody>
          <a:bodyPr wrap="square" rtlCol="0">
            <a:spAutoFit/>
          </a:bodyPr>
          <a:lstStyle/>
          <a:p>
            <a:r>
              <a:rPr lang="en-US" dirty="0" smtClean="0">
                <a:solidFill>
                  <a:srgbClr val="002060"/>
                </a:solidFill>
                <a:latin typeface="Times New Roman" panose="02020603050405020304" pitchFamily="18" charset="0"/>
                <a:cs typeface="Times New Roman" panose="02020603050405020304" pitchFamily="18" charset="0"/>
              </a:rPr>
              <a:t>Thompson, J.D., Higgins, D.G. &amp; Gibson, T. J. (1994) “CLUSTAL W: improving the sensitivity of progressive multiple sequence alignment through sequence weighting, position-specific gap penalties and weight matrix choice.”  </a:t>
            </a:r>
            <a:r>
              <a:rPr lang="en-US" i="1" dirty="0" err="1" smtClean="0">
                <a:solidFill>
                  <a:srgbClr val="002060"/>
                </a:solidFill>
                <a:latin typeface="Times New Roman" panose="02020603050405020304" pitchFamily="18" charset="0"/>
                <a:cs typeface="Times New Roman" panose="02020603050405020304" pitchFamily="18" charset="0"/>
              </a:rPr>
              <a:t>Nucl</a:t>
            </a:r>
            <a:r>
              <a:rPr lang="en-US" i="1" dirty="0" smtClean="0">
                <a:solidFill>
                  <a:srgbClr val="002060"/>
                </a:solidFill>
                <a:latin typeface="Times New Roman" panose="02020603050405020304" pitchFamily="18" charset="0"/>
                <a:cs typeface="Times New Roman" panose="02020603050405020304" pitchFamily="18" charset="0"/>
              </a:rPr>
              <a:t>. Acids Res. </a:t>
            </a:r>
            <a:r>
              <a:rPr lang="en-US" b="1" dirty="0" smtClean="0">
                <a:solidFill>
                  <a:srgbClr val="002060"/>
                </a:solidFill>
                <a:latin typeface="Times New Roman" panose="02020603050405020304" pitchFamily="18" charset="0"/>
                <a:cs typeface="Times New Roman" panose="02020603050405020304" pitchFamily="18" charset="0"/>
              </a:rPr>
              <a:t>22</a:t>
            </a:r>
            <a:r>
              <a:rPr lang="en-US" dirty="0" smtClean="0">
                <a:solidFill>
                  <a:srgbClr val="002060"/>
                </a:solidFill>
                <a:latin typeface="Times New Roman" panose="02020603050405020304" pitchFamily="18" charset="0"/>
                <a:cs typeface="Times New Roman" panose="02020603050405020304" pitchFamily="18" charset="0"/>
              </a:rPr>
              <a:t>: 4673-4680.</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6" name="TextBox 5"/>
          <p:cNvSpPr txBox="1"/>
          <p:nvPr/>
        </p:nvSpPr>
        <p:spPr>
          <a:xfrm>
            <a:off x="853664" y="5634336"/>
            <a:ext cx="7429500" cy="646331"/>
          </a:xfrm>
          <a:prstGeom prst="rect">
            <a:avLst/>
          </a:prstGeom>
          <a:noFill/>
        </p:spPr>
        <p:txBody>
          <a:bodyPr wrap="square" rtlCol="0">
            <a:spAutoFit/>
          </a:bodyPr>
          <a:lstStyle/>
          <a:p>
            <a:r>
              <a:rPr lang="en-US" dirty="0" smtClean="0">
                <a:solidFill>
                  <a:srgbClr val="002060"/>
                </a:solidFill>
                <a:latin typeface="Times New Roman" panose="02020603050405020304" pitchFamily="18" charset="0"/>
                <a:cs typeface="Times New Roman" panose="02020603050405020304" pitchFamily="18" charset="0"/>
              </a:rPr>
              <a:t>Edgar, R.C. (2004) “MUSCLE: multiple sequence alignment with high accuracy and high throughput.” </a:t>
            </a:r>
            <a:r>
              <a:rPr lang="en-US" i="1" dirty="0" err="1" smtClean="0">
                <a:solidFill>
                  <a:srgbClr val="002060"/>
                </a:solidFill>
                <a:latin typeface="Times New Roman" panose="02020603050405020304" pitchFamily="18" charset="0"/>
                <a:cs typeface="Times New Roman" panose="02020603050405020304" pitchFamily="18" charset="0"/>
              </a:rPr>
              <a:t>Nucl</a:t>
            </a:r>
            <a:r>
              <a:rPr lang="en-US" i="1" dirty="0" smtClean="0">
                <a:solidFill>
                  <a:srgbClr val="002060"/>
                </a:solidFill>
                <a:latin typeface="Times New Roman" panose="02020603050405020304" pitchFamily="18" charset="0"/>
                <a:cs typeface="Times New Roman" panose="02020603050405020304" pitchFamily="18" charset="0"/>
              </a:rPr>
              <a:t>. Acids Res. </a:t>
            </a:r>
            <a:r>
              <a:rPr lang="en-US" b="1" dirty="0" smtClean="0">
                <a:solidFill>
                  <a:srgbClr val="002060"/>
                </a:solidFill>
                <a:latin typeface="Times New Roman" panose="02020603050405020304" pitchFamily="18" charset="0"/>
                <a:cs typeface="Times New Roman" panose="02020603050405020304" pitchFamily="18" charset="0"/>
              </a:rPr>
              <a:t>32</a:t>
            </a:r>
            <a:r>
              <a:rPr lang="en-US" dirty="0" smtClean="0">
                <a:solidFill>
                  <a:srgbClr val="002060"/>
                </a:solidFill>
                <a:latin typeface="Times New Roman" panose="02020603050405020304" pitchFamily="18" charset="0"/>
                <a:cs typeface="Times New Roman" panose="02020603050405020304" pitchFamily="18" charset="0"/>
              </a:rPr>
              <a:t>:1792-1797.</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7" name="TextBox 6"/>
          <p:cNvSpPr txBox="1"/>
          <p:nvPr/>
        </p:nvSpPr>
        <p:spPr>
          <a:xfrm>
            <a:off x="857250" y="4419600"/>
            <a:ext cx="7429500" cy="923330"/>
          </a:xfrm>
          <a:prstGeom prst="rect">
            <a:avLst/>
          </a:prstGeom>
          <a:noFill/>
        </p:spPr>
        <p:txBody>
          <a:bodyPr wrap="square" rtlCol="0">
            <a:spAutoFit/>
          </a:bodyPr>
          <a:lstStyle/>
          <a:p>
            <a:r>
              <a:rPr lang="en-US" dirty="0" err="1" smtClean="0">
                <a:solidFill>
                  <a:srgbClr val="002060"/>
                </a:solidFill>
                <a:latin typeface="Times New Roman" panose="02020603050405020304" pitchFamily="18" charset="0"/>
                <a:cs typeface="Times New Roman" panose="02020603050405020304" pitchFamily="18" charset="0"/>
              </a:rPr>
              <a:t>Katoh</a:t>
            </a:r>
            <a:r>
              <a:rPr lang="en-US" dirty="0" smtClean="0">
                <a:solidFill>
                  <a:srgbClr val="002060"/>
                </a:solidFill>
                <a:latin typeface="Times New Roman" panose="02020603050405020304" pitchFamily="18" charset="0"/>
                <a:cs typeface="Times New Roman" panose="02020603050405020304" pitchFamily="18" charset="0"/>
              </a:rPr>
              <a:t>, K., Misawa, K., Kuma, K. &amp; Miyata, T. (2002) “MAFFT: a novel method for rapid multiple sequence alignment based on fast Fourier transform.” </a:t>
            </a:r>
            <a:r>
              <a:rPr lang="en-US" i="1" dirty="0" err="1" smtClean="0">
                <a:solidFill>
                  <a:srgbClr val="002060"/>
                </a:solidFill>
                <a:latin typeface="Times New Roman" panose="02020603050405020304" pitchFamily="18" charset="0"/>
                <a:cs typeface="Times New Roman" panose="02020603050405020304" pitchFamily="18" charset="0"/>
              </a:rPr>
              <a:t>Nucl</a:t>
            </a:r>
            <a:r>
              <a:rPr lang="en-US" i="1" dirty="0" smtClean="0">
                <a:solidFill>
                  <a:srgbClr val="002060"/>
                </a:solidFill>
                <a:latin typeface="Times New Roman" panose="02020603050405020304" pitchFamily="18" charset="0"/>
                <a:cs typeface="Times New Roman" panose="02020603050405020304" pitchFamily="18" charset="0"/>
              </a:rPr>
              <a:t>. Acids Res. </a:t>
            </a:r>
            <a:r>
              <a:rPr lang="en-US" b="1" dirty="0" smtClean="0">
                <a:solidFill>
                  <a:srgbClr val="002060"/>
                </a:solidFill>
                <a:latin typeface="Times New Roman" panose="02020603050405020304" pitchFamily="18" charset="0"/>
                <a:cs typeface="Times New Roman" panose="02020603050405020304" pitchFamily="18" charset="0"/>
              </a:rPr>
              <a:t>30</a:t>
            </a:r>
            <a:r>
              <a:rPr lang="en-US" dirty="0" smtClean="0">
                <a:solidFill>
                  <a:srgbClr val="002060"/>
                </a:solidFill>
                <a:latin typeface="Times New Roman" panose="02020603050405020304" pitchFamily="18" charset="0"/>
                <a:cs typeface="Times New Roman" panose="02020603050405020304" pitchFamily="18" charset="0"/>
              </a:rPr>
              <a:t>:3059-3066.</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0234895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943100" y="182237"/>
            <a:ext cx="5105400" cy="6096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latin typeface="Times New Roman" panose="02020603050405020304" pitchFamily="18" charset="0"/>
                <a:cs typeface="Times New Roman" panose="02020603050405020304" pitchFamily="18" charset="0"/>
              </a:rPr>
              <a:t>Why Multiple Alignment?</a:t>
            </a:r>
          </a:p>
        </p:txBody>
      </p:sp>
      <p:sp>
        <p:nvSpPr>
          <p:cNvPr id="4" name="Title 1"/>
          <p:cNvSpPr txBox="1">
            <a:spLocks/>
          </p:cNvSpPr>
          <p:nvPr/>
        </p:nvSpPr>
        <p:spPr>
          <a:xfrm>
            <a:off x="457200" y="1028700"/>
            <a:ext cx="8077200" cy="609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Times New Roman" panose="02020603050405020304" pitchFamily="18" charset="0"/>
                <a:cs typeface="Times New Roman" panose="02020603050405020304" pitchFamily="18" charset="0"/>
              </a:rPr>
              <a:t>Optimal pairwise alignments may be inconsistent.</a:t>
            </a:r>
          </a:p>
        </p:txBody>
      </p:sp>
      <p:sp>
        <p:nvSpPr>
          <p:cNvPr id="5" name="Title 1"/>
          <p:cNvSpPr txBox="1">
            <a:spLocks/>
          </p:cNvSpPr>
          <p:nvPr/>
        </p:nvSpPr>
        <p:spPr>
          <a:xfrm>
            <a:off x="914400" y="1752600"/>
            <a:ext cx="7620000" cy="12954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400" dirty="0" smtClean="0">
                <a:latin typeface="Times New Roman" panose="02020603050405020304" pitchFamily="18" charset="0"/>
                <a:cs typeface="Times New Roman" panose="02020603050405020304" pitchFamily="18" charset="0"/>
              </a:rPr>
              <a:t>In other words, letter “A” from sequence 1 may align with “B” from sequence 2 and “C” from sequence 3, but “B” from sequence 2 does not align with “C” from sequence 3.</a:t>
            </a:r>
          </a:p>
        </p:txBody>
      </p:sp>
      <p:sp>
        <p:nvSpPr>
          <p:cNvPr id="6" name="Title 1"/>
          <p:cNvSpPr txBox="1">
            <a:spLocks/>
          </p:cNvSpPr>
          <p:nvPr/>
        </p:nvSpPr>
        <p:spPr>
          <a:xfrm>
            <a:off x="457200" y="3276600"/>
            <a:ext cx="8077200" cy="990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Times New Roman" panose="02020603050405020304" pitchFamily="18" charset="0"/>
                <a:cs typeface="Times New Roman" panose="02020603050405020304" pitchFamily="18" charset="0"/>
              </a:rPr>
              <a:t>Ambiguities in how best to align two sequences may be resolved when other sequences are available.</a:t>
            </a:r>
          </a:p>
        </p:txBody>
      </p:sp>
      <p:sp>
        <p:nvSpPr>
          <p:cNvPr id="7" name="Title 1"/>
          <p:cNvSpPr txBox="1">
            <a:spLocks/>
          </p:cNvSpPr>
          <p:nvPr/>
        </p:nvSpPr>
        <p:spPr>
          <a:xfrm>
            <a:off x="457200" y="4712465"/>
            <a:ext cx="8077200" cy="990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Times New Roman" panose="02020603050405020304" pitchFamily="18" charset="0"/>
                <a:cs typeface="Times New Roman" panose="02020603050405020304" pitchFamily="18" charset="0"/>
              </a:rPr>
              <a:t>Patterns of conservation may become apparent only when many sequences are aligned.</a:t>
            </a:r>
          </a:p>
        </p:txBody>
      </p:sp>
    </p:spTree>
    <p:extLst>
      <p:ext uri="{BB962C8B-B14F-4D97-AF65-F5344CB8AC3E}">
        <p14:creationId xmlns:p14="http://schemas.microsoft.com/office/powerpoint/2010/main" val="119210391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txBox="1">
            <a:spLocks/>
          </p:cNvSpPr>
          <p:nvPr/>
        </p:nvSpPr>
        <p:spPr>
          <a:xfrm>
            <a:off x="1073227" y="196461"/>
            <a:ext cx="6705600" cy="609600"/>
          </a:xfrm>
          <a:prstGeom prst="rect">
            <a:avLst/>
          </a:prstGeom>
        </p:spPr>
        <p:txBody>
          <a:bodyPr>
            <a:normAutofit lnSpcReduction="100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3600" dirty="0" smtClean="0">
                <a:latin typeface="Times New Roman" panose="02020603050405020304" pitchFamily="18" charset="0"/>
                <a:cs typeface="Times New Roman" panose="02020603050405020304" pitchFamily="18" charset="0"/>
              </a:rPr>
              <a:t>What Are We Trying To Optimize?</a:t>
            </a:r>
          </a:p>
        </p:txBody>
      </p:sp>
      <p:grpSp>
        <p:nvGrpSpPr>
          <p:cNvPr id="8" name="Group 7"/>
          <p:cNvGrpSpPr/>
          <p:nvPr/>
        </p:nvGrpSpPr>
        <p:grpSpPr>
          <a:xfrm>
            <a:off x="228600" y="1066800"/>
            <a:ext cx="8763000" cy="1213689"/>
            <a:chOff x="171450" y="2101567"/>
            <a:chExt cx="8763000" cy="1213689"/>
          </a:xfrm>
        </p:grpSpPr>
        <p:sp>
          <p:nvSpPr>
            <p:cNvPr id="3" name="Rectangle 2"/>
            <p:cNvSpPr/>
            <p:nvPr/>
          </p:nvSpPr>
          <p:spPr>
            <a:xfrm>
              <a:off x="171450" y="2101567"/>
              <a:ext cx="8763000" cy="323165"/>
            </a:xfrm>
            <a:prstGeom prst="rect">
              <a:avLst/>
            </a:prstGeom>
          </p:spPr>
          <p:txBody>
            <a:bodyPr wrap="square">
              <a:spAutoFit/>
            </a:bodyPr>
            <a:lstStyle/>
            <a:p>
              <a:r>
                <a:rPr lang="en-US" sz="1500" b="1" dirty="0" smtClean="0">
                  <a:latin typeface="Courier New" pitchFamily="49" charset="0"/>
                  <a:cs typeface="Courier New" pitchFamily="49" charset="0"/>
                </a:rPr>
                <a:t>Human:     VHLTPEEKSAVTALW----GKVNVDEVGGEALGRLLVVYPWTQRFFESFGDLSTPDAVMGNPK… </a:t>
              </a:r>
              <a:endParaRPr lang="en-US" sz="1500" dirty="0"/>
            </a:p>
          </p:txBody>
        </p:sp>
        <p:sp>
          <p:nvSpPr>
            <p:cNvPr id="4" name="Rectangle 3"/>
            <p:cNvSpPr/>
            <p:nvPr/>
          </p:nvSpPr>
          <p:spPr>
            <a:xfrm>
              <a:off x="171450" y="2769460"/>
              <a:ext cx="8763000" cy="323165"/>
            </a:xfrm>
            <a:prstGeom prst="rect">
              <a:avLst/>
            </a:prstGeom>
          </p:spPr>
          <p:txBody>
            <a:bodyPr wrap="square">
              <a:spAutoFit/>
            </a:bodyPr>
            <a:lstStyle/>
            <a:p>
              <a:r>
                <a:rPr lang="en-US" sz="1500" b="1" dirty="0" smtClean="0">
                  <a:latin typeface="Courier New" pitchFamily="49" charset="0"/>
                  <a:cs typeface="Courier New" pitchFamily="49" charset="0"/>
                </a:rPr>
                <a:t>Bloodworm: MGLSAAQRQVVASTWKDIAGSDNGAGVGKECFTKFLSAHHDIAAVF-GFSGAS-</a:t>
              </a:r>
              <a:r>
                <a:rPr lang="en-US" sz="1500" b="1" dirty="0">
                  <a:latin typeface="Courier New" pitchFamily="49" charset="0"/>
                  <a:cs typeface="Courier New" pitchFamily="49" charset="0"/>
                </a:rPr>
                <a:t>------</a:t>
              </a:r>
              <a:r>
                <a:rPr lang="en-US" sz="1500" b="1" dirty="0" smtClean="0">
                  <a:latin typeface="Courier New" pitchFamily="49" charset="0"/>
                  <a:cs typeface="Courier New" pitchFamily="49" charset="0"/>
                </a:rPr>
                <a:t>DPG… </a:t>
              </a:r>
              <a:endParaRPr lang="en-US" sz="1500" dirty="0"/>
            </a:p>
          </p:txBody>
        </p:sp>
        <p:sp>
          <p:nvSpPr>
            <p:cNvPr id="5" name="Rectangle 4"/>
            <p:cNvSpPr/>
            <p:nvPr/>
          </p:nvSpPr>
          <p:spPr>
            <a:xfrm>
              <a:off x="171450" y="2324198"/>
              <a:ext cx="8763000" cy="323165"/>
            </a:xfrm>
            <a:prstGeom prst="rect">
              <a:avLst/>
            </a:prstGeom>
          </p:spPr>
          <p:txBody>
            <a:bodyPr wrap="square">
              <a:spAutoFit/>
            </a:bodyPr>
            <a:lstStyle/>
            <a:p>
              <a:r>
                <a:rPr lang="en-US" sz="1500" b="1" dirty="0" smtClean="0">
                  <a:latin typeface="Courier New" pitchFamily="49" charset="0"/>
                  <a:cs typeface="Courier New" pitchFamily="49" charset="0"/>
                </a:rPr>
                <a:t>Lemur:     TFLTPEENGHVTSLW----GKVNVEKVGGEALGRLLVVYPWTQRFFESFGDLSSPDAIMGNPK…</a:t>
              </a:r>
              <a:endParaRPr lang="en-US" sz="1500" dirty="0"/>
            </a:p>
          </p:txBody>
        </p:sp>
        <p:sp>
          <p:nvSpPr>
            <p:cNvPr id="6" name="Rectangle 5"/>
            <p:cNvSpPr/>
            <p:nvPr/>
          </p:nvSpPr>
          <p:spPr>
            <a:xfrm>
              <a:off x="171450" y="2992091"/>
              <a:ext cx="8763000" cy="323165"/>
            </a:xfrm>
            <a:prstGeom prst="rect">
              <a:avLst/>
            </a:prstGeom>
          </p:spPr>
          <p:txBody>
            <a:bodyPr wrap="square">
              <a:spAutoFit/>
            </a:bodyPr>
            <a:lstStyle/>
            <a:p>
              <a:r>
                <a:rPr lang="en-US" sz="1500" b="1" dirty="0" smtClean="0">
                  <a:latin typeface="Courier New" pitchFamily="49" charset="0"/>
                  <a:cs typeface="Courier New" pitchFamily="49" charset="0"/>
                </a:rPr>
                <a:t>Soybean:   VAFTEKQDALVSSSFE--AFKANIPQYSVVFYTSILEKAPAAKDLFSFLANGVDPT-</a:t>
              </a:r>
              <a:r>
                <a:rPr lang="en-US" sz="1500" b="1" dirty="0">
                  <a:latin typeface="Courier New" pitchFamily="49" charset="0"/>
                  <a:cs typeface="Courier New" pitchFamily="49" charset="0"/>
                </a:rPr>
                <a:t>---</a:t>
              </a:r>
              <a:r>
                <a:rPr lang="en-US" sz="1500" b="1" dirty="0" smtClean="0">
                  <a:latin typeface="Courier New" pitchFamily="49" charset="0"/>
                  <a:cs typeface="Courier New" pitchFamily="49" charset="0"/>
                </a:rPr>
                <a:t>NPK…</a:t>
              </a:r>
              <a:endParaRPr lang="en-US" sz="1500" dirty="0"/>
            </a:p>
          </p:txBody>
        </p:sp>
        <p:sp>
          <p:nvSpPr>
            <p:cNvPr id="7" name="Rectangle 6"/>
            <p:cNvSpPr/>
            <p:nvPr/>
          </p:nvSpPr>
          <p:spPr>
            <a:xfrm>
              <a:off x="171450" y="2546829"/>
              <a:ext cx="8763000" cy="323165"/>
            </a:xfrm>
            <a:prstGeom prst="rect">
              <a:avLst/>
            </a:prstGeom>
          </p:spPr>
          <p:txBody>
            <a:bodyPr wrap="square">
              <a:spAutoFit/>
            </a:bodyPr>
            <a:lstStyle/>
            <a:p>
              <a:r>
                <a:rPr lang="en-US" sz="1500" b="1" dirty="0" smtClean="0">
                  <a:latin typeface="Courier New" pitchFamily="49" charset="0"/>
                  <a:cs typeface="Courier New" pitchFamily="49" charset="0"/>
                </a:rPr>
                <a:t>Goldfish:  VEWTDAERSAIIGLW----GKLNPDELGPQALARCLIVYPWTQRYFATFGNLSSPAAIMGNPK…</a:t>
              </a:r>
              <a:endParaRPr lang="en-US" sz="1500" dirty="0"/>
            </a:p>
          </p:txBody>
        </p:sp>
      </p:grpSp>
      <p:sp>
        <p:nvSpPr>
          <p:cNvPr id="10" name="Title 1"/>
          <p:cNvSpPr txBox="1">
            <a:spLocks/>
          </p:cNvSpPr>
          <p:nvPr/>
        </p:nvSpPr>
        <p:spPr>
          <a:xfrm>
            <a:off x="304800" y="2667000"/>
            <a:ext cx="7658100" cy="533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Times New Roman" panose="02020603050405020304" pitchFamily="18" charset="0"/>
                <a:cs typeface="Times New Roman" panose="02020603050405020304" pitchFamily="18" charset="0"/>
              </a:rPr>
              <a:t>How should one define substitution </a:t>
            </a:r>
            <a:r>
              <a:rPr lang="en-US" sz="2800" dirty="0" smtClean="0">
                <a:latin typeface="Times New Roman" panose="02020603050405020304" pitchFamily="18" charset="0"/>
                <a:cs typeface="Times New Roman" panose="02020603050405020304" pitchFamily="18" charset="0"/>
              </a:rPr>
              <a:t>scores</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
        <p:nvSpPr>
          <p:cNvPr id="12" name="Title 1"/>
          <p:cNvSpPr txBox="1">
            <a:spLocks/>
          </p:cNvSpPr>
          <p:nvPr/>
        </p:nvSpPr>
        <p:spPr>
          <a:xfrm>
            <a:off x="311227" y="3467100"/>
            <a:ext cx="7658100" cy="533400"/>
          </a:xfrm>
          <a:prstGeom prst="rect">
            <a:avLst/>
          </a:prstGeom>
        </p:spPr>
        <p:txBody>
          <a:bodyPr>
            <a:norm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latin typeface="Times New Roman" panose="02020603050405020304" pitchFamily="18" charset="0"/>
                <a:cs typeface="Times New Roman" panose="02020603050405020304" pitchFamily="18" charset="0"/>
              </a:rPr>
              <a:t>How should one define gaps and gap </a:t>
            </a:r>
            <a:r>
              <a:rPr lang="en-US" sz="2800" dirty="0" smtClean="0">
                <a:latin typeface="Times New Roman" panose="02020603050405020304" pitchFamily="18" charset="0"/>
                <a:cs typeface="Times New Roman" panose="02020603050405020304" pitchFamily="18" charset="0"/>
              </a:rPr>
              <a:t>scores</a:t>
            </a:r>
            <a:r>
              <a:rPr lang="en-US" sz="2800" dirty="0" smtClean="0">
                <a:latin typeface="Times New Roman" panose="02020603050405020304" pitchFamily="18" charset="0"/>
                <a:cs typeface="Times New Roman" panose="02020603050405020304" pitchFamily="18" charset="0"/>
              </a:rPr>
              <a:t>?</a:t>
            </a:r>
            <a:endParaRPr lang="en-US" sz="2800" dirty="0" smtClean="0">
              <a:latin typeface="Times New Roman" panose="02020603050405020304" pitchFamily="18" charset="0"/>
              <a:cs typeface="Times New Roman" panose="02020603050405020304" pitchFamily="18" charset="0"/>
            </a:endParaRPr>
          </a:p>
        </p:txBody>
      </p:sp>
      <p:sp>
        <p:nvSpPr>
          <p:cNvPr id="13" name="Title 1"/>
          <p:cNvSpPr txBox="1">
            <a:spLocks/>
          </p:cNvSpPr>
          <p:nvPr/>
        </p:nvSpPr>
        <p:spPr>
          <a:xfrm>
            <a:off x="304800" y="4267200"/>
            <a:ext cx="8229600" cy="990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hould one take account of an evolutionary tree relating the sequences?   (Should one </a:t>
            </a:r>
            <a:r>
              <a:rPr lang="en-US" sz="2800" dirty="0" smtClean="0">
                <a:latin typeface="Times New Roman" panose="02020603050405020304" pitchFamily="18" charset="0"/>
                <a:cs typeface="Times New Roman" panose="02020603050405020304" pitchFamily="18" charset="0"/>
              </a:rPr>
              <a:t>construct </a:t>
            </a:r>
            <a:r>
              <a:rPr lang="en-US" sz="2800" dirty="0" smtClean="0">
                <a:latin typeface="Times New Roman" panose="02020603050405020304" pitchFamily="18" charset="0"/>
                <a:cs typeface="Times New Roman" panose="02020603050405020304" pitchFamily="18" charset="0"/>
              </a:rPr>
              <a:t>the tree?  How?)</a:t>
            </a:r>
          </a:p>
        </p:txBody>
      </p:sp>
      <p:sp>
        <p:nvSpPr>
          <p:cNvPr id="14" name="Title 1"/>
          <p:cNvSpPr txBox="1">
            <a:spLocks/>
          </p:cNvSpPr>
          <p:nvPr/>
        </p:nvSpPr>
        <p:spPr>
          <a:xfrm>
            <a:off x="311227" y="5524500"/>
            <a:ext cx="8229600" cy="990600"/>
          </a:xfrm>
          <a:prstGeom prst="rect">
            <a:avLst/>
          </a:prstGeom>
        </p:spPr>
        <p:txBody>
          <a:bodyP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a:latin typeface="Times New Roman" panose="02020603050405020304" pitchFamily="18" charset="0"/>
                <a:cs typeface="Times New Roman" panose="02020603050405020304" pitchFamily="18" charset="0"/>
              </a:rPr>
              <a:t>S</a:t>
            </a:r>
            <a:r>
              <a:rPr lang="en-US" sz="2800" dirty="0" smtClean="0">
                <a:latin typeface="Times New Roman" panose="02020603050405020304" pitchFamily="18" charset="0"/>
                <a:cs typeface="Times New Roman" panose="02020603050405020304" pitchFamily="18" charset="0"/>
              </a:rPr>
              <a:t>hould one take account </a:t>
            </a:r>
            <a:r>
              <a:rPr lang="en-US" sz="2800" dirty="0" smtClean="0">
                <a:latin typeface="Times New Roman" panose="02020603050405020304" pitchFamily="18" charset="0"/>
                <a:cs typeface="Times New Roman" panose="02020603050405020304" pitchFamily="18" charset="0"/>
              </a:rPr>
              <a:t>of </a:t>
            </a:r>
            <a:r>
              <a:rPr lang="en-US" sz="2800" dirty="0" smtClean="0">
                <a:latin typeface="Times New Roman" panose="02020603050405020304" pitchFamily="18" charset="0"/>
                <a:cs typeface="Times New Roman" panose="02020603050405020304" pitchFamily="18" charset="0"/>
              </a:rPr>
              <a:t>sequence correlations in the absence of a tree?  (How </a:t>
            </a:r>
            <a:r>
              <a:rPr lang="en-US" sz="2800" dirty="0" smtClean="0">
                <a:latin typeface="Times New Roman" panose="02020603050405020304" pitchFamily="18" charset="0"/>
                <a:cs typeface="Times New Roman" panose="02020603050405020304" pitchFamily="18" charset="0"/>
              </a:rPr>
              <a:t>should</a:t>
            </a:r>
            <a:r>
              <a:rPr lang="en-US" sz="2800" dirty="0" smtClean="0">
                <a:latin typeface="Times New Roman" panose="02020603050405020304" pitchFamily="18" charset="0"/>
                <a:cs typeface="Times New Roman" panose="02020603050405020304" pitchFamily="18" charset="0"/>
              </a:rPr>
              <a:t> </a:t>
            </a:r>
            <a:r>
              <a:rPr lang="en-US" sz="2800" dirty="0" smtClean="0">
                <a:latin typeface="Times New Roman" panose="02020603050405020304" pitchFamily="18" charset="0"/>
                <a:cs typeface="Times New Roman" panose="02020603050405020304" pitchFamily="18" charset="0"/>
              </a:rPr>
              <a:t>this be done?)</a:t>
            </a:r>
          </a:p>
        </p:txBody>
      </p:sp>
    </p:spTree>
    <p:extLst>
      <p:ext uri="{BB962C8B-B14F-4D97-AF65-F5344CB8AC3E}">
        <p14:creationId xmlns:p14="http://schemas.microsoft.com/office/powerpoint/2010/main" val="1140330376"/>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122" name="Title 1"/>
          <p:cNvSpPr>
            <a:spLocks noGrp="1"/>
          </p:cNvSpPr>
          <p:nvPr>
            <p:ph type="title"/>
          </p:nvPr>
        </p:nvSpPr>
        <p:spPr>
          <a:xfrm>
            <a:off x="838200" y="76200"/>
            <a:ext cx="7467600" cy="838200"/>
          </a:xfrm>
        </p:spPr>
        <p:txBody>
          <a:bodyPr>
            <a:normAutofit/>
          </a:bodyPr>
          <a:lstStyle/>
          <a:p>
            <a:pPr algn="l"/>
            <a:r>
              <a:rPr lang="en-US" sz="3600" dirty="0" smtClean="0">
                <a:latin typeface="Times New Roman" panose="02020603050405020304" pitchFamily="18" charset="0"/>
                <a:cs typeface="Times New Roman" panose="02020603050405020304" pitchFamily="18" charset="0"/>
              </a:rPr>
              <a:t>Multiple Alignment Substitution </a:t>
            </a:r>
            <a:r>
              <a:rPr lang="en-US" sz="3600" dirty="0">
                <a:latin typeface="Times New Roman" panose="02020603050405020304" pitchFamily="18" charset="0"/>
                <a:cs typeface="Times New Roman" panose="02020603050405020304" pitchFamily="18" charset="0"/>
              </a:rPr>
              <a:t>S</a:t>
            </a:r>
            <a:r>
              <a:rPr lang="en-US" sz="3600" dirty="0" smtClean="0">
                <a:latin typeface="Times New Roman" panose="02020603050405020304" pitchFamily="18" charset="0"/>
                <a:cs typeface="Times New Roman" panose="02020603050405020304" pitchFamily="18" charset="0"/>
              </a:rPr>
              <a:t>cores</a:t>
            </a:r>
          </a:p>
        </p:txBody>
      </p:sp>
      <p:pic>
        <p:nvPicPr>
          <p:cNvPr id="5123"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570571" y="1676400"/>
            <a:ext cx="3714750" cy="34544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124" name="TextBox 4"/>
          <p:cNvSpPr txBox="1">
            <a:spLocks noChangeArrowheads="1"/>
          </p:cNvSpPr>
          <p:nvPr/>
        </p:nvSpPr>
        <p:spPr bwMode="auto">
          <a:xfrm>
            <a:off x="4419600" y="2514600"/>
            <a:ext cx="4405313"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dirty="0">
                <a:cs typeface="Times New Roman" panose="02020603050405020304" pitchFamily="18" charset="0"/>
              </a:rPr>
              <a:t>4 matches; 6 mismatches</a:t>
            </a:r>
          </a:p>
        </p:txBody>
      </p:sp>
      <p:sp>
        <p:nvSpPr>
          <p:cNvPr id="6" name="Title 1"/>
          <p:cNvSpPr txBox="1">
            <a:spLocks/>
          </p:cNvSpPr>
          <p:nvPr/>
        </p:nvSpPr>
        <p:spPr>
          <a:xfrm>
            <a:off x="600308" y="990601"/>
            <a:ext cx="5038491" cy="533399"/>
          </a:xfrm>
          <a:prstGeom prst="rect">
            <a:avLst/>
          </a:prstGeom>
        </p:spPr>
        <p:txBody>
          <a:bodyPr vert="horz" lIns="91440" tIns="45720" rIns="91440" bIns="45720" rtlCol="0" anchor="ctr">
            <a:noAutofit/>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chemeClr val="accent2"/>
                </a:solidFill>
                <a:latin typeface="Times New Roman" panose="02020603050405020304" pitchFamily="18" charset="0"/>
                <a:cs typeface="Times New Roman" panose="02020603050405020304" pitchFamily="18" charset="0"/>
              </a:rPr>
              <a:t>a)  Sum-of-the-pairs or SP-scores</a:t>
            </a:r>
            <a:endParaRPr lang="en-US" sz="2800" dirty="0">
              <a:latin typeface="Times New Roman" panose="02020603050405020304" pitchFamily="18" charset="0"/>
              <a:cs typeface="Times New Roman" panose="02020603050405020304" pitchFamily="18" charset="0"/>
            </a:endParaRPr>
          </a:p>
        </p:txBody>
      </p:sp>
      <p:sp>
        <p:nvSpPr>
          <p:cNvPr id="3" name="Rectangle 2"/>
          <p:cNvSpPr/>
          <p:nvPr/>
        </p:nvSpPr>
        <p:spPr>
          <a:xfrm>
            <a:off x="1630829" y="5252133"/>
            <a:ext cx="5882342" cy="646331"/>
          </a:xfrm>
          <a:prstGeom prst="rect">
            <a:avLst/>
          </a:prstGeom>
        </p:spPr>
        <p:txBody>
          <a:bodyPr wrap="square">
            <a:spAutoFit/>
          </a:bodyPr>
          <a:lstStyle/>
          <a:p>
            <a:r>
              <a:rPr lang="en-US" dirty="0" smtClean="0">
                <a:solidFill>
                  <a:srgbClr val="002060"/>
                </a:solidFill>
                <a:latin typeface="Times New Roman" panose="02020603050405020304" pitchFamily="18" charset="0"/>
                <a:cs typeface="Times New Roman" panose="02020603050405020304" pitchFamily="18" charset="0"/>
              </a:rPr>
              <a:t>Murata, M., </a:t>
            </a:r>
            <a:r>
              <a:rPr lang="en-US" i="1" dirty="0" smtClean="0">
                <a:solidFill>
                  <a:srgbClr val="002060"/>
                </a:solidFill>
                <a:latin typeface="Times New Roman" panose="02020603050405020304" pitchFamily="18" charset="0"/>
                <a:cs typeface="Times New Roman" panose="02020603050405020304" pitchFamily="18" charset="0"/>
              </a:rPr>
              <a:t>et al. </a:t>
            </a:r>
            <a:r>
              <a:rPr lang="en-US" dirty="0" smtClean="0">
                <a:solidFill>
                  <a:srgbClr val="002060"/>
                </a:solidFill>
                <a:latin typeface="Times New Roman" panose="02020603050405020304" pitchFamily="18" charset="0"/>
                <a:cs typeface="Times New Roman" panose="02020603050405020304" pitchFamily="18" charset="0"/>
              </a:rPr>
              <a:t>(1985) “Simultaneous comparison of three protein sequences.” </a:t>
            </a:r>
            <a:r>
              <a:rPr lang="en-US" i="1" dirty="0" smtClean="0">
                <a:solidFill>
                  <a:srgbClr val="002060"/>
                </a:solidFill>
                <a:latin typeface="Times New Roman" panose="02020603050405020304" pitchFamily="18" charset="0"/>
                <a:cs typeface="Times New Roman" panose="02020603050405020304" pitchFamily="18" charset="0"/>
              </a:rPr>
              <a:t>Proc. Natl. Acad. Sci. USA</a:t>
            </a:r>
            <a:r>
              <a:rPr lang="en-US" dirty="0" smtClean="0">
                <a:solidFill>
                  <a:srgbClr val="002060"/>
                </a:solidFill>
                <a:latin typeface="Times New Roman" panose="02020603050405020304" pitchFamily="18" charset="0"/>
                <a:cs typeface="Times New Roman" panose="02020603050405020304" pitchFamily="18" charset="0"/>
              </a:rPr>
              <a:t> </a:t>
            </a:r>
            <a:r>
              <a:rPr lang="en-US" b="1" dirty="0" smtClean="0">
                <a:solidFill>
                  <a:srgbClr val="002060"/>
                </a:solidFill>
                <a:latin typeface="Times New Roman" panose="02020603050405020304" pitchFamily="18" charset="0"/>
                <a:cs typeface="Times New Roman" panose="02020603050405020304" pitchFamily="18" charset="0"/>
              </a:rPr>
              <a:t>82</a:t>
            </a:r>
            <a:r>
              <a:rPr lang="en-US" dirty="0" smtClean="0">
                <a:solidFill>
                  <a:srgbClr val="002060"/>
                </a:solidFill>
                <a:latin typeface="Times New Roman" panose="02020603050405020304" pitchFamily="18" charset="0"/>
                <a:cs typeface="Times New Roman" panose="02020603050405020304" pitchFamily="18" charset="0"/>
              </a:rPr>
              <a:t>:3073-3077.</a:t>
            </a:r>
            <a:endParaRPr lang="en-US" dirty="0">
              <a:solidFill>
                <a:srgbClr val="002060"/>
              </a:solidFill>
              <a:latin typeface="Times New Roman" panose="02020603050405020304" pitchFamily="18" charset="0"/>
              <a:cs typeface="Times New Roman" panose="02020603050405020304" pitchFamily="18" charset="0"/>
            </a:endParaRPr>
          </a:p>
        </p:txBody>
      </p:sp>
      <p:sp>
        <p:nvSpPr>
          <p:cNvPr id="4" name="Rectangle 3"/>
          <p:cNvSpPr/>
          <p:nvPr/>
        </p:nvSpPr>
        <p:spPr>
          <a:xfrm>
            <a:off x="2247899" y="6019797"/>
            <a:ext cx="4648202" cy="646331"/>
          </a:xfrm>
          <a:prstGeom prst="rect">
            <a:avLst/>
          </a:prstGeom>
        </p:spPr>
        <p:txBody>
          <a:bodyPr wrap="square">
            <a:spAutoFit/>
          </a:bodyPr>
          <a:lstStyle/>
          <a:p>
            <a:r>
              <a:rPr lang="en-US" dirty="0" smtClean="0">
                <a:solidFill>
                  <a:srgbClr val="002060"/>
                </a:solidFill>
                <a:latin typeface="Times New Roman" panose="02020603050405020304" pitchFamily="18" charset="0"/>
                <a:cs typeface="Times New Roman" panose="02020603050405020304" pitchFamily="18" charset="0"/>
              </a:rPr>
              <a:t>Bacon, D.J. &amp; Anderson, W.F. (1986) “Multiple sequence alignment.” </a:t>
            </a:r>
            <a:r>
              <a:rPr lang="en-US" i="1" dirty="0" smtClean="0">
                <a:solidFill>
                  <a:srgbClr val="002060"/>
                </a:solidFill>
                <a:latin typeface="Times New Roman" panose="02020603050405020304" pitchFamily="18" charset="0"/>
                <a:cs typeface="Times New Roman" panose="02020603050405020304" pitchFamily="18" charset="0"/>
              </a:rPr>
              <a:t>J. Mol. Biol. </a:t>
            </a:r>
            <a:r>
              <a:rPr lang="en-US" b="1" dirty="0" smtClean="0">
                <a:solidFill>
                  <a:srgbClr val="002060"/>
                </a:solidFill>
                <a:latin typeface="Times New Roman" panose="02020603050405020304" pitchFamily="18" charset="0"/>
                <a:cs typeface="Times New Roman" panose="02020603050405020304" pitchFamily="18" charset="0"/>
              </a:rPr>
              <a:t>191</a:t>
            </a:r>
            <a:r>
              <a:rPr lang="en-US" dirty="0" smtClean="0">
                <a:solidFill>
                  <a:srgbClr val="002060"/>
                </a:solidFill>
                <a:latin typeface="Times New Roman" panose="02020603050405020304" pitchFamily="18" charset="0"/>
                <a:cs typeface="Times New Roman" panose="02020603050405020304" pitchFamily="18" charset="0"/>
              </a:rPr>
              <a:t>:153-161.</a:t>
            </a:r>
            <a:endParaRPr lang="en-US"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8227145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6146" name="Title 1"/>
          <p:cNvSpPr>
            <a:spLocks noGrp="1"/>
          </p:cNvSpPr>
          <p:nvPr>
            <p:ph type="title"/>
          </p:nvPr>
        </p:nvSpPr>
        <p:spPr>
          <a:xfrm>
            <a:off x="890588" y="76200"/>
            <a:ext cx="7467600" cy="838200"/>
          </a:xfrm>
        </p:spPr>
        <p:txBody>
          <a:bodyPr>
            <a:normAutofit/>
          </a:bodyPr>
          <a:lstStyle/>
          <a:p>
            <a:pPr algn="l"/>
            <a:r>
              <a:rPr lang="en-US" sz="3600" dirty="0" smtClean="0">
                <a:latin typeface="Times New Roman" panose="02020603050405020304" pitchFamily="18" charset="0"/>
                <a:cs typeface="Times New Roman" panose="02020603050405020304" pitchFamily="18" charset="0"/>
              </a:rPr>
              <a:t>Multiple Alignment </a:t>
            </a:r>
            <a:r>
              <a:rPr lang="en-US" sz="3600" dirty="0">
                <a:latin typeface="Times New Roman" panose="02020603050405020304" pitchFamily="18" charset="0"/>
                <a:cs typeface="Times New Roman" panose="02020603050405020304" pitchFamily="18" charset="0"/>
              </a:rPr>
              <a:t>S</a:t>
            </a:r>
            <a:r>
              <a:rPr lang="en-US" sz="3600" dirty="0" smtClean="0">
                <a:latin typeface="Times New Roman" panose="02020603050405020304" pitchFamily="18" charset="0"/>
                <a:cs typeface="Times New Roman" panose="02020603050405020304" pitchFamily="18" charset="0"/>
              </a:rPr>
              <a:t>ubstitution </a:t>
            </a:r>
            <a:r>
              <a:rPr lang="en-US" sz="3600" dirty="0">
                <a:latin typeface="Times New Roman" panose="02020603050405020304" pitchFamily="18" charset="0"/>
                <a:cs typeface="Times New Roman" panose="02020603050405020304" pitchFamily="18" charset="0"/>
              </a:rPr>
              <a:t>S</a:t>
            </a:r>
            <a:r>
              <a:rPr lang="en-US" sz="3600" dirty="0" smtClean="0">
                <a:latin typeface="Times New Roman" panose="02020603050405020304" pitchFamily="18" charset="0"/>
                <a:cs typeface="Times New Roman" panose="02020603050405020304" pitchFamily="18" charset="0"/>
              </a:rPr>
              <a:t>cores</a:t>
            </a:r>
          </a:p>
        </p:txBody>
      </p:sp>
      <p:pic>
        <p:nvPicPr>
          <p:cNvPr id="6147"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762000" y="1981200"/>
            <a:ext cx="3862388" cy="32988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6148" name="TextBox 4"/>
          <p:cNvSpPr txBox="1">
            <a:spLocks noChangeArrowheads="1"/>
          </p:cNvSpPr>
          <p:nvPr/>
        </p:nvSpPr>
        <p:spPr bwMode="auto">
          <a:xfrm>
            <a:off x="4953000" y="2971800"/>
            <a:ext cx="39592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dirty="0"/>
              <a:t>6 matches; 1 mismatch</a:t>
            </a:r>
          </a:p>
        </p:txBody>
      </p:sp>
      <p:sp>
        <p:nvSpPr>
          <p:cNvPr id="6" name="Title 1"/>
          <p:cNvSpPr txBox="1">
            <a:spLocks/>
          </p:cNvSpPr>
          <p:nvPr/>
        </p:nvSpPr>
        <p:spPr>
          <a:xfrm>
            <a:off x="457200" y="990600"/>
            <a:ext cx="2286000" cy="609600"/>
          </a:xfrm>
          <a:prstGeom prst="rect">
            <a:avLst/>
          </a:prstGeom>
        </p:spPr>
        <p:txBody>
          <a:bodyPr vert="horz" lIns="91440" tIns="45720" rIns="91440" bIns="45720" rtlCol="0" anchor="ctr">
            <a:normAutofit fontScale="97500"/>
          </a:bodyPr>
          <a:lstStyle>
            <a:lvl1pPr algn="ctr" defTabSz="914400" rtl="0" eaLnBrk="1" latinLnBrk="0" hangingPunct="1">
              <a:spcBef>
                <a:spcPct val="0"/>
              </a:spcBef>
              <a:buNone/>
              <a:defRPr sz="4400" kern="1200">
                <a:solidFill>
                  <a:schemeClr val="tx1"/>
                </a:solidFill>
                <a:latin typeface="+mj-lt"/>
                <a:ea typeface="+mj-ea"/>
                <a:cs typeface="+mj-cs"/>
              </a:defRPr>
            </a:lvl1pPr>
          </a:lstStyle>
          <a:p>
            <a:pPr algn="l"/>
            <a:r>
              <a:rPr lang="en-US" sz="2800" dirty="0" smtClean="0">
                <a:solidFill>
                  <a:schemeClr val="accent2"/>
                </a:solidFill>
                <a:latin typeface="Times New Roman" panose="02020603050405020304" pitchFamily="18" charset="0"/>
                <a:cs typeface="Times New Roman" panose="02020603050405020304" pitchFamily="18" charset="0"/>
              </a:rPr>
              <a:t>b)  Tree scores</a:t>
            </a:r>
            <a:endParaRPr lang="en-US" sz="2800" dirty="0">
              <a:latin typeface="Times New Roman" panose="02020603050405020304" pitchFamily="18" charset="0"/>
              <a:cs typeface="Times New Roman" panose="02020603050405020304" pitchFamily="18" charset="0"/>
            </a:endParaRPr>
          </a:p>
        </p:txBody>
      </p:sp>
      <p:sp>
        <p:nvSpPr>
          <p:cNvPr id="2" name="Rectangle 1"/>
          <p:cNvSpPr/>
          <p:nvPr/>
        </p:nvSpPr>
        <p:spPr>
          <a:xfrm>
            <a:off x="2147888" y="5669288"/>
            <a:ext cx="4953000" cy="707886"/>
          </a:xfrm>
          <a:prstGeom prst="rect">
            <a:avLst/>
          </a:prstGeom>
        </p:spPr>
        <p:txBody>
          <a:bodyPr wrap="square">
            <a:spAutoFit/>
          </a:bodyPr>
          <a:lstStyle/>
          <a:p>
            <a:r>
              <a:rPr lang="en-US" sz="2000" dirty="0" err="1" smtClean="0">
                <a:solidFill>
                  <a:srgbClr val="002060"/>
                </a:solidFill>
                <a:latin typeface="Times New Roman" panose="02020603050405020304" pitchFamily="18" charset="0"/>
                <a:cs typeface="Times New Roman" panose="02020603050405020304" pitchFamily="18" charset="0"/>
              </a:rPr>
              <a:t>Sankoff</a:t>
            </a:r>
            <a:r>
              <a:rPr lang="en-US" sz="2000" dirty="0" smtClean="0">
                <a:solidFill>
                  <a:srgbClr val="002060"/>
                </a:solidFill>
                <a:latin typeface="Times New Roman" panose="02020603050405020304" pitchFamily="18" charset="0"/>
                <a:cs typeface="Times New Roman" panose="02020603050405020304" pitchFamily="18" charset="0"/>
              </a:rPr>
              <a:t>, D. (1975) “Minimal mutation trees</a:t>
            </a:r>
          </a:p>
          <a:p>
            <a:r>
              <a:rPr lang="en-US" sz="2000" dirty="0" smtClean="0">
                <a:solidFill>
                  <a:srgbClr val="002060"/>
                </a:solidFill>
                <a:latin typeface="Times New Roman" panose="02020603050405020304" pitchFamily="18" charset="0"/>
                <a:cs typeface="Times New Roman" panose="02020603050405020304" pitchFamily="18" charset="0"/>
              </a:rPr>
              <a:t>of sequences</a:t>
            </a:r>
            <a:r>
              <a:rPr lang="en-US" sz="2000" i="1" dirty="0" smtClean="0">
                <a:solidFill>
                  <a:srgbClr val="002060"/>
                </a:solidFill>
                <a:latin typeface="Times New Roman" panose="02020603050405020304" pitchFamily="18" charset="0"/>
                <a:cs typeface="Times New Roman" panose="02020603050405020304" pitchFamily="18" charset="0"/>
              </a:rPr>
              <a:t>.” SIAM J. Appl. Math. </a:t>
            </a:r>
            <a:r>
              <a:rPr lang="en-US" sz="2000" b="1" dirty="0" smtClean="0">
                <a:solidFill>
                  <a:srgbClr val="002060"/>
                </a:solidFill>
                <a:latin typeface="Times New Roman" panose="02020603050405020304" pitchFamily="18" charset="0"/>
                <a:cs typeface="Times New Roman" panose="02020603050405020304" pitchFamily="18" charset="0"/>
              </a:rPr>
              <a:t>28</a:t>
            </a:r>
            <a:r>
              <a:rPr lang="en-US" sz="2000" dirty="0" smtClean="0">
                <a:solidFill>
                  <a:srgbClr val="002060"/>
                </a:solidFill>
                <a:latin typeface="Times New Roman" panose="02020603050405020304" pitchFamily="18" charset="0"/>
                <a:cs typeface="Times New Roman" panose="02020603050405020304" pitchFamily="18" charset="0"/>
              </a:rPr>
              <a:t>:35-42.</a:t>
            </a:r>
            <a:endParaRPr lang="en-US"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461207445"/>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7170"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914400" y="2362200"/>
            <a:ext cx="3714750" cy="3527425"/>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5" name="Title 1"/>
          <p:cNvSpPr txBox="1">
            <a:spLocks/>
          </p:cNvSpPr>
          <p:nvPr/>
        </p:nvSpPr>
        <p:spPr bwMode="auto">
          <a:xfrm>
            <a:off x="762000" y="152400"/>
            <a:ext cx="7543800" cy="762000"/>
          </a:xfrm>
          <a:prstGeom prst="rect">
            <a:avLst/>
          </a:prstGeom>
          <a:noFill/>
          <a:ln w="9525">
            <a:noFill/>
            <a:miter lim="800000"/>
            <a:headEnd/>
            <a:tailEnd/>
          </a:ln>
          <a:effectLst/>
        </p:spPr>
        <p:txBody>
          <a:bodyPr anchor="ct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3600" dirty="0"/>
              <a:t>Multiple </a:t>
            </a:r>
            <a:r>
              <a:rPr lang="en-US" sz="3600" dirty="0" smtClean="0"/>
              <a:t>Alignment </a:t>
            </a:r>
            <a:r>
              <a:rPr lang="en-US" sz="3600" dirty="0"/>
              <a:t>S</a:t>
            </a:r>
            <a:r>
              <a:rPr lang="en-US" sz="3600" dirty="0" smtClean="0"/>
              <a:t>ubstitution Scores</a:t>
            </a:r>
            <a:endParaRPr lang="en-US" sz="3600" dirty="0"/>
          </a:p>
        </p:txBody>
      </p:sp>
      <p:sp>
        <p:nvSpPr>
          <p:cNvPr id="7172" name="TextBox 6"/>
          <p:cNvSpPr txBox="1">
            <a:spLocks noChangeArrowheads="1"/>
          </p:cNvSpPr>
          <p:nvPr/>
        </p:nvSpPr>
        <p:spPr bwMode="auto">
          <a:xfrm>
            <a:off x="4267200" y="3962400"/>
            <a:ext cx="4302125" cy="58420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wrap="none">
            <a:spAutoFit/>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a:t>3 matches; 2 mismatches</a:t>
            </a:r>
          </a:p>
        </p:txBody>
      </p:sp>
      <p:sp>
        <p:nvSpPr>
          <p:cNvPr id="6" name="Title 1"/>
          <p:cNvSpPr txBox="1">
            <a:spLocks/>
          </p:cNvSpPr>
          <p:nvPr/>
        </p:nvSpPr>
        <p:spPr bwMode="auto">
          <a:xfrm>
            <a:off x="514350" y="1172737"/>
            <a:ext cx="4114800" cy="685800"/>
          </a:xfrm>
          <a:prstGeom prst="rect">
            <a:avLst/>
          </a:prstGeom>
          <a:noFill/>
          <a:ln w="9525">
            <a:noFill/>
            <a:miter lim="800000"/>
            <a:headEnd/>
            <a:tailEnd/>
          </a:ln>
          <a:effectLst/>
        </p:spPr>
        <p:txBody>
          <a:bodyPr anchor="ct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2800" dirty="0" smtClean="0">
                <a:solidFill>
                  <a:schemeClr val="accent2"/>
                </a:solidFill>
              </a:rPr>
              <a:t>c</a:t>
            </a:r>
            <a:r>
              <a:rPr lang="en-US" sz="2800" dirty="0">
                <a:solidFill>
                  <a:schemeClr val="accent2"/>
                </a:solidFill>
              </a:rPr>
              <a:t>)  Star or consensus scores</a:t>
            </a:r>
            <a:endParaRPr lang="en-US" sz="2800" dirty="0">
              <a:solidFill>
                <a:schemeClr val="tx2"/>
              </a:solidFill>
            </a:endParaRPr>
          </a:p>
        </p:txBody>
      </p:sp>
    </p:spTree>
    <p:extLst>
      <p:ext uri="{BB962C8B-B14F-4D97-AF65-F5344CB8AC3E}">
        <p14:creationId xmlns:p14="http://schemas.microsoft.com/office/powerpoint/2010/main" val="228224091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726688" y="76200"/>
            <a:ext cx="7543800" cy="762000"/>
          </a:xfrm>
          <a:prstGeom prst="rect">
            <a:avLst/>
          </a:prstGeom>
          <a:noFill/>
          <a:ln w="9525">
            <a:noFill/>
            <a:miter lim="800000"/>
            <a:headEnd/>
            <a:tailEnd/>
          </a:ln>
          <a:effectLst/>
        </p:spPr>
        <p:txBody>
          <a:bodyPr anchor="ct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3600" dirty="0"/>
              <a:t>Multiple </a:t>
            </a:r>
            <a:r>
              <a:rPr lang="en-US" sz="3600" dirty="0" smtClean="0"/>
              <a:t>Alignment Substitution </a:t>
            </a:r>
            <a:r>
              <a:rPr lang="en-US" sz="3600" dirty="0"/>
              <a:t>S</a:t>
            </a:r>
            <a:r>
              <a:rPr lang="en-US" sz="3600" dirty="0" smtClean="0"/>
              <a:t>cores</a:t>
            </a:r>
            <a:endParaRPr lang="en-US" sz="3600" dirty="0"/>
          </a:p>
        </p:txBody>
      </p:sp>
      <p:sp>
        <p:nvSpPr>
          <p:cNvPr id="8195" name="TextBox 6"/>
          <p:cNvSpPr txBox="1">
            <a:spLocks noChangeArrowheads="1"/>
          </p:cNvSpPr>
          <p:nvPr/>
        </p:nvSpPr>
        <p:spPr bwMode="auto">
          <a:xfrm>
            <a:off x="1295400" y="2209800"/>
            <a:ext cx="381000" cy="2554288"/>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txBody>
          <a:bodyPr>
            <a:spAutoFit/>
          </a:bodyP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a:t>AAACC</a:t>
            </a:r>
          </a:p>
        </p:txBody>
      </p:sp>
      <p:sp>
        <p:nvSpPr>
          <p:cNvPr id="6" name="Title 1"/>
          <p:cNvSpPr txBox="1">
            <a:spLocks/>
          </p:cNvSpPr>
          <p:nvPr/>
        </p:nvSpPr>
        <p:spPr bwMode="auto">
          <a:xfrm>
            <a:off x="609600" y="1066800"/>
            <a:ext cx="3736588" cy="762000"/>
          </a:xfrm>
          <a:prstGeom prst="rect">
            <a:avLst/>
          </a:prstGeom>
          <a:noFill/>
          <a:ln w="9525">
            <a:noFill/>
            <a:miter lim="800000"/>
            <a:headEnd/>
            <a:tailEnd/>
          </a:ln>
          <a:effectLst/>
        </p:spPr>
        <p:txBody>
          <a:bodyPr anchor="ct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2800" dirty="0" smtClean="0">
                <a:solidFill>
                  <a:schemeClr val="accent2"/>
                </a:solidFill>
              </a:rPr>
              <a:t>d</a:t>
            </a:r>
            <a:r>
              <a:rPr lang="en-US" sz="2800" dirty="0">
                <a:solidFill>
                  <a:schemeClr val="accent2"/>
                </a:solidFill>
              </a:rPr>
              <a:t>)  Entropy-based scores</a:t>
            </a:r>
            <a:endParaRPr lang="en-US" sz="2800" dirty="0">
              <a:solidFill>
                <a:schemeClr val="tx2"/>
              </a:solidFill>
            </a:endParaRPr>
          </a:p>
        </p:txBody>
      </p:sp>
      <p:sp>
        <p:nvSpPr>
          <p:cNvPr id="2" name="Rectangle 1"/>
          <p:cNvSpPr/>
          <p:nvPr/>
        </p:nvSpPr>
        <p:spPr>
          <a:xfrm>
            <a:off x="1485900" y="5486400"/>
            <a:ext cx="6404517" cy="707886"/>
          </a:xfrm>
          <a:prstGeom prst="rect">
            <a:avLst/>
          </a:prstGeom>
        </p:spPr>
        <p:txBody>
          <a:bodyPr wrap="square">
            <a:spAutoFit/>
          </a:bodyPr>
          <a:lstStyle/>
          <a:p>
            <a:r>
              <a:rPr lang="en-US" sz="2000" dirty="0" smtClean="0">
                <a:solidFill>
                  <a:srgbClr val="002060"/>
                </a:solidFill>
                <a:latin typeface="Times New Roman" panose="02020603050405020304" pitchFamily="18" charset="0"/>
                <a:cs typeface="Times New Roman" panose="02020603050405020304" pitchFamily="18" charset="0"/>
              </a:rPr>
              <a:t>Schneider, T.S., </a:t>
            </a:r>
            <a:r>
              <a:rPr lang="en-US" sz="2000" i="1" dirty="0" smtClean="0">
                <a:solidFill>
                  <a:srgbClr val="002060"/>
                </a:solidFill>
                <a:latin typeface="Times New Roman" panose="02020603050405020304" pitchFamily="18" charset="0"/>
                <a:cs typeface="Times New Roman" panose="02020603050405020304" pitchFamily="18" charset="0"/>
              </a:rPr>
              <a:t>et al. </a:t>
            </a:r>
            <a:r>
              <a:rPr lang="en-US" sz="2000" dirty="0" smtClean="0">
                <a:solidFill>
                  <a:srgbClr val="002060"/>
                </a:solidFill>
                <a:latin typeface="Times New Roman" panose="02020603050405020304" pitchFamily="18" charset="0"/>
                <a:cs typeface="Times New Roman" panose="02020603050405020304" pitchFamily="18" charset="0"/>
              </a:rPr>
              <a:t>(1986) “Information content of binding sites on nucleotide sequences.” </a:t>
            </a:r>
            <a:r>
              <a:rPr lang="en-US" sz="2000" i="1" dirty="0" smtClean="0">
                <a:solidFill>
                  <a:srgbClr val="002060"/>
                </a:solidFill>
                <a:latin typeface="Times New Roman" panose="02020603050405020304" pitchFamily="18" charset="0"/>
                <a:cs typeface="Times New Roman" panose="02020603050405020304" pitchFamily="18" charset="0"/>
              </a:rPr>
              <a:t>J. Mol. Biol. </a:t>
            </a:r>
            <a:r>
              <a:rPr lang="en-US" sz="2000" b="1" dirty="0" smtClean="0">
                <a:solidFill>
                  <a:srgbClr val="002060"/>
                </a:solidFill>
                <a:latin typeface="Times New Roman" panose="02020603050405020304" pitchFamily="18" charset="0"/>
                <a:cs typeface="Times New Roman" panose="02020603050405020304" pitchFamily="18" charset="0"/>
              </a:rPr>
              <a:t>188</a:t>
            </a:r>
            <a:r>
              <a:rPr lang="en-US" sz="2000" dirty="0" smtClean="0">
                <a:solidFill>
                  <a:srgbClr val="002060"/>
                </a:solidFill>
                <a:latin typeface="Times New Roman" panose="02020603050405020304" pitchFamily="18" charset="0"/>
                <a:cs typeface="Times New Roman" panose="02020603050405020304" pitchFamily="18" charset="0"/>
              </a:rPr>
              <a:t>:415-431.</a:t>
            </a:r>
            <a:endParaRPr lang="en-US" sz="2000"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3" name="TextBox 2"/>
              <p:cNvSpPr txBox="1"/>
              <p:nvPr/>
            </p:nvSpPr>
            <p:spPr>
              <a:xfrm>
                <a:off x="4346188" y="3486944"/>
                <a:ext cx="1836144" cy="523220"/>
              </a:xfrm>
              <a:prstGeom prst="rect">
                <a:avLst/>
              </a:prstGeom>
              <a:noFill/>
            </p:spPr>
            <p:txBody>
              <a:bodyPr wrap="none" rtlCol="0">
                <a:spAutoFit/>
              </a:bodyPr>
              <a:lstStyle/>
              <a:p>
                <a14:m>
                  <m:oMath xmlns:m="http://schemas.openxmlformats.org/officeDocument/2006/math">
                    <m:r>
                      <a:rPr lang="en-US" sz="2800" b="0" i="1" smtClean="0">
                        <a:latin typeface="Cambria Math"/>
                      </a:rPr>
                      <m:t>=1.03</m:t>
                    </m:r>
                  </m:oMath>
                </a14:m>
                <a:r>
                  <a:rPr lang="en-US" sz="2800" dirty="0" smtClean="0">
                    <a:latin typeface="Times New Roman" panose="02020603050405020304" pitchFamily="18" charset="0"/>
                    <a:cs typeface="Times New Roman" panose="02020603050405020304" pitchFamily="18" charset="0"/>
                  </a:rPr>
                  <a:t> bits</a:t>
                </a:r>
                <a:endParaRPr lang="en-US" sz="2800" dirty="0">
                  <a:latin typeface="Times New Roman" panose="02020603050405020304" pitchFamily="18" charset="0"/>
                  <a:cs typeface="Times New Roman" panose="02020603050405020304" pitchFamily="18" charset="0"/>
                </a:endParaRPr>
              </a:p>
            </p:txBody>
          </p:sp>
        </mc:Choice>
        <mc:Fallback xmlns="">
          <p:sp>
            <p:nvSpPr>
              <p:cNvPr id="3" name="TextBox 2"/>
              <p:cNvSpPr txBox="1">
                <a:spLocks noRot="1" noChangeAspect="1" noMove="1" noResize="1" noEditPoints="1" noAdjustHandles="1" noChangeArrowheads="1" noChangeShapeType="1" noTextEdit="1"/>
              </p:cNvSpPr>
              <p:nvPr/>
            </p:nvSpPr>
            <p:spPr>
              <a:xfrm>
                <a:off x="4346188" y="3486944"/>
                <a:ext cx="1836144" cy="523220"/>
              </a:xfrm>
              <a:prstGeom prst="rect">
                <a:avLst/>
              </a:prstGeom>
              <a:blipFill rotWithShape="1">
                <a:blip r:embed="rId2"/>
                <a:stretch>
                  <a:fillRect t="-11628" r="-5316" b="-31395"/>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4" name="TextBox 3"/>
              <p:cNvSpPr txBox="1"/>
              <p:nvPr/>
            </p:nvSpPr>
            <p:spPr>
              <a:xfrm>
                <a:off x="2633688" y="2743200"/>
                <a:ext cx="5636800" cy="523220"/>
              </a:xfrm>
              <a:prstGeom prst="rect">
                <a:avLst/>
              </a:prstGeom>
              <a:noFill/>
            </p:spPr>
            <p:txBody>
              <a:bodyPr wrap="none" rtlCol="0">
                <a:spAutoFit/>
              </a:bodyPr>
              <a:lstStyle/>
              <a:p>
                <a:pPr/>
                <a14:m>
                  <m:oMathPara xmlns:m="http://schemas.openxmlformats.org/officeDocument/2006/math">
                    <m:oMathParaPr>
                      <m:jc m:val="centerGroup"/>
                    </m:oMathParaPr>
                    <m:oMath xmlns:m="http://schemas.openxmlformats.org/officeDocument/2006/math">
                      <m:func>
                        <m:funcPr>
                          <m:ctrlPr>
                            <a:rPr lang="en-US" sz="2800" b="0" i="1" smtClean="0">
                              <a:latin typeface="Cambria Math" panose="02040503050406030204" pitchFamily="18" charset="0"/>
                            </a:rPr>
                          </m:ctrlPr>
                        </m:funcPr>
                        <m:fName>
                          <m:r>
                            <m:rPr>
                              <m:sty m:val="p"/>
                            </m:rPr>
                            <a:rPr lang="en-US" sz="2800" b="0" i="0" smtClean="0">
                              <a:latin typeface="Cambria Math"/>
                            </a:rPr>
                            <m:t>log</m:t>
                          </m:r>
                        </m:fName>
                        <m:e>
                          <m:d>
                            <m:dPr>
                              <m:ctrlPr>
                                <a:rPr lang="en-US" sz="2800" b="0" i="1" smtClean="0">
                                  <a:latin typeface="Cambria Math" panose="02040503050406030204" pitchFamily="18" charset="0"/>
                                </a:rPr>
                              </m:ctrlPr>
                            </m:dPr>
                            <m:e>
                              <m:r>
                                <a:rPr lang="en-US" sz="2800" b="0" i="1" smtClean="0">
                                  <a:latin typeface="Cambria Math"/>
                                </a:rPr>
                                <m:t>4</m:t>
                              </m:r>
                            </m:e>
                          </m:d>
                        </m:e>
                      </m:func>
                      <m:r>
                        <a:rPr lang="en-US" sz="2800" b="0" i="1" smtClean="0">
                          <a:latin typeface="Cambria Math"/>
                        </a:rPr>
                        <m:t>−0.6</m:t>
                      </m:r>
                      <m:func>
                        <m:funcPr>
                          <m:ctrlPr>
                            <a:rPr lang="en-US" sz="2800" b="0" i="1" smtClean="0">
                              <a:latin typeface="Cambria Math" panose="02040503050406030204" pitchFamily="18" charset="0"/>
                            </a:rPr>
                          </m:ctrlPr>
                        </m:funcPr>
                        <m:fName>
                          <m:r>
                            <m:rPr>
                              <m:sty m:val="p"/>
                            </m:rPr>
                            <a:rPr lang="en-US" sz="2800" b="0" i="0" smtClean="0">
                              <a:latin typeface="Cambria Math"/>
                            </a:rPr>
                            <m:t>log</m:t>
                          </m:r>
                        </m:fName>
                        <m:e>
                          <m:d>
                            <m:dPr>
                              <m:ctrlPr>
                                <a:rPr lang="en-US" sz="2800" b="0" i="1" smtClean="0">
                                  <a:latin typeface="Cambria Math" panose="02040503050406030204" pitchFamily="18" charset="0"/>
                                </a:rPr>
                              </m:ctrlPr>
                            </m:dPr>
                            <m:e>
                              <m:r>
                                <a:rPr lang="en-US" sz="2800" b="0" i="1" smtClean="0">
                                  <a:latin typeface="Cambria Math"/>
                                </a:rPr>
                                <m:t>0.6</m:t>
                              </m:r>
                            </m:e>
                          </m:d>
                          <m:r>
                            <a:rPr lang="en-US" sz="2800" b="0" i="1" smtClean="0">
                              <a:latin typeface="Cambria Math"/>
                            </a:rPr>
                            <m:t>−0.4</m:t>
                          </m:r>
                          <m:r>
                            <a:rPr lang="en-US" sz="2800" b="0" i="0" smtClean="0">
                              <a:latin typeface="Cambria Math"/>
                            </a:rPr>
                            <m:t> </m:t>
                          </m:r>
                          <m:r>
                            <m:rPr>
                              <m:sty m:val="p"/>
                            </m:rPr>
                            <a:rPr lang="en-US" sz="2800" b="0" i="0" smtClean="0">
                              <a:latin typeface="Cambria Math"/>
                            </a:rPr>
                            <m:t>log</m:t>
                          </m:r>
                          <m:r>
                            <a:rPr lang="en-US" sz="2800" b="0" i="1" smtClean="0">
                              <a:latin typeface="Cambria Math"/>
                            </a:rPr>
                            <m:t>⁡(0.4)</m:t>
                          </m:r>
                        </m:e>
                      </m:func>
                    </m:oMath>
                  </m:oMathPara>
                </a14:m>
                <a:endParaRPr lang="en-US" sz="2800" dirty="0"/>
              </a:p>
            </p:txBody>
          </p:sp>
        </mc:Choice>
        <mc:Fallback xmlns="">
          <p:sp>
            <p:nvSpPr>
              <p:cNvPr id="4" name="TextBox 3"/>
              <p:cNvSpPr txBox="1">
                <a:spLocks noRot="1" noChangeAspect="1" noMove="1" noResize="1" noEditPoints="1" noAdjustHandles="1" noChangeArrowheads="1" noChangeShapeType="1" noTextEdit="1"/>
              </p:cNvSpPr>
              <p:nvPr/>
            </p:nvSpPr>
            <p:spPr>
              <a:xfrm>
                <a:off x="2633688" y="2743200"/>
                <a:ext cx="5636800" cy="523220"/>
              </a:xfrm>
              <a:prstGeom prst="rect">
                <a:avLst/>
              </a:prstGeom>
              <a:blipFill rotWithShape="1">
                <a:blip r:embed="rId3"/>
                <a:stretch>
                  <a:fillRect/>
                </a:stretch>
              </a:blipFill>
            </p:spPr>
            <p:txBody>
              <a:bodyPr/>
              <a:lstStyle/>
              <a:p>
                <a:r>
                  <a:rPr lang="en-US">
                    <a:noFill/>
                  </a:rPr>
                  <a:t> </a:t>
                </a:r>
              </a:p>
            </p:txBody>
          </p:sp>
        </mc:Fallback>
      </mc:AlternateContent>
    </p:spTree>
    <p:extLst>
      <p:ext uri="{BB962C8B-B14F-4D97-AF65-F5344CB8AC3E}">
        <p14:creationId xmlns:p14="http://schemas.microsoft.com/office/powerpoint/2010/main" val="3941186656"/>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5" name="Title 1"/>
          <p:cNvSpPr txBox="1">
            <a:spLocks/>
          </p:cNvSpPr>
          <p:nvPr/>
        </p:nvSpPr>
        <p:spPr bwMode="auto">
          <a:xfrm>
            <a:off x="726688" y="76200"/>
            <a:ext cx="7543800" cy="533400"/>
          </a:xfrm>
          <a:prstGeom prst="rect">
            <a:avLst/>
          </a:prstGeom>
          <a:noFill/>
          <a:ln w="9525">
            <a:noFill/>
            <a:miter lim="800000"/>
            <a:headEnd/>
            <a:tailEnd/>
          </a:ln>
          <a:effectLst/>
        </p:spPr>
        <p:txBody>
          <a:bodyPr anchor="ct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3600" dirty="0"/>
              <a:t>Multiple </a:t>
            </a:r>
            <a:r>
              <a:rPr lang="en-US" sz="3600" dirty="0" smtClean="0"/>
              <a:t>Alignment Substitution </a:t>
            </a:r>
            <a:r>
              <a:rPr lang="en-US" sz="3600" dirty="0"/>
              <a:t>S</a:t>
            </a:r>
            <a:r>
              <a:rPr lang="en-US" sz="3600" dirty="0" smtClean="0"/>
              <a:t>cores</a:t>
            </a:r>
            <a:endParaRPr lang="en-US" sz="3600" dirty="0"/>
          </a:p>
        </p:txBody>
      </p:sp>
      <p:sp>
        <p:nvSpPr>
          <p:cNvPr id="6" name="Title 1"/>
          <p:cNvSpPr txBox="1">
            <a:spLocks/>
          </p:cNvSpPr>
          <p:nvPr/>
        </p:nvSpPr>
        <p:spPr bwMode="auto">
          <a:xfrm>
            <a:off x="609600" y="762000"/>
            <a:ext cx="3048000" cy="762000"/>
          </a:xfrm>
          <a:prstGeom prst="rect">
            <a:avLst/>
          </a:prstGeom>
          <a:noFill/>
          <a:ln w="9525">
            <a:noFill/>
            <a:miter lim="800000"/>
            <a:headEnd/>
            <a:tailEnd/>
          </a:ln>
          <a:effectLst/>
        </p:spPr>
        <p:txBody>
          <a:bodyPr anchor="ctr"/>
          <a:lstStyle>
            <a:lvl1pPr>
              <a:defRPr sz="3200">
                <a:solidFill>
                  <a:schemeClr val="tx1"/>
                </a:solidFill>
                <a:latin typeface="Times New Roman" pitchFamily="18" charset="0"/>
              </a:defRPr>
            </a:lvl1pPr>
            <a:lvl2pPr marL="742950" indent="-285750">
              <a:defRPr sz="3200">
                <a:solidFill>
                  <a:schemeClr val="tx1"/>
                </a:solidFill>
                <a:latin typeface="Times New Roman" pitchFamily="18" charset="0"/>
              </a:defRPr>
            </a:lvl2pPr>
            <a:lvl3pPr marL="1143000" indent="-228600">
              <a:defRPr sz="3200">
                <a:solidFill>
                  <a:schemeClr val="tx1"/>
                </a:solidFill>
                <a:latin typeface="Times New Roman" pitchFamily="18" charset="0"/>
              </a:defRPr>
            </a:lvl3pPr>
            <a:lvl4pPr marL="1600200" indent="-228600">
              <a:defRPr sz="3200">
                <a:solidFill>
                  <a:schemeClr val="tx1"/>
                </a:solidFill>
                <a:latin typeface="Times New Roman" pitchFamily="18" charset="0"/>
              </a:defRPr>
            </a:lvl4pPr>
            <a:lvl5pPr marL="2057400" indent="-228600">
              <a:defRPr sz="3200">
                <a:solidFill>
                  <a:schemeClr val="tx1"/>
                </a:solidFill>
                <a:latin typeface="Times New Roman" pitchFamily="18" charset="0"/>
              </a:defRPr>
            </a:lvl5pPr>
            <a:lvl6pPr marL="2514600" indent="-228600" eaLnBrk="0" fontAlgn="base" hangingPunct="0">
              <a:spcBef>
                <a:spcPct val="0"/>
              </a:spcBef>
              <a:spcAft>
                <a:spcPct val="0"/>
              </a:spcAft>
              <a:defRPr sz="3200">
                <a:solidFill>
                  <a:schemeClr val="tx1"/>
                </a:solidFill>
                <a:latin typeface="Times New Roman" pitchFamily="18" charset="0"/>
              </a:defRPr>
            </a:lvl6pPr>
            <a:lvl7pPr marL="2971800" indent="-228600" eaLnBrk="0" fontAlgn="base" hangingPunct="0">
              <a:spcBef>
                <a:spcPct val="0"/>
              </a:spcBef>
              <a:spcAft>
                <a:spcPct val="0"/>
              </a:spcAft>
              <a:defRPr sz="3200">
                <a:solidFill>
                  <a:schemeClr val="tx1"/>
                </a:solidFill>
                <a:latin typeface="Times New Roman" pitchFamily="18" charset="0"/>
              </a:defRPr>
            </a:lvl7pPr>
            <a:lvl8pPr marL="3429000" indent="-228600" eaLnBrk="0" fontAlgn="base" hangingPunct="0">
              <a:spcBef>
                <a:spcPct val="0"/>
              </a:spcBef>
              <a:spcAft>
                <a:spcPct val="0"/>
              </a:spcAft>
              <a:defRPr sz="3200">
                <a:solidFill>
                  <a:schemeClr val="tx1"/>
                </a:solidFill>
                <a:latin typeface="Times New Roman" pitchFamily="18" charset="0"/>
              </a:defRPr>
            </a:lvl8pPr>
            <a:lvl9pPr marL="3886200" indent="-228600" eaLnBrk="0" fontAlgn="base" hangingPunct="0">
              <a:spcBef>
                <a:spcPct val="0"/>
              </a:spcBef>
              <a:spcAft>
                <a:spcPct val="0"/>
              </a:spcAft>
              <a:defRPr sz="3200">
                <a:solidFill>
                  <a:schemeClr val="tx1"/>
                </a:solidFill>
                <a:latin typeface="Times New Roman" pitchFamily="18" charset="0"/>
              </a:defRPr>
            </a:lvl9pPr>
          </a:lstStyle>
          <a:p>
            <a:r>
              <a:rPr lang="en-US" sz="2800" dirty="0">
                <a:solidFill>
                  <a:schemeClr val="accent2"/>
                </a:solidFill>
              </a:rPr>
              <a:t>e</a:t>
            </a:r>
            <a:r>
              <a:rPr lang="en-US" sz="2800" dirty="0" smtClean="0">
                <a:solidFill>
                  <a:schemeClr val="accent2"/>
                </a:solidFill>
              </a:rPr>
              <a:t>)  Log-odds scores</a:t>
            </a:r>
            <a:endParaRPr lang="en-US" sz="2800" dirty="0">
              <a:solidFill>
                <a:schemeClr val="tx2"/>
              </a:solidFill>
            </a:endParaRPr>
          </a:p>
        </p:txBody>
      </p:sp>
      <p:pic>
        <p:nvPicPr>
          <p:cNvPr id="8" name="Picture 2"/>
          <p:cNvPicPr>
            <a:picLocks noChangeAspect="1" noChangeArrowheads="1"/>
          </p:cNvPicPr>
          <p:nvPr/>
        </p:nvPicPr>
        <p:blipFill>
          <a:blip r:embed="rId2">
            <a:extLst>
              <a:ext uri="{28A0092B-C50C-407E-A947-70E740481C1C}">
                <a14:useLocalDpi xmlns:a14="http://schemas.microsoft.com/office/drawing/2010/main" val="0"/>
              </a:ext>
            </a:extLst>
          </a:blip>
          <a:srcRect/>
          <a:stretch>
            <a:fillRect/>
          </a:stretch>
        </p:blipFill>
        <p:spPr bwMode="auto">
          <a:xfrm>
            <a:off x="4419600" y="762000"/>
            <a:ext cx="2885222" cy="1047750"/>
          </a:xfrm>
          <a:prstGeom prst="rect">
            <a:avLst/>
          </a:prstGeom>
          <a:noFill/>
          <a:ln>
            <a:noFill/>
          </a:ln>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9525">
                <a:solidFill>
                  <a:srgbClr val="000000"/>
                </a:solidFill>
                <a:miter lim="800000"/>
                <a:headEnd/>
                <a:tailEnd/>
              </a14:hiddenLine>
            </a:ext>
          </a:extLst>
        </p:spPr>
      </p:pic>
      <p:sp>
        <p:nvSpPr>
          <p:cNvPr id="3" name="TextBox 2"/>
          <p:cNvSpPr txBox="1"/>
          <p:nvPr/>
        </p:nvSpPr>
        <p:spPr>
          <a:xfrm>
            <a:off x="838200" y="1904999"/>
            <a:ext cx="7108036" cy="830997"/>
          </a:xfrm>
          <a:prstGeom prst="rect">
            <a:avLst/>
          </a:prstGeom>
          <a:noFill/>
        </p:spPr>
        <p:txBody>
          <a:bodyPr wrap="none" rtlCol="0">
            <a:spAutoFit/>
          </a:bodyPr>
          <a:lstStyle/>
          <a:p>
            <a:pPr algn="ctr"/>
            <a:r>
              <a:rPr lang="en-US" sz="2800" dirty="0" smtClean="0">
                <a:solidFill>
                  <a:srgbClr val="C00000"/>
                </a:solidFill>
                <a:latin typeface="Times New Roman" panose="02020603050405020304" pitchFamily="18" charset="0"/>
                <a:cs typeface="Times New Roman" panose="02020603050405020304" pitchFamily="18" charset="0"/>
              </a:rPr>
              <a:t>“Bayesian Integral Log-odds” or “BILD” scores</a:t>
            </a:r>
          </a:p>
          <a:p>
            <a:pPr algn="ctr"/>
            <a:r>
              <a:rPr lang="en-US" sz="2000" dirty="0" smtClean="0">
                <a:solidFill>
                  <a:srgbClr val="C00000"/>
                </a:solidFill>
                <a:latin typeface="Times New Roman" panose="02020603050405020304" pitchFamily="18" charset="0"/>
                <a:cs typeface="Times New Roman" panose="02020603050405020304" pitchFamily="18" charset="0"/>
              </a:rPr>
              <a:t>The construction of column scores from </a:t>
            </a:r>
            <a:r>
              <a:rPr lang="en-US" sz="2000" dirty="0" err="1" smtClean="0">
                <a:solidFill>
                  <a:srgbClr val="C00000"/>
                </a:solidFill>
                <a:latin typeface="Times New Roman" panose="02020603050405020304" pitchFamily="18" charset="0"/>
                <a:cs typeface="Times New Roman" panose="02020603050405020304" pitchFamily="18" charset="0"/>
              </a:rPr>
              <a:t>Dirichlet</a:t>
            </a:r>
            <a:r>
              <a:rPr lang="en-US" sz="2000" dirty="0" smtClean="0">
                <a:solidFill>
                  <a:srgbClr val="C00000"/>
                </a:solidFill>
                <a:latin typeface="Times New Roman" panose="02020603050405020304" pitchFamily="18" charset="0"/>
                <a:cs typeface="Times New Roman" panose="02020603050405020304" pitchFamily="18" charset="0"/>
              </a:rPr>
              <a:t> mixture priors</a:t>
            </a:r>
            <a:endParaRPr lang="en-US" sz="2000" dirty="0">
              <a:solidFill>
                <a:srgbClr val="C0000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7" name="TextBox 6"/>
              <p:cNvSpPr txBox="1"/>
              <p:nvPr/>
            </p:nvSpPr>
            <p:spPr>
              <a:xfrm>
                <a:off x="609600" y="2966230"/>
                <a:ext cx="5334000" cy="1172629"/>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𝑄</m:t>
                      </m:r>
                      <m:d>
                        <m:dPr>
                          <m:ctrlPr>
                            <a:rPr lang="en-US" sz="2400" b="0" i="1" smtClean="0">
                              <a:latin typeface="Cambria Math" panose="02040503050406030204" pitchFamily="18" charset="0"/>
                            </a:rPr>
                          </m:ctrlPr>
                        </m:dPr>
                        <m:e>
                          <m:acc>
                            <m:accPr>
                              <m:chr m:val="⃗"/>
                              <m:ctrlPr>
                                <a:rPr lang="en-US" sz="2400" b="0" i="1" smtClean="0">
                                  <a:latin typeface="Cambria Math" panose="02040503050406030204" pitchFamily="18" charset="0"/>
                                </a:rPr>
                              </m:ctrlPr>
                            </m:accPr>
                            <m:e>
                              <m:r>
                                <a:rPr lang="en-US" sz="2400" b="0" i="1" smtClean="0">
                                  <a:latin typeface="Cambria Math"/>
                                </a:rPr>
                                <m:t>𝑥</m:t>
                              </m:r>
                            </m:e>
                          </m:acc>
                        </m:e>
                      </m:d>
                      <m:r>
                        <a:rPr lang="en-US" sz="2400" b="0" i="1" smtClean="0">
                          <a:latin typeface="Cambria Math"/>
                        </a:rPr>
                        <m:t>=</m:t>
                      </m:r>
                      <m:nary>
                        <m:naryPr>
                          <m:chr m:val="∑"/>
                          <m:ctrlPr>
                            <a:rPr lang="en-US" sz="2400" b="0" i="1" smtClean="0">
                              <a:latin typeface="Cambria Math" panose="02040503050406030204" pitchFamily="18" charset="0"/>
                            </a:rPr>
                          </m:ctrlPr>
                        </m:naryPr>
                        <m:sub>
                          <m:r>
                            <m:rPr>
                              <m:brk m:alnAt="23"/>
                            </m:rPr>
                            <a:rPr lang="en-US" sz="2400" b="0" i="1" smtClean="0">
                              <a:latin typeface="Cambria Math"/>
                            </a:rPr>
                            <m:t>𝑖</m:t>
                          </m:r>
                          <m:r>
                            <a:rPr lang="en-US" sz="2400" b="0" i="1" smtClean="0">
                              <a:latin typeface="Cambria Math"/>
                            </a:rPr>
                            <m:t>=1</m:t>
                          </m:r>
                        </m:sub>
                        <m:sup>
                          <m:r>
                            <a:rPr lang="en-US" sz="2400" b="0" i="1" smtClean="0">
                              <a:latin typeface="Cambria Math"/>
                            </a:rPr>
                            <m:t>𝑀</m:t>
                          </m:r>
                        </m:sup>
                        <m:e>
                          <m:sSub>
                            <m:sSubPr>
                              <m:ctrlPr>
                                <a:rPr lang="en-US" sz="2400" b="0" i="1" smtClean="0">
                                  <a:latin typeface="Cambria Math" panose="02040503050406030204" pitchFamily="18" charset="0"/>
                                </a:rPr>
                              </m:ctrlPr>
                            </m:sSubPr>
                            <m:e>
                              <m:r>
                                <a:rPr lang="en-US" sz="2400" b="0" i="1" smtClean="0">
                                  <a:latin typeface="Cambria Math"/>
                                </a:rPr>
                                <m:t>𝑚</m:t>
                              </m:r>
                            </m:e>
                            <m:sub>
                              <m:r>
                                <a:rPr lang="en-US" sz="2400" b="0" i="1" smtClean="0">
                                  <a:latin typeface="Cambria Math"/>
                                </a:rPr>
                                <m:t>𝑖</m:t>
                              </m:r>
                            </m:sub>
                          </m:sSub>
                          <m:f>
                            <m:fPr>
                              <m:ctrlPr>
                                <a:rPr lang="en-US" sz="2400" b="0" i="1" smtClean="0">
                                  <a:latin typeface="Cambria Math" panose="02040503050406030204" pitchFamily="18" charset="0"/>
                                </a:rPr>
                              </m:ctrlPr>
                            </m:fPr>
                            <m:num>
                              <m:r>
                                <a:rPr lang="az-Cyrl-AZ" sz="2400" b="0" i="1" smtClean="0">
                                  <a:latin typeface="Cambria Math"/>
                                </a:rPr>
                                <m:t>Г</m:t>
                              </m:r>
                              <m:r>
                                <a:rPr lang="en-US" sz="2400" b="0" i="1" smtClean="0">
                                  <a:latin typeface="Cambria Math"/>
                                </a:rPr>
                                <m:t>(</m:t>
                              </m:r>
                              <m:sSub>
                                <m:sSubPr>
                                  <m:ctrlPr>
                                    <a:rPr lang="en-US" sz="2400" b="0" i="1" smtClean="0">
                                      <a:latin typeface="Cambria Math" panose="02040503050406030204" pitchFamily="18" charset="0"/>
                                    </a:rPr>
                                  </m:ctrlPr>
                                </m:sSubPr>
                                <m:e>
                                  <m:r>
                                    <m:rPr>
                                      <m:sty m:val="p"/>
                                    </m:rPr>
                                    <a:rPr lang="el-GR" sz="2400" b="0" i="1" smtClean="0">
                                      <a:latin typeface="Cambria Math"/>
                                    </a:rPr>
                                    <m:t>α</m:t>
                                  </m:r>
                                </m:e>
                                <m:sub>
                                  <m:r>
                                    <a:rPr lang="en-US" sz="2400" b="0" i="1" smtClean="0">
                                      <a:latin typeface="Cambria Math"/>
                                    </a:rPr>
                                    <m:t>𝑖</m:t>
                                  </m:r>
                                </m:sub>
                              </m:sSub>
                              <m:r>
                                <a:rPr lang="en-US" sz="2400" b="0" i="1" smtClean="0">
                                  <a:latin typeface="Cambria Math"/>
                                </a:rPr>
                                <m:t>)</m:t>
                              </m:r>
                            </m:num>
                            <m:den>
                              <m:r>
                                <a:rPr lang="az-Cyrl-AZ" sz="2400" b="0" i="1" smtClean="0">
                                  <a:latin typeface="Cambria Math"/>
                                </a:rPr>
                                <m:t>Г</m:t>
                              </m:r>
                              <m:r>
                                <a:rPr lang="en-US" sz="2400" b="0" i="1" smtClean="0">
                                  <a:latin typeface="Cambria Math"/>
                                </a:rPr>
                                <m:t>(</m:t>
                              </m:r>
                              <m:sSub>
                                <m:sSubPr>
                                  <m:ctrlPr>
                                    <a:rPr lang="en-US" sz="2400" b="0" i="1" smtClean="0">
                                      <a:latin typeface="Cambria Math" panose="02040503050406030204" pitchFamily="18" charset="0"/>
                                    </a:rPr>
                                  </m:ctrlPr>
                                </m:sSubPr>
                                <m:e>
                                  <m:r>
                                    <m:rPr>
                                      <m:sty m:val="p"/>
                                    </m:rPr>
                                    <a:rPr lang="el-GR" sz="2400" b="0" i="1" smtClean="0">
                                      <a:latin typeface="Cambria Math"/>
                                    </a:rPr>
                                    <m:t>α</m:t>
                                  </m:r>
                                </m:e>
                                <m:sub>
                                  <m:r>
                                    <a:rPr lang="en-US" sz="2400" b="0" i="1" smtClean="0">
                                      <a:latin typeface="Cambria Math"/>
                                    </a:rPr>
                                    <m:t>𝑖</m:t>
                                  </m:r>
                                </m:sub>
                              </m:sSub>
                              <m:r>
                                <a:rPr lang="en-US" sz="2400" b="0" i="1" smtClean="0">
                                  <a:latin typeface="Cambria Math"/>
                                </a:rPr>
                                <m:t>+</m:t>
                              </m:r>
                              <m:r>
                                <a:rPr lang="en-US" sz="2400" b="0" i="1" smtClean="0">
                                  <a:latin typeface="Cambria Math"/>
                                </a:rPr>
                                <m:t>𝑐</m:t>
                              </m:r>
                              <m:r>
                                <a:rPr lang="en-US" sz="2400" b="0" i="1" smtClean="0">
                                  <a:latin typeface="Cambria Math"/>
                                </a:rPr>
                                <m:t>)</m:t>
                              </m:r>
                            </m:den>
                          </m:f>
                          <m:nary>
                            <m:naryPr>
                              <m:chr m:val="∏"/>
                              <m:supHide m:val="on"/>
                              <m:ctrlPr>
                                <a:rPr lang="en-US" sz="2400" b="0" i="1" smtClean="0">
                                  <a:latin typeface="Cambria Math" panose="02040503050406030204" pitchFamily="18" charset="0"/>
                                </a:rPr>
                              </m:ctrlPr>
                            </m:naryPr>
                            <m:sub>
                              <m:r>
                                <m:rPr>
                                  <m:brk m:alnAt="23"/>
                                </m:rPr>
                                <a:rPr lang="en-US" sz="2400" b="0" i="1" smtClean="0">
                                  <a:latin typeface="Cambria Math"/>
                                </a:rPr>
                                <m:t>𝑗</m:t>
                              </m:r>
                            </m:sub>
                            <m:sup/>
                            <m:e>
                              <m:f>
                                <m:fPr>
                                  <m:ctrlPr>
                                    <a:rPr lang="en-US" sz="2400" b="0" i="1" smtClean="0">
                                      <a:latin typeface="Cambria Math" panose="02040503050406030204" pitchFamily="18" charset="0"/>
                                    </a:rPr>
                                  </m:ctrlPr>
                                </m:fPr>
                                <m:num>
                                  <m:r>
                                    <a:rPr lang="az-Cyrl-AZ" sz="2400" b="0" i="1" smtClean="0">
                                      <a:latin typeface="Cambria Math"/>
                                    </a:rPr>
                                    <m:t>Г</m:t>
                                  </m:r>
                                  <m:r>
                                    <a:rPr lang="en-US" sz="2400" b="0" i="1" smtClean="0">
                                      <a:latin typeface="Cambria Math"/>
                                    </a:rPr>
                                    <m:t>(</m:t>
                                  </m:r>
                                  <m:sSub>
                                    <m:sSubPr>
                                      <m:ctrlPr>
                                        <a:rPr lang="en-US" sz="2400" b="0" i="1" smtClean="0">
                                          <a:latin typeface="Cambria Math" panose="02040503050406030204" pitchFamily="18" charset="0"/>
                                        </a:rPr>
                                      </m:ctrlPr>
                                    </m:sSubPr>
                                    <m:e>
                                      <m:r>
                                        <m:rPr>
                                          <m:sty m:val="p"/>
                                        </m:rPr>
                                        <a:rPr lang="el-GR" sz="2400" b="0" i="1" smtClean="0">
                                          <a:latin typeface="Cambria Math"/>
                                        </a:rPr>
                                        <m:t>α</m:t>
                                      </m:r>
                                    </m:e>
                                    <m:sub>
                                      <m:r>
                                        <a:rPr lang="en-US" sz="2400" b="0" i="1" smtClean="0">
                                          <a:latin typeface="Cambria Math"/>
                                        </a:rPr>
                                        <m:t>𝑖</m:t>
                                      </m:r>
                                      <m:r>
                                        <a:rPr lang="en-US" sz="2400" b="0" i="1" smtClean="0">
                                          <a:latin typeface="Cambria Math"/>
                                        </a:rPr>
                                        <m:t>,</m:t>
                                      </m:r>
                                      <m:r>
                                        <a:rPr lang="en-US" sz="2400" b="0" i="1" smtClean="0">
                                          <a:latin typeface="Cambria Math"/>
                                        </a:rPr>
                                        <m:t>𝑗</m:t>
                                      </m:r>
                                    </m:sub>
                                  </m:sSub>
                                  <m:r>
                                    <a:rPr lang="en-US" sz="2400" b="0" i="1" smtClean="0">
                                      <a:latin typeface="Cambria Math"/>
                                    </a:rPr>
                                    <m:t>+</m:t>
                                  </m:r>
                                  <m:sSub>
                                    <m:sSubPr>
                                      <m:ctrlPr>
                                        <a:rPr lang="en-US" sz="2400" b="0" i="1" smtClean="0">
                                          <a:latin typeface="Cambria Math" panose="02040503050406030204" pitchFamily="18" charset="0"/>
                                        </a:rPr>
                                      </m:ctrlPr>
                                    </m:sSubPr>
                                    <m:e>
                                      <m:r>
                                        <a:rPr lang="en-US" sz="2400" b="0" i="1" smtClean="0">
                                          <a:latin typeface="Cambria Math"/>
                                        </a:rPr>
                                        <m:t>𝑐</m:t>
                                      </m:r>
                                    </m:e>
                                    <m:sub>
                                      <m:r>
                                        <a:rPr lang="en-US" sz="2400" b="0" i="1" smtClean="0">
                                          <a:latin typeface="Cambria Math"/>
                                        </a:rPr>
                                        <m:t>𝑗</m:t>
                                      </m:r>
                                    </m:sub>
                                  </m:sSub>
                                  <m:r>
                                    <a:rPr lang="en-US" sz="2400" b="0" i="1" smtClean="0">
                                      <a:latin typeface="Cambria Math"/>
                                    </a:rPr>
                                    <m:t>)</m:t>
                                  </m:r>
                                </m:num>
                                <m:den>
                                  <m:r>
                                    <a:rPr lang="az-Cyrl-AZ" sz="2400" b="0" i="1" smtClean="0">
                                      <a:latin typeface="Cambria Math"/>
                                    </a:rPr>
                                    <m:t>Г</m:t>
                                  </m:r>
                                  <m:r>
                                    <a:rPr lang="en-US" sz="2400" b="0" i="1" smtClean="0">
                                      <a:latin typeface="Cambria Math"/>
                                    </a:rPr>
                                    <m:t>(</m:t>
                                  </m:r>
                                  <m:sSub>
                                    <m:sSubPr>
                                      <m:ctrlPr>
                                        <a:rPr lang="en-US" sz="2400" b="0" i="1" smtClean="0">
                                          <a:latin typeface="Cambria Math" panose="02040503050406030204" pitchFamily="18" charset="0"/>
                                        </a:rPr>
                                      </m:ctrlPr>
                                    </m:sSubPr>
                                    <m:e>
                                      <m:r>
                                        <m:rPr>
                                          <m:sty m:val="p"/>
                                        </m:rPr>
                                        <a:rPr lang="el-GR" sz="2400" b="0" i="1" smtClean="0">
                                          <a:latin typeface="Cambria Math"/>
                                        </a:rPr>
                                        <m:t>α</m:t>
                                      </m:r>
                                    </m:e>
                                    <m:sub>
                                      <m:r>
                                        <a:rPr lang="en-US" sz="2400" b="0" i="1" smtClean="0">
                                          <a:latin typeface="Cambria Math"/>
                                        </a:rPr>
                                        <m:t>𝑖</m:t>
                                      </m:r>
                                      <m:r>
                                        <a:rPr lang="en-US" sz="2400" b="0" i="1" smtClean="0">
                                          <a:latin typeface="Cambria Math"/>
                                        </a:rPr>
                                        <m:t>,</m:t>
                                      </m:r>
                                      <m:r>
                                        <a:rPr lang="en-US" sz="2400" b="0" i="1" smtClean="0">
                                          <a:latin typeface="Cambria Math"/>
                                        </a:rPr>
                                        <m:t>𝑗</m:t>
                                      </m:r>
                                    </m:sub>
                                  </m:sSub>
                                  <m:r>
                                    <a:rPr lang="en-US" sz="2400" b="0" i="1" smtClean="0">
                                      <a:latin typeface="Cambria Math"/>
                                    </a:rPr>
                                    <m:t>)</m:t>
                                  </m:r>
                                </m:den>
                              </m:f>
                            </m:e>
                          </m:nary>
                        </m:e>
                      </m:nary>
                    </m:oMath>
                  </m:oMathPara>
                </a14:m>
                <a:endParaRPr lang="en-US" sz="2400" dirty="0"/>
              </a:p>
            </p:txBody>
          </p:sp>
        </mc:Choice>
        <mc:Fallback xmlns="">
          <p:sp>
            <p:nvSpPr>
              <p:cNvPr id="7" name="TextBox 6"/>
              <p:cNvSpPr txBox="1">
                <a:spLocks noRot="1" noChangeAspect="1" noMove="1" noResize="1" noEditPoints="1" noAdjustHandles="1" noChangeArrowheads="1" noChangeShapeType="1" noTextEdit="1"/>
              </p:cNvSpPr>
              <p:nvPr/>
            </p:nvSpPr>
            <p:spPr>
              <a:xfrm>
                <a:off x="609600" y="2966230"/>
                <a:ext cx="5334000" cy="1172629"/>
              </a:xfrm>
              <a:prstGeom prst="rect">
                <a:avLst/>
              </a:prstGeom>
              <a:blipFill rotWithShape="1">
                <a:blip r:embed="rId3"/>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1" name="TextBox 10"/>
              <p:cNvSpPr txBox="1"/>
              <p:nvPr/>
            </p:nvSpPr>
            <p:spPr>
              <a:xfrm>
                <a:off x="6400800" y="3058274"/>
                <a:ext cx="2162386" cy="988540"/>
              </a:xfrm>
              <a:prstGeom prst="rect">
                <a:avLst/>
              </a:prstGeom>
              <a:noFill/>
            </p:spPr>
            <p:txBody>
              <a:bodyPr wrap="square" rtlCol="0">
                <a:spAutoFit/>
              </a:bodyPr>
              <a:lstStyle/>
              <a:p>
                <a:pPr/>
                <a14:m>
                  <m:oMathPara xmlns:m="http://schemas.openxmlformats.org/officeDocument/2006/math">
                    <m:oMathParaPr>
                      <m:jc m:val="centerGroup"/>
                    </m:oMathParaPr>
                    <m:oMath xmlns:m="http://schemas.openxmlformats.org/officeDocument/2006/math">
                      <m:r>
                        <a:rPr lang="en-US" sz="2400" b="0" i="1" smtClean="0">
                          <a:latin typeface="Cambria Math"/>
                        </a:rPr>
                        <m:t>𝑃</m:t>
                      </m:r>
                      <m:d>
                        <m:dPr>
                          <m:ctrlPr>
                            <a:rPr lang="en-US" sz="2400" b="0" i="1" smtClean="0">
                              <a:latin typeface="Cambria Math" panose="02040503050406030204" pitchFamily="18" charset="0"/>
                            </a:rPr>
                          </m:ctrlPr>
                        </m:dPr>
                        <m:e>
                          <m:acc>
                            <m:accPr>
                              <m:chr m:val="⃗"/>
                              <m:ctrlPr>
                                <a:rPr lang="en-US" sz="2400" b="0" i="1" smtClean="0">
                                  <a:latin typeface="Cambria Math" panose="02040503050406030204" pitchFamily="18" charset="0"/>
                                </a:rPr>
                              </m:ctrlPr>
                            </m:accPr>
                            <m:e>
                              <m:r>
                                <a:rPr lang="en-US" sz="2400" b="0" i="1" smtClean="0">
                                  <a:latin typeface="Cambria Math"/>
                                </a:rPr>
                                <m:t>𝑥</m:t>
                              </m:r>
                            </m:e>
                          </m:acc>
                        </m:e>
                      </m:d>
                      <m:r>
                        <a:rPr lang="en-US" sz="2400" b="0" i="1" smtClean="0">
                          <a:latin typeface="Cambria Math"/>
                        </a:rPr>
                        <m:t>=</m:t>
                      </m:r>
                      <m:nary>
                        <m:naryPr>
                          <m:chr m:val="∏"/>
                          <m:supHide m:val="on"/>
                          <m:ctrlPr>
                            <a:rPr lang="en-US" sz="2400" b="0" i="1" smtClean="0">
                              <a:latin typeface="Cambria Math" panose="02040503050406030204" pitchFamily="18" charset="0"/>
                            </a:rPr>
                          </m:ctrlPr>
                        </m:naryPr>
                        <m:sub>
                          <m:r>
                            <m:rPr>
                              <m:brk m:alnAt="7"/>
                            </m:rPr>
                            <a:rPr lang="en-US" sz="2400" b="0" i="1" smtClean="0">
                              <a:latin typeface="Cambria Math" panose="02040503050406030204" pitchFamily="18" charset="0"/>
                            </a:rPr>
                            <m:t>𝑘</m:t>
                          </m:r>
                        </m:sub>
                        <m:sup/>
                        <m:e>
                          <m:sSub>
                            <m:sSubPr>
                              <m:ctrlPr>
                                <a:rPr lang="en-US" sz="2400" b="0" i="1" smtClean="0">
                                  <a:latin typeface="Cambria Math" panose="02040503050406030204" pitchFamily="18" charset="0"/>
                                </a:rPr>
                              </m:ctrlPr>
                            </m:sSubPr>
                            <m:e>
                              <m:r>
                                <a:rPr lang="en-US" sz="2400" b="0" i="1" smtClean="0">
                                  <a:latin typeface="Cambria Math"/>
                                </a:rPr>
                                <m:t>𝑝</m:t>
                              </m:r>
                            </m:e>
                            <m:sub>
                              <m:sSub>
                                <m:sSubPr>
                                  <m:ctrlPr>
                                    <a:rPr lang="en-US" sz="2400" b="0" i="1" smtClean="0">
                                      <a:latin typeface="Cambria Math" panose="02040503050406030204" pitchFamily="18" charset="0"/>
                                    </a:rPr>
                                  </m:ctrlPr>
                                </m:sSubPr>
                                <m:e>
                                  <m:r>
                                    <a:rPr lang="en-US" sz="2400" b="0" i="1" smtClean="0">
                                      <a:latin typeface="Cambria Math"/>
                                    </a:rPr>
                                    <m:t>𝑥</m:t>
                                  </m:r>
                                </m:e>
                                <m:sub>
                                  <m:r>
                                    <a:rPr lang="en-US" sz="2400" b="0" i="1" smtClean="0">
                                      <a:latin typeface="Cambria Math" panose="02040503050406030204" pitchFamily="18" charset="0"/>
                                    </a:rPr>
                                    <m:t>𝑘</m:t>
                                  </m:r>
                                </m:sub>
                              </m:sSub>
                            </m:sub>
                          </m:sSub>
                        </m:e>
                      </m:nary>
                    </m:oMath>
                  </m:oMathPara>
                </a14:m>
                <a:endParaRPr lang="en-US" sz="2400" dirty="0"/>
              </a:p>
            </p:txBody>
          </p:sp>
        </mc:Choice>
        <mc:Fallback xmlns="">
          <p:sp>
            <p:nvSpPr>
              <p:cNvPr id="11" name="TextBox 10"/>
              <p:cNvSpPr txBox="1">
                <a:spLocks noRot="1" noChangeAspect="1" noMove="1" noResize="1" noEditPoints="1" noAdjustHandles="1" noChangeArrowheads="1" noChangeShapeType="1" noTextEdit="1"/>
              </p:cNvSpPr>
              <p:nvPr/>
            </p:nvSpPr>
            <p:spPr>
              <a:xfrm>
                <a:off x="6400800" y="3058274"/>
                <a:ext cx="2162386" cy="988540"/>
              </a:xfrm>
              <a:prstGeom prst="rect">
                <a:avLst/>
              </a:prstGeom>
              <a:blipFill rotWithShape="0">
                <a:blip r:embed="rId4"/>
                <a:stretch>
                  <a:fillRect/>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2" name="TextBox 11"/>
              <p:cNvSpPr txBox="1"/>
              <p:nvPr/>
            </p:nvSpPr>
            <p:spPr>
              <a:xfrm>
                <a:off x="609600" y="4273886"/>
                <a:ext cx="6632393" cy="461665"/>
              </a:xfrm>
              <a:prstGeom prst="rect">
                <a:avLst/>
              </a:prstGeom>
              <a:noFill/>
            </p:spPr>
            <p:txBody>
              <a:bodyPr wrap="none" rtlCol="0">
                <a:spAutoFit/>
              </a:bodyPr>
              <a:lstStyle/>
              <a:p>
                <a:r>
                  <a:rPr lang="en-US" sz="2400" dirty="0" smtClean="0">
                    <a:latin typeface="Times New Roman" panose="02020603050405020304" pitchFamily="18" charset="0"/>
                    <a:cs typeface="Times New Roman" panose="02020603050405020304" pitchFamily="18" charset="0"/>
                  </a:rPr>
                  <a:t>where</a:t>
                </a:r>
                <a:r>
                  <a:rPr lang="en-US" sz="2400" dirty="0" smtClean="0"/>
                  <a:t>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a:rPr>
                          <m:t>𝑐</m:t>
                        </m:r>
                      </m:e>
                    </m:acc>
                  </m:oMath>
                </a14:m>
                <a:r>
                  <a:rPr lang="en-US" sz="2400" dirty="0" smtClean="0"/>
                  <a:t> </a:t>
                </a:r>
                <a:r>
                  <a:rPr lang="en-US" sz="2400" dirty="0" smtClean="0">
                    <a:latin typeface="Times New Roman" panose="02020603050405020304" pitchFamily="18" charset="0"/>
                    <a:cs typeface="Times New Roman" panose="02020603050405020304" pitchFamily="18" charset="0"/>
                  </a:rPr>
                  <a:t>is the amino acid count vector implied by </a:t>
                </a:r>
                <a14:m>
                  <m:oMath xmlns:m="http://schemas.openxmlformats.org/officeDocument/2006/math">
                    <m:acc>
                      <m:accPr>
                        <m:chr m:val="⃗"/>
                        <m:ctrlPr>
                          <a:rPr lang="en-US" sz="2400" i="1" smtClean="0">
                            <a:latin typeface="Cambria Math" panose="02040503050406030204" pitchFamily="18" charset="0"/>
                          </a:rPr>
                        </m:ctrlPr>
                      </m:accPr>
                      <m:e>
                        <m:r>
                          <a:rPr lang="en-US" sz="2400" b="0" i="1" smtClean="0">
                            <a:latin typeface="Cambria Math"/>
                          </a:rPr>
                          <m:t>𝑥</m:t>
                        </m:r>
                      </m:e>
                    </m:acc>
                  </m:oMath>
                </a14:m>
                <a:endParaRPr lang="en-US" sz="2400" dirty="0"/>
              </a:p>
            </p:txBody>
          </p:sp>
        </mc:Choice>
        <mc:Fallback xmlns="">
          <p:sp>
            <p:nvSpPr>
              <p:cNvPr id="12" name="TextBox 11"/>
              <p:cNvSpPr txBox="1">
                <a:spLocks noRot="1" noChangeAspect="1" noMove="1" noResize="1" noEditPoints="1" noAdjustHandles="1" noChangeArrowheads="1" noChangeShapeType="1" noTextEdit="1"/>
              </p:cNvSpPr>
              <p:nvPr/>
            </p:nvSpPr>
            <p:spPr>
              <a:xfrm>
                <a:off x="609600" y="4273886"/>
                <a:ext cx="6632393" cy="461665"/>
              </a:xfrm>
              <a:prstGeom prst="rect">
                <a:avLst/>
              </a:prstGeom>
              <a:blipFill rotWithShape="1">
                <a:blip r:embed="rId5"/>
                <a:stretch>
                  <a:fillRect l="-1379" t="-19737" r="-4136" b="-27632"/>
                </a:stretch>
              </a:blipFill>
            </p:spPr>
            <p:txBody>
              <a:bodyPr/>
              <a:lstStyle/>
              <a:p>
                <a:r>
                  <a:rPr lang="en-US">
                    <a:noFill/>
                  </a:rPr>
                  <a:t> </a:t>
                </a:r>
              </a:p>
            </p:txBody>
          </p:sp>
        </mc:Fallback>
      </mc:AlternateContent>
      <p:sp>
        <p:nvSpPr>
          <p:cNvPr id="16" name="TextBox 15"/>
          <p:cNvSpPr txBox="1"/>
          <p:nvPr/>
        </p:nvSpPr>
        <p:spPr>
          <a:xfrm>
            <a:off x="1145788" y="5916221"/>
            <a:ext cx="6705600" cy="584775"/>
          </a:xfrm>
          <a:prstGeom prst="rect">
            <a:avLst/>
          </a:prstGeom>
          <a:noFill/>
        </p:spPr>
        <p:txBody>
          <a:bodyPr wrap="square" rtlCol="0">
            <a:spAutoFit/>
          </a:bodyPr>
          <a:lstStyle/>
          <a:p>
            <a:r>
              <a:rPr lang="en-US" sz="1600" dirty="0" smtClean="0">
                <a:solidFill>
                  <a:srgbClr val="002060"/>
                </a:solidFill>
                <a:latin typeface="Times New Roman" panose="02020603050405020304" pitchFamily="18" charset="0"/>
                <a:cs typeface="Times New Roman" panose="02020603050405020304" pitchFamily="18" charset="0"/>
              </a:rPr>
              <a:t>Altschul, S.F., </a:t>
            </a:r>
            <a:r>
              <a:rPr lang="en-US" sz="1600" i="1" dirty="0" smtClean="0">
                <a:solidFill>
                  <a:srgbClr val="002060"/>
                </a:solidFill>
                <a:latin typeface="Times New Roman" panose="02020603050405020304" pitchFamily="18" charset="0"/>
                <a:cs typeface="Times New Roman" panose="02020603050405020304" pitchFamily="18" charset="0"/>
              </a:rPr>
              <a:t>et al. </a:t>
            </a:r>
            <a:r>
              <a:rPr lang="en-US" sz="1600" dirty="0" smtClean="0">
                <a:solidFill>
                  <a:srgbClr val="002060"/>
                </a:solidFill>
                <a:latin typeface="Times New Roman" panose="02020603050405020304" pitchFamily="18" charset="0"/>
                <a:cs typeface="Times New Roman" panose="02020603050405020304" pitchFamily="18" charset="0"/>
              </a:rPr>
              <a:t>(2010) "The construction and use of log-odds substitution scores for multiple sequence alignment." </a:t>
            </a:r>
            <a:r>
              <a:rPr lang="en-US" sz="1600" i="1" dirty="0" err="1" smtClean="0">
                <a:solidFill>
                  <a:srgbClr val="002060"/>
                </a:solidFill>
                <a:latin typeface="Times New Roman" panose="02020603050405020304" pitchFamily="18" charset="0"/>
                <a:cs typeface="Times New Roman" panose="02020603050405020304" pitchFamily="18" charset="0"/>
              </a:rPr>
              <a:t>PLoS</a:t>
            </a:r>
            <a:r>
              <a:rPr lang="en-US" sz="1600" i="1" dirty="0" smtClean="0">
                <a:solidFill>
                  <a:srgbClr val="002060"/>
                </a:solidFill>
                <a:latin typeface="Times New Roman" panose="02020603050405020304" pitchFamily="18" charset="0"/>
                <a:cs typeface="Times New Roman" panose="02020603050405020304" pitchFamily="18" charset="0"/>
              </a:rPr>
              <a:t> </a:t>
            </a:r>
            <a:r>
              <a:rPr lang="en-US" sz="1600" i="1" dirty="0" err="1" smtClean="0">
                <a:solidFill>
                  <a:srgbClr val="002060"/>
                </a:solidFill>
                <a:latin typeface="Times New Roman" panose="02020603050405020304" pitchFamily="18" charset="0"/>
                <a:cs typeface="Times New Roman" panose="02020603050405020304" pitchFamily="18" charset="0"/>
              </a:rPr>
              <a:t>Comput</a:t>
            </a:r>
            <a:r>
              <a:rPr lang="en-US" sz="1600" i="1" dirty="0" smtClean="0">
                <a:solidFill>
                  <a:srgbClr val="002060"/>
                </a:solidFill>
                <a:latin typeface="Times New Roman" panose="02020603050405020304" pitchFamily="18" charset="0"/>
                <a:cs typeface="Times New Roman" panose="02020603050405020304" pitchFamily="18" charset="0"/>
              </a:rPr>
              <a:t>. Biol. </a:t>
            </a:r>
            <a:r>
              <a:rPr lang="en-US" sz="1600" b="1" dirty="0" smtClean="0">
                <a:solidFill>
                  <a:srgbClr val="002060"/>
                </a:solidFill>
                <a:latin typeface="Times New Roman" panose="02020603050405020304" pitchFamily="18" charset="0"/>
                <a:cs typeface="Times New Roman" panose="02020603050405020304" pitchFamily="18" charset="0"/>
              </a:rPr>
              <a:t>6</a:t>
            </a:r>
            <a:r>
              <a:rPr lang="en-US" sz="1600" dirty="0" smtClean="0">
                <a:solidFill>
                  <a:srgbClr val="002060"/>
                </a:solidFill>
                <a:latin typeface="Times New Roman" panose="02020603050405020304" pitchFamily="18" charset="0"/>
                <a:cs typeface="Times New Roman" panose="02020603050405020304" pitchFamily="18" charset="0"/>
              </a:rPr>
              <a:t>:e1000852.</a:t>
            </a:r>
            <a:endParaRPr lang="en-US" sz="1600" dirty="0">
              <a:solidFill>
                <a:srgbClr val="002060"/>
              </a:solidFill>
              <a:latin typeface="Times New Roman" panose="02020603050405020304" pitchFamily="18" charset="0"/>
              <a:cs typeface="Times New Roman" panose="02020603050405020304" pitchFamily="18" charset="0"/>
            </a:endParaRPr>
          </a:p>
        </p:txBody>
      </p:sp>
      <mc:AlternateContent xmlns:mc="http://schemas.openxmlformats.org/markup-compatibility/2006" xmlns:a14="http://schemas.microsoft.com/office/drawing/2010/main">
        <mc:Choice Requires="a14">
          <p:sp>
            <p:nvSpPr>
              <p:cNvPr id="2" name="TextBox 1"/>
              <p:cNvSpPr txBox="1"/>
              <p:nvPr/>
            </p:nvSpPr>
            <p:spPr>
              <a:xfrm>
                <a:off x="647637" y="4876800"/>
                <a:ext cx="8115363" cy="400110"/>
              </a:xfrm>
              <a:prstGeom prst="rect">
                <a:avLst/>
              </a:prstGeom>
              <a:noFill/>
            </p:spPr>
            <p:txBody>
              <a:bodyPr wrap="square" rtlCol="0">
                <a:spAutoFit/>
              </a:bodyPr>
              <a:lstStyle/>
              <a:p>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Assuming uniform </a:t>
                </a:r>
                <a:r>
                  <a:rPr lang="en-US" sz="2000" dirty="0" err="1" smtClean="0">
                    <a:solidFill>
                      <a:schemeClr val="accent5">
                        <a:lumMod val="75000"/>
                      </a:schemeClr>
                    </a:solidFill>
                    <a:latin typeface="Times New Roman" panose="02020603050405020304" pitchFamily="18" charset="0"/>
                    <a:cs typeface="Times New Roman" panose="02020603050405020304" pitchFamily="18" charset="0"/>
                  </a:rPr>
                  <a:t>Dirichlet</a:t>
                </a:r>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 priors,  </a:t>
                </a:r>
                <a14:m>
                  <m:oMath xmlns:m="http://schemas.openxmlformats.org/officeDocument/2006/math">
                    <m:r>
                      <a:rPr lang="en-US" sz="2000" b="0" i="1" smtClean="0">
                        <a:solidFill>
                          <a:schemeClr val="accent5">
                            <a:lumMod val="75000"/>
                          </a:schemeClr>
                        </a:solidFill>
                        <a:latin typeface="Cambria Math"/>
                      </a:rPr>
                      <m:t>𝑆</m:t>
                    </m:r>
                    <m:d>
                      <m:dPr>
                        <m:ctrlPr>
                          <a:rPr lang="en-US" sz="2000" b="0" i="1" smtClean="0">
                            <a:solidFill>
                              <a:schemeClr val="accent5">
                                <a:lumMod val="75000"/>
                              </a:schemeClr>
                            </a:solidFill>
                            <a:latin typeface="Cambria Math" panose="02040503050406030204" pitchFamily="18" charset="0"/>
                          </a:rPr>
                        </m:ctrlPr>
                      </m:dPr>
                      <m:e>
                        <m:r>
                          <m:rPr>
                            <m:nor/>
                          </m:rPr>
                          <a:rPr lang="en-US" sz="2000" b="0" i="0" smtClean="0">
                            <a:solidFill>
                              <a:schemeClr val="accent5">
                                <a:lumMod val="75000"/>
                              </a:schemeClr>
                            </a:solidFill>
                            <a:latin typeface="Times New Roman" panose="02020603050405020304" pitchFamily="18" charset="0"/>
                            <a:cs typeface="Times New Roman" panose="02020603050405020304" pitchFamily="18" charset="0"/>
                          </a:rPr>
                          <m:t>"</m:t>
                        </m:r>
                        <m:r>
                          <m:rPr>
                            <m:nor/>
                          </m:rPr>
                          <a:rPr lang="en-US" sz="2000" b="0" i="0" smtClean="0">
                            <a:solidFill>
                              <a:schemeClr val="accent5">
                                <a:lumMod val="75000"/>
                              </a:schemeClr>
                            </a:solidFill>
                            <a:latin typeface="Times New Roman" panose="02020603050405020304" pitchFamily="18" charset="0"/>
                            <a:cs typeface="Times New Roman" panose="02020603050405020304" pitchFamily="18" charset="0"/>
                          </a:rPr>
                          <m:t>AAACC</m:t>
                        </m:r>
                        <m:r>
                          <m:rPr>
                            <m:nor/>
                          </m:rPr>
                          <a:rPr lang="en-US" sz="2000" b="0" i="0" smtClean="0">
                            <a:solidFill>
                              <a:schemeClr val="accent5">
                                <a:lumMod val="75000"/>
                              </a:schemeClr>
                            </a:solidFill>
                            <a:latin typeface="Times New Roman" panose="02020603050405020304" pitchFamily="18" charset="0"/>
                            <a:cs typeface="Times New Roman" panose="02020603050405020304" pitchFamily="18" charset="0"/>
                          </a:rPr>
                          <m:t>"</m:t>
                        </m:r>
                      </m:e>
                    </m:d>
                    <m:r>
                      <a:rPr lang="en-US" sz="2000" b="0" i="1" smtClean="0">
                        <a:solidFill>
                          <a:schemeClr val="accent5">
                            <a:lumMod val="75000"/>
                          </a:schemeClr>
                        </a:solidFill>
                        <a:latin typeface="Cambria Math"/>
                      </a:rPr>
                      <m:t>=</m:t>
                    </m:r>
                    <m:func>
                      <m:funcPr>
                        <m:ctrlPr>
                          <a:rPr lang="en-US" sz="2000" b="0" i="1" smtClean="0">
                            <a:solidFill>
                              <a:schemeClr val="accent5">
                                <a:lumMod val="75000"/>
                              </a:schemeClr>
                            </a:solidFill>
                            <a:latin typeface="Cambria Math" panose="02040503050406030204" pitchFamily="18" charset="0"/>
                          </a:rPr>
                        </m:ctrlPr>
                      </m:funcPr>
                      <m:fName>
                        <m:r>
                          <m:rPr>
                            <m:sty m:val="p"/>
                          </m:rPr>
                          <a:rPr lang="en-US" sz="2000" b="0" i="0" smtClean="0">
                            <a:solidFill>
                              <a:schemeClr val="accent5">
                                <a:lumMod val="75000"/>
                              </a:schemeClr>
                            </a:solidFill>
                            <a:latin typeface="Cambria Math"/>
                          </a:rPr>
                          <m:t>log</m:t>
                        </m:r>
                      </m:fName>
                      <m:e>
                        <m:d>
                          <m:dPr>
                            <m:ctrlPr>
                              <a:rPr lang="en-US" sz="2000" b="0" i="1" smtClean="0">
                                <a:solidFill>
                                  <a:schemeClr val="accent5">
                                    <a:lumMod val="75000"/>
                                  </a:schemeClr>
                                </a:solidFill>
                                <a:latin typeface="Cambria Math" panose="02040503050406030204" pitchFamily="18" charset="0"/>
                              </a:rPr>
                            </m:ctrlPr>
                          </m:dPr>
                          <m:e>
                            <m:r>
                              <a:rPr lang="en-US" sz="2000" b="0" i="1" smtClean="0">
                                <a:solidFill>
                                  <a:schemeClr val="accent5">
                                    <a:lumMod val="75000"/>
                                  </a:schemeClr>
                                </a:solidFill>
                                <a:latin typeface="Cambria Math"/>
                              </a:rPr>
                              <m:t>1.83</m:t>
                            </m:r>
                          </m:e>
                        </m:d>
                        <m:r>
                          <a:rPr lang="en-US" sz="2000" b="0" i="1" smtClean="0">
                            <a:solidFill>
                              <a:schemeClr val="accent5">
                                <a:lumMod val="75000"/>
                              </a:schemeClr>
                            </a:solidFill>
                            <a:latin typeface="Cambria Math"/>
                          </a:rPr>
                          <m:t>=   0.87</m:t>
                        </m:r>
                      </m:e>
                    </m:func>
                  </m:oMath>
                </a14:m>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 bits</a:t>
                </a:r>
                <a:endParaRPr lang="en-US" sz="2000" dirty="0">
                  <a:solidFill>
                    <a:schemeClr val="accent5">
                      <a:lumMod val="75000"/>
                    </a:schemeClr>
                  </a:solidFill>
                  <a:latin typeface="Times New Roman" panose="02020603050405020304" pitchFamily="18" charset="0"/>
                  <a:cs typeface="Times New Roman" panose="02020603050405020304" pitchFamily="18" charset="0"/>
                </a:endParaRPr>
              </a:p>
            </p:txBody>
          </p:sp>
        </mc:Choice>
        <mc:Fallback xmlns="">
          <p:sp>
            <p:nvSpPr>
              <p:cNvPr id="2" name="TextBox 1"/>
              <p:cNvSpPr txBox="1">
                <a:spLocks noRot="1" noChangeAspect="1" noMove="1" noResize="1" noEditPoints="1" noAdjustHandles="1" noChangeArrowheads="1" noChangeShapeType="1" noTextEdit="1"/>
              </p:cNvSpPr>
              <p:nvPr/>
            </p:nvSpPr>
            <p:spPr>
              <a:xfrm>
                <a:off x="647637" y="4876800"/>
                <a:ext cx="8115363" cy="400110"/>
              </a:xfrm>
              <a:prstGeom prst="rect">
                <a:avLst/>
              </a:prstGeom>
              <a:blipFill rotWithShape="1">
                <a:blip r:embed="rId6"/>
                <a:stretch>
                  <a:fillRect l="-751" t="-7576" r="-601" b="-25758"/>
                </a:stretch>
              </a:blipFill>
            </p:spPr>
            <p:txBody>
              <a:bodyPr/>
              <a:lstStyle/>
              <a:p>
                <a:r>
                  <a:rPr lang="en-US">
                    <a:noFill/>
                  </a:rPr>
                  <a:t> </a:t>
                </a:r>
              </a:p>
            </p:txBody>
          </p:sp>
        </mc:Fallback>
      </mc:AlternateContent>
      <mc:AlternateContent xmlns:mc="http://schemas.openxmlformats.org/markup-compatibility/2006" xmlns:a14="http://schemas.microsoft.com/office/drawing/2010/main">
        <mc:Choice Requires="a14">
          <p:sp>
            <p:nvSpPr>
              <p:cNvPr id="13" name="TextBox 12"/>
              <p:cNvSpPr txBox="1"/>
              <p:nvPr/>
            </p:nvSpPr>
            <p:spPr>
              <a:xfrm>
                <a:off x="4343400" y="5275576"/>
                <a:ext cx="4542649" cy="400110"/>
              </a:xfrm>
              <a:prstGeom prst="rect">
                <a:avLst/>
              </a:prstGeom>
              <a:noFill/>
            </p:spPr>
            <p:txBody>
              <a:bodyPr wrap="square" rtlCol="0">
                <a:spAutoFit/>
              </a:bodyPr>
              <a:lstStyle/>
              <a:p>
                <a14:m>
                  <m:oMath xmlns:m="http://schemas.openxmlformats.org/officeDocument/2006/math">
                    <m:r>
                      <a:rPr lang="en-US" sz="2000" b="0" i="1" smtClean="0">
                        <a:solidFill>
                          <a:schemeClr val="accent5">
                            <a:lumMod val="75000"/>
                          </a:schemeClr>
                        </a:solidFill>
                        <a:latin typeface="Cambria Math"/>
                      </a:rPr>
                      <m:t>𝑆</m:t>
                    </m:r>
                    <m:d>
                      <m:dPr>
                        <m:ctrlPr>
                          <a:rPr lang="en-US" sz="2000" b="0" i="1" smtClean="0">
                            <a:solidFill>
                              <a:schemeClr val="accent5">
                                <a:lumMod val="75000"/>
                              </a:schemeClr>
                            </a:solidFill>
                            <a:latin typeface="Cambria Math" panose="02040503050406030204" pitchFamily="18" charset="0"/>
                          </a:rPr>
                        </m:ctrlPr>
                      </m:dPr>
                      <m:e>
                        <m:r>
                          <m:rPr>
                            <m:nor/>
                          </m:rPr>
                          <a:rPr lang="en-US" sz="2000" b="0" i="0" smtClean="0">
                            <a:solidFill>
                              <a:schemeClr val="accent5">
                                <a:lumMod val="75000"/>
                              </a:schemeClr>
                            </a:solidFill>
                            <a:latin typeface="Times New Roman" panose="02020603050405020304" pitchFamily="18" charset="0"/>
                            <a:cs typeface="Times New Roman" panose="02020603050405020304" pitchFamily="18" charset="0"/>
                          </a:rPr>
                          <m:t>"</m:t>
                        </m:r>
                        <m:r>
                          <m:rPr>
                            <m:nor/>
                          </m:rPr>
                          <a:rPr lang="en-US" sz="2000" b="0" i="0" smtClean="0">
                            <a:solidFill>
                              <a:schemeClr val="accent5">
                                <a:lumMod val="75000"/>
                              </a:schemeClr>
                            </a:solidFill>
                            <a:latin typeface="Times New Roman" panose="02020603050405020304" pitchFamily="18" charset="0"/>
                            <a:cs typeface="Times New Roman" panose="02020603050405020304" pitchFamily="18" charset="0"/>
                          </a:rPr>
                          <m:t>AAACT</m:t>
                        </m:r>
                        <m:r>
                          <m:rPr>
                            <m:nor/>
                          </m:rPr>
                          <a:rPr lang="en-US" sz="2000" b="0" i="0" smtClean="0">
                            <a:solidFill>
                              <a:schemeClr val="accent5">
                                <a:lumMod val="75000"/>
                              </a:schemeClr>
                            </a:solidFill>
                            <a:latin typeface="Times New Roman" panose="02020603050405020304" pitchFamily="18" charset="0"/>
                            <a:cs typeface="Times New Roman" panose="02020603050405020304" pitchFamily="18" charset="0"/>
                          </a:rPr>
                          <m:t>"</m:t>
                        </m:r>
                      </m:e>
                    </m:d>
                    <m:r>
                      <a:rPr lang="en-US" sz="2000" b="0" i="1" smtClean="0">
                        <a:solidFill>
                          <a:schemeClr val="accent5">
                            <a:lumMod val="75000"/>
                          </a:schemeClr>
                        </a:solidFill>
                        <a:latin typeface="Cambria Math"/>
                      </a:rPr>
                      <m:t>=</m:t>
                    </m:r>
                    <m:func>
                      <m:funcPr>
                        <m:ctrlPr>
                          <a:rPr lang="en-US" sz="2000" b="0" i="1" smtClean="0">
                            <a:solidFill>
                              <a:schemeClr val="accent5">
                                <a:lumMod val="75000"/>
                              </a:schemeClr>
                            </a:solidFill>
                            <a:latin typeface="Cambria Math" panose="02040503050406030204" pitchFamily="18" charset="0"/>
                          </a:rPr>
                        </m:ctrlPr>
                      </m:funcPr>
                      <m:fName>
                        <m:r>
                          <m:rPr>
                            <m:sty m:val="p"/>
                          </m:rPr>
                          <a:rPr lang="en-US" sz="2000" b="0" i="0" smtClean="0">
                            <a:solidFill>
                              <a:schemeClr val="accent5">
                                <a:lumMod val="75000"/>
                              </a:schemeClr>
                            </a:solidFill>
                            <a:latin typeface="Cambria Math"/>
                          </a:rPr>
                          <m:t>log</m:t>
                        </m:r>
                      </m:fName>
                      <m:e>
                        <m:d>
                          <m:dPr>
                            <m:ctrlPr>
                              <a:rPr lang="en-US" sz="2000" b="0" i="1" smtClean="0">
                                <a:solidFill>
                                  <a:schemeClr val="accent5">
                                    <a:lumMod val="75000"/>
                                  </a:schemeClr>
                                </a:solidFill>
                                <a:latin typeface="Cambria Math" panose="02040503050406030204" pitchFamily="18" charset="0"/>
                              </a:rPr>
                            </m:ctrlPr>
                          </m:dPr>
                          <m:e>
                            <m:r>
                              <a:rPr lang="en-US" sz="2000" b="0" i="1" smtClean="0">
                                <a:solidFill>
                                  <a:schemeClr val="accent5">
                                    <a:lumMod val="75000"/>
                                  </a:schemeClr>
                                </a:solidFill>
                                <a:latin typeface="Cambria Math"/>
                              </a:rPr>
                              <m:t>0.91</m:t>
                            </m:r>
                          </m:e>
                        </m:d>
                        <m:r>
                          <a:rPr lang="en-US" sz="2000" b="0" i="1" smtClean="0">
                            <a:solidFill>
                              <a:schemeClr val="accent5">
                                <a:lumMod val="75000"/>
                              </a:schemeClr>
                            </a:solidFill>
                            <a:latin typeface="Cambria Math"/>
                          </a:rPr>
                          <m:t>=−0.13</m:t>
                        </m:r>
                      </m:e>
                    </m:func>
                  </m:oMath>
                </a14:m>
                <a:r>
                  <a:rPr lang="en-US" sz="2000" dirty="0" smtClean="0">
                    <a:solidFill>
                      <a:schemeClr val="accent5">
                        <a:lumMod val="75000"/>
                      </a:schemeClr>
                    </a:solidFill>
                    <a:latin typeface="Times New Roman" panose="02020603050405020304" pitchFamily="18" charset="0"/>
                    <a:cs typeface="Times New Roman" panose="02020603050405020304" pitchFamily="18" charset="0"/>
                  </a:rPr>
                  <a:t> bits</a:t>
                </a:r>
                <a:endParaRPr lang="en-US" sz="2000" dirty="0">
                  <a:solidFill>
                    <a:schemeClr val="accent5">
                      <a:lumMod val="75000"/>
                    </a:schemeClr>
                  </a:solidFill>
                  <a:latin typeface="Times New Roman" panose="02020603050405020304" pitchFamily="18" charset="0"/>
                  <a:cs typeface="Times New Roman" panose="02020603050405020304" pitchFamily="18" charset="0"/>
                </a:endParaRPr>
              </a:p>
            </p:txBody>
          </p:sp>
        </mc:Choice>
        <mc:Fallback xmlns="">
          <p:sp>
            <p:nvSpPr>
              <p:cNvPr id="13" name="TextBox 12"/>
              <p:cNvSpPr txBox="1">
                <a:spLocks noRot="1" noChangeAspect="1" noMove="1" noResize="1" noEditPoints="1" noAdjustHandles="1" noChangeArrowheads="1" noChangeShapeType="1" noTextEdit="1"/>
              </p:cNvSpPr>
              <p:nvPr/>
            </p:nvSpPr>
            <p:spPr>
              <a:xfrm>
                <a:off x="4343400" y="5275576"/>
                <a:ext cx="4542649" cy="400110"/>
              </a:xfrm>
              <a:prstGeom prst="rect">
                <a:avLst/>
              </a:prstGeom>
              <a:blipFill rotWithShape="1">
                <a:blip r:embed="rId7"/>
                <a:stretch>
                  <a:fillRect t="-7576" b="-25758"/>
                </a:stretch>
              </a:blipFill>
            </p:spPr>
            <p:txBody>
              <a:bodyPr/>
              <a:lstStyle/>
              <a:p>
                <a:r>
                  <a:rPr lang="en-US">
                    <a:noFill/>
                  </a:rPr>
                  <a:t> </a:t>
                </a:r>
              </a:p>
            </p:txBody>
          </p:sp>
        </mc:Fallback>
      </mc:AlternateContent>
    </p:spTree>
    <p:extLst>
      <p:ext uri="{BB962C8B-B14F-4D97-AF65-F5344CB8AC3E}">
        <p14:creationId xmlns:p14="http://schemas.microsoft.com/office/powerpoint/2010/main" val="3673542005"/>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457200" y="152400"/>
            <a:ext cx="8229600" cy="715962"/>
          </a:xfrm>
        </p:spPr>
        <p:txBody>
          <a:bodyPr>
            <a:normAutofit/>
          </a:bodyPr>
          <a:lstStyle/>
          <a:p>
            <a:r>
              <a:rPr lang="en-US" sz="3600" dirty="0" smtClean="0">
                <a:latin typeface="Times New Roman" panose="02020603050405020304" pitchFamily="18" charset="0"/>
                <a:cs typeface="Times New Roman" panose="02020603050405020304" pitchFamily="18" charset="0"/>
              </a:rPr>
              <a:t>Multiple Alignment Gap Scores</a:t>
            </a:r>
            <a:endParaRPr lang="en-US" sz="3600" dirty="0">
              <a:latin typeface="Times New Roman" panose="02020603050405020304" pitchFamily="18" charset="0"/>
              <a:cs typeface="Times New Roman" panose="02020603050405020304" pitchFamily="18" charset="0"/>
            </a:endParaRPr>
          </a:p>
        </p:txBody>
      </p:sp>
      <p:sp>
        <p:nvSpPr>
          <p:cNvPr id="3" name="TextBox 2"/>
          <p:cNvSpPr txBox="1"/>
          <p:nvPr/>
        </p:nvSpPr>
        <p:spPr>
          <a:xfrm>
            <a:off x="990600" y="1219200"/>
            <a:ext cx="7010400" cy="830997"/>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Gap scores should, in general, be defined consistently with substitution scores.</a:t>
            </a:r>
            <a:endParaRPr lang="en-US" sz="2400" dirty="0">
              <a:latin typeface="Times New Roman" panose="02020603050405020304" pitchFamily="18" charset="0"/>
              <a:cs typeface="Times New Roman" panose="02020603050405020304" pitchFamily="18" charset="0"/>
            </a:endParaRPr>
          </a:p>
        </p:txBody>
      </p:sp>
      <p:sp>
        <p:nvSpPr>
          <p:cNvPr id="4" name="TextBox 3"/>
          <p:cNvSpPr txBox="1"/>
          <p:nvPr/>
        </p:nvSpPr>
        <p:spPr>
          <a:xfrm>
            <a:off x="990600" y="2286000"/>
            <a:ext cx="7010400" cy="1200329"/>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For example, if “SP” substitution scores are used, gap scores should also be defined as the sum of gap scores for the implied pairwise alignments.</a:t>
            </a:r>
          </a:p>
        </p:txBody>
      </p:sp>
      <p:sp>
        <p:nvSpPr>
          <p:cNvPr id="5" name="TextBox 4"/>
          <p:cNvSpPr txBox="1"/>
          <p:nvPr/>
        </p:nvSpPr>
        <p:spPr>
          <a:xfrm>
            <a:off x="990600" y="3810000"/>
            <a:ext cx="7010400" cy="1569660"/>
          </a:xfrm>
          <a:prstGeom prst="rect">
            <a:avLst/>
          </a:prstGeom>
          <a:noFill/>
        </p:spPr>
        <p:txBody>
          <a:bodyPr wrap="square" rtlCol="0">
            <a:spAutoFit/>
          </a:bodyPr>
          <a:lstStyle/>
          <a:p>
            <a:r>
              <a:rPr lang="en-US" sz="2400" dirty="0" smtClean="0">
                <a:latin typeface="Times New Roman" panose="02020603050405020304" pitchFamily="18" charset="0"/>
                <a:cs typeface="Times New Roman" panose="02020603050405020304" pitchFamily="18" charset="0"/>
              </a:rPr>
              <a:t>Following this prescription completely rigorously for affine gap scores entails unacceptable algorithmic complications, which can be avoided by a slight modification of one’s definition of gap score.  </a:t>
            </a:r>
            <a:endParaRPr lang="en-US" sz="2400" dirty="0">
              <a:latin typeface="Times New Roman" panose="02020603050405020304" pitchFamily="18" charset="0"/>
              <a:cs typeface="Times New Roman" panose="02020603050405020304" pitchFamily="18" charset="0"/>
            </a:endParaRPr>
          </a:p>
        </p:txBody>
      </p:sp>
      <p:sp>
        <p:nvSpPr>
          <p:cNvPr id="6" name="Rectangle 5"/>
          <p:cNvSpPr/>
          <p:nvPr/>
        </p:nvSpPr>
        <p:spPr>
          <a:xfrm>
            <a:off x="1914525" y="5722611"/>
            <a:ext cx="5314950" cy="707886"/>
          </a:xfrm>
          <a:prstGeom prst="rect">
            <a:avLst/>
          </a:prstGeom>
        </p:spPr>
        <p:txBody>
          <a:bodyPr wrap="square">
            <a:spAutoFit/>
          </a:bodyPr>
          <a:lstStyle/>
          <a:p>
            <a:r>
              <a:rPr lang="en-US" sz="2000" dirty="0" smtClean="0">
                <a:solidFill>
                  <a:srgbClr val="002060"/>
                </a:solidFill>
                <a:latin typeface="Times New Roman" panose="02020603050405020304" pitchFamily="18" charset="0"/>
                <a:cs typeface="Times New Roman" panose="02020603050405020304" pitchFamily="18" charset="0"/>
              </a:rPr>
              <a:t>Altschul, S.F. (1989) “Gap costs for multiple sequence alignment.” </a:t>
            </a:r>
            <a:r>
              <a:rPr lang="en-US" sz="2000" i="1" dirty="0" smtClean="0">
                <a:solidFill>
                  <a:srgbClr val="002060"/>
                </a:solidFill>
                <a:latin typeface="Times New Roman" panose="02020603050405020304" pitchFamily="18" charset="0"/>
                <a:cs typeface="Times New Roman" panose="02020603050405020304" pitchFamily="18" charset="0"/>
              </a:rPr>
              <a:t>J. </a:t>
            </a:r>
            <a:r>
              <a:rPr lang="en-US" sz="2000" i="1" dirty="0" err="1" smtClean="0">
                <a:solidFill>
                  <a:srgbClr val="002060"/>
                </a:solidFill>
                <a:latin typeface="Times New Roman" panose="02020603050405020304" pitchFamily="18" charset="0"/>
                <a:cs typeface="Times New Roman" panose="02020603050405020304" pitchFamily="18" charset="0"/>
              </a:rPr>
              <a:t>Theor</a:t>
            </a:r>
            <a:r>
              <a:rPr lang="en-US" sz="2000" i="1" dirty="0" smtClean="0">
                <a:solidFill>
                  <a:srgbClr val="002060"/>
                </a:solidFill>
                <a:latin typeface="Times New Roman" panose="02020603050405020304" pitchFamily="18" charset="0"/>
                <a:cs typeface="Times New Roman" panose="02020603050405020304" pitchFamily="18" charset="0"/>
              </a:rPr>
              <a:t>. Biol. </a:t>
            </a:r>
            <a:r>
              <a:rPr lang="en-US" sz="2000" b="1" dirty="0" smtClean="0">
                <a:solidFill>
                  <a:srgbClr val="002060"/>
                </a:solidFill>
                <a:latin typeface="Times New Roman" panose="02020603050405020304" pitchFamily="18" charset="0"/>
                <a:cs typeface="Times New Roman" panose="02020603050405020304" pitchFamily="18" charset="0"/>
              </a:rPr>
              <a:t>138</a:t>
            </a:r>
            <a:r>
              <a:rPr lang="en-US" sz="2000" dirty="0" smtClean="0">
                <a:solidFill>
                  <a:srgbClr val="002060"/>
                </a:solidFill>
                <a:latin typeface="Times New Roman" panose="02020603050405020304" pitchFamily="18" charset="0"/>
                <a:cs typeface="Times New Roman" panose="02020603050405020304" pitchFamily="18" charset="0"/>
              </a:rPr>
              <a:t>:297-309.</a:t>
            </a:r>
            <a:endParaRPr lang="en-US" sz="2000" dirty="0">
              <a:solidFill>
                <a:srgbClr val="002060"/>
              </a:solidFill>
              <a:latin typeface="Times New Roman" panose="02020603050405020304" pitchFamily="18" charset="0"/>
              <a:cs typeface="Times New Roman" panose="02020603050405020304" pitchFamily="18" charset="0"/>
            </a:endParaRPr>
          </a:p>
        </p:txBody>
      </p:sp>
    </p:spTree>
    <p:extLst>
      <p:ext uri="{BB962C8B-B14F-4D97-AF65-F5344CB8AC3E}">
        <p14:creationId xmlns:p14="http://schemas.microsoft.com/office/powerpoint/2010/main" val="2769819003"/>
      </p:ext>
    </p:extLst>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3431</TotalTime>
  <Words>1137</Words>
  <Application>Microsoft Office PowerPoint</Application>
  <PresentationFormat>On-screen Show (4:3)</PresentationFormat>
  <Paragraphs>79</Paragraphs>
  <Slides>14</Slides>
  <Notes>0</Notes>
  <HiddenSlides>0</HiddenSlides>
  <MMClips>0</MMClips>
  <ScaleCrop>false</ScaleCrop>
  <HeadingPairs>
    <vt:vector size="6" baseType="variant">
      <vt:variant>
        <vt:lpstr>Fonts Used</vt:lpstr>
      </vt:variant>
      <vt:variant>
        <vt:i4>5</vt:i4>
      </vt:variant>
      <vt:variant>
        <vt:lpstr>Theme</vt:lpstr>
      </vt:variant>
      <vt:variant>
        <vt:i4>1</vt:i4>
      </vt:variant>
      <vt:variant>
        <vt:lpstr>Slide Titles</vt:lpstr>
      </vt:variant>
      <vt:variant>
        <vt:i4>14</vt:i4>
      </vt:variant>
    </vt:vector>
  </HeadingPairs>
  <TitlesOfParts>
    <vt:vector size="20" baseType="lpstr">
      <vt:lpstr>Arial</vt:lpstr>
      <vt:lpstr>Calibri</vt:lpstr>
      <vt:lpstr>Cambria Math</vt:lpstr>
      <vt:lpstr>Courier New</vt:lpstr>
      <vt:lpstr>Times New Roman</vt:lpstr>
      <vt:lpstr>Office Theme</vt:lpstr>
      <vt:lpstr>Global Multiple Sequence Alignment</vt:lpstr>
      <vt:lpstr>PowerPoint Presentation</vt:lpstr>
      <vt:lpstr>PowerPoint Presentation</vt:lpstr>
      <vt:lpstr>Multiple Alignment Substitution Scores</vt:lpstr>
      <vt:lpstr>Multiple Alignment Substitution Scores</vt:lpstr>
      <vt:lpstr>PowerPoint Presentation</vt:lpstr>
      <vt:lpstr>PowerPoint Presentation</vt:lpstr>
      <vt:lpstr>PowerPoint Presentation</vt:lpstr>
      <vt:lpstr>Multiple Alignment Gap Scores</vt:lpstr>
      <vt:lpstr>PowerPoint Presentation</vt:lpstr>
      <vt:lpstr>PowerPoint Presentation</vt:lpstr>
      <vt:lpstr>PowerPoint Presentation</vt:lpstr>
      <vt:lpstr>PowerPoint Presentation</vt:lpstr>
      <vt:lpstr>PowerPoint Presentation</vt:lpstr>
    </vt:vector>
  </TitlesOfParts>
  <Company>NCBI</Company>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Multiple Sequence Alignment</dc:title>
  <dc:creator>altschul</dc:creator>
  <cp:lastModifiedBy>Altschul, Stephen (NIH/NLM/NCBI) [E]</cp:lastModifiedBy>
  <cp:revision>118</cp:revision>
  <cp:lastPrinted>2015-10-16T15:20:55Z</cp:lastPrinted>
  <dcterms:created xsi:type="dcterms:W3CDTF">2011-09-29T20:41:25Z</dcterms:created>
  <dcterms:modified xsi:type="dcterms:W3CDTF">2015-10-16T15:21:25Z</dcterms:modified>
</cp:coreProperties>
</file>