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4" r:id="rId16"/>
    <p:sldId id="485" r:id="rId17"/>
    <p:sldId id="381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48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427" r:id="rId63"/>
    <p:sldId id="428" r:id="rId64"/>
    <p:sldId id="429" r:id="rId65"/>
    <p:sldId id="430" r:id="rId66"/>
    <p:sldId id="431" r:id="rId67"/>
    <p:sldId id="432" r:id="rId68"/>
    <p:sldId id="433" r:id="rId69"/>
    <p:sldId id="434" r:id="rId70"/>
    <p:sldId id="435" r:id="rId71"/>
    <p:sldId id="436" r:id="rId72"/>
    <p:sldId id="437" r:id="rId73"/>
    <p:sldId id="438" r:id="rId74"/>
    <p:sldId id="439" r:id="rId75"/>
    <p:sldId id="440" r:id="rId76"/>
    <p:sldId id="441" r:id="rId77"/>
    <p:sldId id="442" r:id="rId78"/>
    <p:sldId id="443" r:id="rId79"/>
    <p:sldId id="444" r:id="rId80"/>
    <p:sldId id="468" r:id="rId81"/>
    <p:sldId id="445" r:id="rId82"/>
    <p:sldId id="447" r:id="rId83"/>
    <p:sldId id="448" r:id="rId84"/>
    <p:sldId id="449" r:id="rId85"/>
    <p:sldId id="450" r:id="rId86"/>
    <p:sldId id="451" r:id="rId87"/>
    <p:sldId id="452" r:id="rId88"/>
    <p:sldId id="453" r:id="rId89"/>
    <p:sldId id="454" r:id="rId90"/>
    <p:sldId id="455" r:id="rId91"/>
    <p:sldId id="456" r:id="rId92"/>
    <p:sldId id="457" r:id="rId93"/>
    <p:sldId id="458" r:id="rId94"/>
    <p:sldId id="459" r:id="rId95"/>
    <p:sldId id="460" r:id="rId96"/>
    <p:sldId id="461" r:id="rId97"/>
    <p:sldId id="462" r:id="rId98"/>
    <p:sldId id="463" r:id="rId99"/>
    <p:sldId id="464" r:id="rId100"/>
    <p:sldId id="465" r:id="rId101"/>
    <p:sldId id="466" r:id="rId102"/>
    <p:sldId id="467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FB"/>
    <a:srgbClr val="FF0002"/>
    <a:srgbClr val="F4B183"/>
    <a:srgbClr val="D5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microsoft.com/office/2015/10/relationships/revisionInfo" Target="revisionInfo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28F4-71EE-D04E-A954-1F3FC6FED60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C5700-AC99-7B49-AFBB-2DA81238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5700-AC99-7B49-AFBB-2DA81238371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5700-AC99-7B49-AFBB-2DA81238371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5700-AC99-7B49-AFBB-2DA81238371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9C61E-DB18-4B33-8CA1-D6EDB0C10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9E02EA-4815-4526-823D-37689A02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4E089D-6363-4C36-97E4-44023FFE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848B3-BB8B-46A9-AA2E-AD5149BE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719DD-F09D-4061-B936-02D011A9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32D1A-252A-4119-94C9-AE0BA64A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5DEE7F-52B6-4535-8E11-1C7346E89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B3C69-D262-4EEE-BF3D-55C2A8E9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639B3-B103-434A-A583-3F0ACC8E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AB0E66-CE14-4A7F-8B49-6B7C2645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847BA3-7C1D-493E-A2EB-544418ED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D1043-84E4-4ED3-9693-CF28F0AC0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09214-9F96-4651-8BC4-A3102737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5829F-2465-4A0A-98EF-CCF81201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19FE7-E6CE-499D-9ADB-664C544F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B3E21-A0D3-46B1-BA47-9D741CA9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47B3E2-0440-4E93-8D19-BAAA5CD4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46BB02-EAC8-4175-8AD3-D7E878BD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1DF9EC-B1E2-45D6-BC53-5FFEE551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50CA0E-16BA-4C7D-8026-60296151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17CB2-1463-468F-8418-5DF4B3ED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C766AA-2AB3-4DCD-8433-D9B7147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999E-6455-4BEF-8284-BF7E2498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448257-1AE6-4315-ADFF-E9EBEFCC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5B1195-E568-4DA8-A95F-6DA7BA8F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2C3E4-3FAC-4413-AC4A-1D370B68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074F3-7E84-4539-B8B7-B35CED136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9D7619-BC1C-4B08-8915-E4F77DB8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EAFA98-14C4-47CB-B15A-EBF36936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6D087-0819-4B4B-96A6-657B26F2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AFE83-819D-4F04-A832-80DE97A3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E967F-0D49-40A0-BF92-64EC5DA6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3C18C7-C37F-473E-8B2C-2E34399B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F0B9B-A859-4A12-8866-07584FB17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0A7555-F6F7-42ED-8443-10729C077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42AABC-1F0E-4FBD-AB18-FF82FA82E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13E5A5-121C-44F6-BC50-8DE7E7AE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C02B44-1DC1-412B-8B0D-B6BEA93D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EB8AE5-92AB-42ED-B5DB-A23EC071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2C3E3-FF4F-49DB-9C1C-C3B66BF3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A0D60D-95AB-4627-B13B-9D445D2E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C96186-03E6-4FD2-B91E-0891F8D5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0A685B-5CF9-47B9-9D8B-16FA4E83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490D60-9C51-40C5-BDA8-82ABA963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4FCDC1-8B24-4DA8-B1A7-8909A1E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0C4220-3C20-4944-9D45-1B0CA5F1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934C6-70B3-4F77-AEEE-B6F86963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9EF489-36A3-4164-A3CE-5D904DC7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8D640B-75AF-41C5-9019-D10CF3060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12E7B2-8416-4587-A079-7417881C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4BB14-FCB5-4CC6-BE0E-195F9F69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3C6009-3570-4769-97F3-512967AA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DB94A-2968-4E06-9AA2-015F8DCD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91F67A-10BD-4923-8319-2C0B7534F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4FBD6B-61FB-4E02-9547-B6160383E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806C56-EFB8-45F0-BFED-AEA2AFA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2330F0-C87B-44CA-96B9-69C1951D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1B58E5-52E5-4FFB-907F-CB2E688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30804D-3150-41BC-B99E-649F2EB6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A66117-2275-4D07-BD0F-99B5E62B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C69369-33FE-4BD4-9E14-AC0DE1D5C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6AC3-D789-4A9F-AA29-0363E2BEA8D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FDF0D-3469-49E7-8C0F-2395D11E2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51185-C856-4B9A-AEFB-C87A4E56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9F53-9B50-452F-ADCA-F6DB69CD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18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8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739E7-8539-4BCE-9C08-5DD7AFD44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8942B3-5AC1-4BD9-8B26-C7B5F062D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420</a:t>
            </a:r>
          </a:p>
        </p:txBody>
      </p:sp>
    </p:spTree>
    <p:extLst>
      <p:ext uri="{BB962C8B-B14F-4D97-AF65-F5344CB8AC3E}">
        <p14:creationId xmlns:p14="http://schemas.microsoft.com/office/powerpoint/2010/main" val="40361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43266" y="3033997"/>
            <a:ext cx="1176377" cy="1172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</p:spTree>
    <p:extLst>
      <p:ext uri="{BB962C8B-B14F-4D97-AF65-F5344CB8AC3E}">
        <p14:creationId xmlns:p14="http://schemas.microsoft.com/office/powerpoint/2010/main" val="3519991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Polymorphic 2-3(-4) trees vs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471" y="2048719"/>
            <a:ext cx="110075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Where a polymorphic implementation of 2-3-4 trees leads to </a:t>
            </a:r>
            <a:r>
              <a:rPr lang="en-US" sz="2600" dirty="0" smtClean="0">
                <a:solidFill>
                  <a:schemeClr val="accent1"/>
                </a:solidFill>
              </a:rPr>
              <a:t>very messy code during node splitting </a:t>
            </a:r>
            <a:r>
              <a:rPr lang="en-US" sz="2600" b="1" i="1" dirty="0" smtClean="0"/>
              <a:t>and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6"/>
                </a:solidFill>
              </a:rPr>
              <a:t>accesses the heap</a:t>
            </a:r>
            <a:r>
              <a:rPr lang="en-US" sz="2600" dirty="0" smtClean="0"/>
              <a:t>, a </a:t>
            </a:r>
            <a:r>
              <a:rPr lang="en-US" sz="2600" dirty="0" smtClean="0">
                <a:solidFill>
                  <a:srgbClr val="FF0000"/>
                </a:solidFill>
              </a:rPr>
              <a:t>Red</a:t>
            </a:r>
            <a:r>
              <a:rPr lang="en-US" sz="2600" dirty="0" smtClean="0"/>
              <a:t>-Black tree just rotates nodes and </a:t>
            </a:r>
            <a:r>
              <a:rPr lang="en-US" sz="2600" b="1" dirty="0" smtClean="0">
                <a:solidFill>
                  <a:srgbClr val="FF0000"/>
                </a:solidFill>
              </a:rPr>
              <a:t>flips</a:t>
            </a:r>
            <a:r>
              <a:rPr lang="en-US" sz="2600" dirty="0" smtClean="0"/>
              <a:t> </a:t>
            </a:r>
            <a:r>
              <a:rPr lang="en-US" sz="2600" b="1" dirty="0" smtClean="0"/>
              <a:t>colors</a:t>
            </a:r>
            <a:r>
              <a:rPr lang="en-US" sz="2600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It also allows you to not modify your BST search routine at all!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 smtClean="0"/>
              <a:t>No matter how simple it would be to </a:t>
            </a:r>
            <a:r>
              <a:rPr lang="en-US" sz="2600" dirty="0" smtClean="0">
                <a:solidFill>
                  <a:schemeClr val="accent1"/>
                </a:solidFill>
              </a:rPr>
              <a:t>re-code a search routine for expanded branching factor trees,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4CFB"/>
                </a:solidFill>
              </a:rPr>
              <a:t>it’s not bad to not have to introduce bugs in a routine that will be used 95% of the time!</a:t>
            </a:r>
          </a:p>
        </p:txBody>
      </p:sp>
    </p:spTree>
    <p:extLst>
      <p:ext uri="{BB962C8B-B14F-4D97-AF65-F5344CB8AC3E}">
        <p14:creationId xmlns:p14="http://schemas.microsoft.com/office/powerpoint/2010/main" val="17799473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vs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2412" y="1690688"/>
              <a:ext cx="11687176" cy="3478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79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66675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AVL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rgbClr val="FF0000"/>
                              </a:solidFill>
                            </a:rPr>
                            <a:t>Red</a:t>
                          </a:r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-Black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Easier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to implement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Spatial overhead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On average, </a:t>
                          </a:r>
                          <a:r>
                            <a:rPr lang="en-US" sz="2000" b="0" dirty="0">
                              <a:solidFill>
                                <a:schemeClr val="accent1"/>
                              </a:solidFill>
                            </a:rPr>
                            <a:t>perfect height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m:rPr>
                                      <m:lit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4CFB"/>
                              </a:solidFill>
                            </a:rPr>
                            <a:t>Much harder to implement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(hard deletion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, anyone?)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Height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⌊</m:t>
                              </m:r>
                              <m:func>
                                <m:func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⌋+1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 in the worst 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Can help us implement both </a:t>
                          </a:r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2-3  and 2-3-4 trees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2412" y="1690688"/>
              <a:ext cx="11687176" cy="3478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66675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AVL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rgbClr val="FF0000"/>
                              </a:solidFill>
                            </a:rPr>
                            <a:t>Red</a:t>
                          </a:r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-Black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Easier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to implement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Spatial overhead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29697" r="-10020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4CFB"/>
                              </a:solidFill>
                            </a:rPr>
                            <a:t>Much harder to implement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(hard deletion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, anyone?)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8" t="-329565" r="-300000" b="-8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Can help us implement both </a:t>
                          </a:r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2-3  and 2-3-4 trees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08392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vs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2412" y="1690688"/>
              <a:ext cx="11687176" cy="3478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79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66675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AVL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rgbClr val="FF0000"/>
                              </a:solidFill>
                            </a:rPr>
                            <a:t>Red</a:t>
                          </a:r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-Black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Easier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to implement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Spatial overhead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On average, </a:t>
                          </a:r>
                          <a:r>
                            <a:rPr lang="en-US" sz="2000" b="0" dirty="0">
                              <a:solidFill>
                                <a:schemeClr val="accent1"/>
                              </a:solidFill>
                            </a:rPr>
                            <a:t>perfect height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m:rPr>
                                      <m:lit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4CFB"/>
                              </a:solidFill>
                            </a:rPr>
                            <a:t>Much harder to implement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(hard deletion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, anyone?)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Height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⌊</m:t>
                              </m:r>
                              <m:func>
                                <m:func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⌋+1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 in the worst 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Can help us implement both </a:t>
                          </a:r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2-3  and 2-3-4 trees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2412" y="1690688"/>
              <a:ext cx="11687176" cy="3478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9217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66675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AVL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400" dirty="0">
                              <a:solidFill>
                                <a:srgbClr val="FF0000"/>
                              </a:solidFill>
                            </a:rPr>
                            <a:t>Red</a:t>
                          </a:r>
                          <a:r>
                            <a:rPr lang="en-US" sz="3400" dirty="0">
                              <a:solidFill>
                                <a:schemeClr val="tx1"/>
                              </a:solidFill>
                            </a:rPr>
                            <a:t>-Black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Easier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to implement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Spatial overhead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29697" r="-10020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4CFB"/>
                              </a:solidFill>
                            </a:rPr>
                            <a:t>Much harder to implement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(hard deletion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, anyone?)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8" t="-329565" r="-300000" b="-8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Can help us implement both </a:t>
                          </a:r>
                          <a:r>
                            <a:rPr lang="en-US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2-3  and 2-3-4 trees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55232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/>
          <p:cNvSpPr/>
          <p:nvPr/>
        </p:nvSpPr>
        <p:spPr>
          <a:xfrm>
            <a:off x="6261904" y="2893671"/>
            <a:ext cx="2604304" cy="81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4056927" y="3408744"/>
            <a:ext cx="2187615" cy="210659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6365" y="5601984"/>
            <a:ext cx="10057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</a:rPr>
              <a:t>THIS IS HUGE</a:t>
            </a:r>
            <a:r>
              <a:rPr lang="en-US" sz="2600" dirty="0" smtClean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Data will be searched for far more frequently than mutated in any way.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6" name="Freeform 15"/>
          <p:cNvSpPr/>
          <p:nvPr/>
        </p:nvSpPr>
        <p:spPr>
          <a:xfrm rot="21281745">
            <a:off x="2116013" y="4594655"/>
            <a:ext cx="5801519" cy="1240118"/>
          </a:xfrm>
          <a:custGeom>
            <a:avLst/>
            <a:gdLst>
              <a:gd name="connsiteX0" fmla="*/ 0 w 7106856"/>
              <a:gd name="connsiteY0" fmla="*/ 0 h 984807"/>
              <a:gd name="connsiteX1" fmla="*/ 2060294 w 7106856"/>
              <a:gd name="connsiteY1" fmla="*/ 983849 h 984807"/>
              <a:gd name="connsiteX2" fmla="*/ 7106856 w 7106856"/>
              <a:gd name="connsiteY2" fmla="*/ 196770 h 9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6856" h="984807">
                <a:moveTo>
                  <a:pt x="0" y="0"/>
                </a:moveTo>
                <a:cubicBezTo>
                  <a:pt x="437909" y="475527"/>
                  <a:pt x="875818" y="951054"/>
                  <a:pt x="2060294" y="983849"/>
                </a:cubicBezTo>
                <a:cubicBezTo>
                  <a:pt x="3244770" y="1016644"/>
                  <a:pt x="7106856" y="196770"/>
                  <a:pt x="7106856" y="19677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280443">
            <a:off x="784286" y="4627606"/>
            <a:ext cx="5965255" cy="1262259"/>
          </a:xfrm>
          <a:custGeom>
            <a:avLst/>
            <a:gdLst>
              <a:gd name="connsiteX0" fmla="*/ 0 w 7106856"/>
              <a:gd name="connsiteY0" fmla="*/ 0 h 984807"/>
              <a:gd name="connsiteX1" fmla="*/ 2060294 w 7106856"/>
              <a:gd name="connsiteY1" fmla="*/ 983849 h 984807"/>
              <a:gd name="connsiteX2" fmla="*/ 7106856 w 7106856"/>
              <a:gd name="connsiteY2" fmla="*/ 196770 h 9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6856" h="984807">
                <a:moveTo>
                  <a:pt x="0" y="0"/>
                </a:moveTo>
                <a:cubicBezTo>
                  <a:pt x="437909" y="475527"/>
                  <a:pt x="875818" y="951054"/>
                  <a:pt x="2060294" y="983849"/>
                </a:cubicBezTo>
                <a:cubicBezTo>
                  <a:pt x="3244770" y="1016644"/>
                  <a:pt x="7106856" y="196770"/>
                  <a:pt x="7106856" y="19677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6907" y="42699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7799663" y="420622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316390">
            <a:off x="3953406" y="5491794"/>
            <a:ext cx="34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2-nodes transferred as they were.</a:t>
            </a:r>
          </a:p>
        </p:txBody>
      </p:sp>
    </p:spTree>
    <p:extLst>
      <p:ext uri="{BB962C8B-B14F-4D97-AF65-F5344CB8AC3E}">
        <p14:creationId xmlns:p14="http://schemas.microsoft.com/office/powerpoint/2010/main" val="187894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7" name="Oval 16"/>
          <p:cNvSpPr/>
          <p:nvPr/>
        </p:nvSpPr>
        <p:spPr>
          <a:xfrm>
            <a:off x="6656907" y="42699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7799663" y="420622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9642" y="3005351"/>
            <a:ext cx="379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Pointers transferred as </a:t>
            </a:r>
            <a:r>
              <a:rPr lang="en-US" b="1"/>
              <a:t>black</a:t>
            </a:r>
            <a:r>
              <a:rPr lang="en-US"/>
              <a:t> </a:t>
            </a:r>
            <a:r>
              <a:rPr lang="en-US">
                <a:solidFill>
                  <a:schemeClr val="accent6"/>
                </a:solidFill>
              </a:rPr>
              <a:t>pointers!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2335" y="3032567"/>
            <a:ext cx="3395266" cy="87967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6"/>
          </p:cNvCxnSpPr>
          <p:nvPr/>
        </p:nvCxnSpPr>
        <p:spPr>
          <a:xfrm flipV="1">
            <a:off x="3657601" y="3437681"/>
            <a:ext cx="3275634" cy="3472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964200" y="2876929"/>
            <a:ext cx="864373" cy="1393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</p:cNvCxnSpPr>
          <p:nvPr/>
        </p:nvCxnSpPr>
        <p:spPr>
          <a:xfrm flipH="1">
            <a:off x="8091053" y="2876929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39180" y="2905203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97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7" name="Oval 16"/>
          <p:cNvSpPr/>
          <p:nvPr/>
        </p:nvSpPr>
        <p:spPr>
          <a:xfrm>
            <a:off x="7047856" y="4065717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8004055" y="405201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  <a:stCxn id="30" idx="3"/>
            <a:endCxn id="17" idx="0"/>
          </p:cNvCxnSpPr>
          <p:nvPr/>
        </p:nvCxnSpPr>
        <p:spPr>
          <a:xfrm flipH="1">
            <a:off x="7355149" y="2681686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stCxn id="30" idx="5"/>
            <a:endCxn id="21" idx="0"/>
          </p:cNvCxnSpPr>
          <p:nvPr/>
        </p:nvCxnSpPr>
        <p:spPr>
          <a:xfrm>
            <a:off x="8164738" y="2681686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83091" y="2421056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2600039" y="2476982"/>
            <a:ext cx="5062402" cy="1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21356259">
            <a:off x="3855220" y="4567511"/>
            <a:ext cx="5509549" cy="918538"/>
          </a:xfrm>
          <a:custGeom>
            <a:avLst/>
            <a:gdLst>
              <a:gd name="connsiteX0" fmla="*/ 0 w 5764193"/>
              <a:gd name="connsiteY0" fmla="*/ 11574 h 532445"/>
              <a:gd name="connsiteX1" fmla="*/ 2048719 w 5764193"/>
              <a:gd name="connsiteY1" fmla="*/ 532435 h 532445"/>
              <a:gd name="connsiteX2" fmla="*/ 5764193 w 5764193"/>
              <a:gd name="connsiteY2" fmla="*/ 0 h 5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4193" h="532445">
                <a:moveTo>
                  <a:pt x="0" y="11574"/>
                </a:moveTo>
                <a:cubicBezTo>
                  <a:pt x="544010" y="272969"/>
                  <a:pt x="1088020" y="534364"/>
                  <a:pt x="2048719" y="532435"/>
                </a:cubicBezTo>
                <a:cubicBezTo>
                  <a:pt x="3009418" y="530506"/>
                  <a:pt x="4386805" y="265253"/>
                  <a:pt x="576419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83091" y="38614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75502" y="363734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28" idx="2"/>
            <a:endCxn id="27" idx="7"/>
          </p:cNvCxnSpPr>
          <p:nvPr/>
        </p:nvCxnSpPr>
        <p:spPr>
          <a:xfrm flipH="1">
            <a:off x="9607672" y="3861468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570076" y="204563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30" name="Oval 29"/>
          <p:cNvSpPr/>
          <p:nvPr/>
        </p:nvSpPr>
        <p:spPr>
          <a:xfrm>
            <a:off x="7640157" y="22990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1" name="Straight Arrow Connector 30"/>
          <p:cNvCxnSpPr>
            <a:stCxn id="29" idx="2"/>
            <a:endCxn id="30" idx="7"/>
          </p:cNvCxnSpPr>
          <p:nvPr/>
        </p:nvCxnSpPr>
        <p:spPr>
          <a:xfrm flipH="1">
            <a:off x="8164738" y="2269757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46967" y="2950184"/>
            <a:ext cx="310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3-nodes are implemented as </a:t>
            </a:r>
            <a:r>
              <a:rPr lang="en-US" sz="2400" dirty="0">
                <a:solidFill>
                  <a:srgbClr val="FF0000"/>
                </a:solidFill>
              </a:rPr>
              <a:t>left-leaning red links!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3" y="5417420"/>
            <a:ext cx="875187" cy="13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7" name="Oval 16"/>
          <p:cNvSpPr/>
          <p:nvPr/>
        </p:nvSpPr>
        <p:spPr>
          <a:xfrm>
            <a:off x="7047856" y="4065717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8004055" y="405201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  <a:stCxn id="30" idx="3"/>
            <a:endCxn id="17" idx="0"/>
          </p:cNvCxnSpPr>
          <p:nvPr/>
        </p:nvCxnSpPr>
        <p:spPr>
          <a:xfrm flipH="1">
            <a:off x="7355149" y="2681686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stCxn id="30" idx="5"/>
            <a:endCxn id="21" idx="0"/>
          </p:cNvCxnSpPr>
          <p:nvPr/>
        </p:nvCxnSpPr>
        <p:spPr>
          <a:xfrm>
            <a:off x="8164738" y="2681686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83091" y="2421056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2600039" y="2476982"/>
            <a:ext cx="5062402" cy="1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21356259">
            <a:off x="3855220" y="4567511"/>
            <a:ext cx="5509549" cy="918538"/>
          </a:xfrm>
          <a:custGeom>
            <a:avLst/>
            <a:gdLst>
              <a:gd name="connsiteX0" fmla="*/ 0 w 5764193"/>
              <a:gd name="connsiteY0" fmla="*/ 11574 h 532445"/>
              <a:gd name="connsiteX1" fmla="*/ 2048719 w 5764193"/>
              <a:gd name="connsiteY1" fmla="*/ 532435 h 532445"/>
              <a:gd name="connsiteX2" fmla="*/ 5764193 w 5764193"/>
              <a:gd name="connsiteY2" fmla="*/ 0 h 5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4193" h="532445">
                <a:moveTo>
                  <a:pt x="0" y="11574"/>
                </a:moveTo>
                <a:cubicBezTo>
                  <a:pt x="544010" y="272969"/>
                  <a:pt x="1088020" y="534364"/>
                  <a:pt x="2048719" y="532435"/>
                </a:cubicBezTo>
                <a:cubicBezTo>
                  <a:pt x="3009418" y="530506"/>
                  <a:pt x="4386805" y="265253"/>
                  <a:pt x="576419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83091" y="38614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75502" y="363734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28" idx="2"/>
            <a:endCxn id="27" idx="7"/>
          </p:cNvCxnSpPr>
          <p:nvPr/>
        </p:nvCxnSpPr>
        <p:spPr>
          <a:xfrm flipH="1">
            <a:off x="9607672" y="3861468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570076" y="204563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30" name="Oval 29"/>
          <p:cNvSpPr/>
          <p:nvPr/>
        </p:nvSpPr>
        <p:spPr>
          <a:xfrm>
            <a:off x="7640157" y="22990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1" name="Straight Arrow Connector 30"/>
          <p:cNvCxnSpPr>
            <a:stCxn id="29" idx="2"/>
            <a:endCxn id="30" idx="7"/>
          </p:cNvCxnSpPr>
          <p:nvPr/>
        </p:nvCxnSpPr>
        <p:spPr>
          <a:xfrm flipH="1">
            <a:off x="8164738" y="2269757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35893" y="5346746"/>
            <a:ext cx="3454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The result is a binary tree over keys!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53042" y="2950184"/>
            <a:ext cx="35282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While 3-nodes are implemented as </a:t>
            </a:r>
            <a:r>
              <a:rPr lang="en-US" sz="2600" dirty="0">
                <a:solidFill>
                  <a:srgbClr val="FF0000"/>
                </a:solidFill>
              </a:rPr>
              <a:t>left-leaning red links!</a:t>
            </a:r>
          </a:p>
        </p:txBody>
      </p:sp>
    </p:spTree>
    <p:extLst>
      <p:ext uri="{BB962C8B-B14F-4D97-AF65-F5344CB8AC3E}">
        <p14:creationId xmlns:p14="http://schemas.microsoft.com/office/powerpoint/2010/main" val="122242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7" name="Oval 16"/>
          <p:cNvSpPr/>
          <p:nvPr/>
        </p:nvSpPr>
        <p:spPr>
          <a:xfrm>
            <a:off x="7047856" y="4065717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8004055" y="405201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  <a:stCxn id="30" idx="3"/>
            <a:endCxn id="17" idx="0"/>
          </p:cNvCxnSpPr>
          <p:nvPr/>
        </p:nvCxnSpPr>
        <p:spPr>
          <a:xfrm flipH="1">
            <a:off x="7355149" y="2681686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stCxn id="30" idx="5"/>
            <a:endCxn id="21" idx="0"/>
          </p:cNvCxnSpPr>
          <p:nvPr/>
        </p:nvCxnSpPr>
        <p:spPr>
          <a:xfrm>
            <a:off x="8164738" y="2681686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83091" y="2421056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083091" y="38614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75502" y="363734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28" idx="2"/>
            <a:endCxn id="27" idx="7"/>
          </p:cNvCxnSpPr>
          <p:nvPr/>
        </p:nvCxnSpPr>
        <p:spPr>
          <a:xfrm flipH="1">
            <a:off x="9607672" y="3861468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570076" y="204563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30" name="Oval 29"/>
          <p:cNvSpPr/>
          <p:nvPr/>
        </p:nvSpPr>
        <p:spPr>
          <a:xfrm>
            <a:off x="7640157" y="22990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1" name="Straight Arrow Connector 30"/>
          <p:cNvCxnSpPr>
            <a:stCxn id="29" idx="2"/>
            <a:endCxn id="30" idx="7"/>
          </p:cNvCxnSpPr>
          <p:nvPr/>
        </p:nvCxnSpPr>
        <p:spPr>
          <a:xfrm flipH="1">
            <a:off x="8164738" y="2269757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87473" y="2747828"/>
            <a:ext cx="35282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Oh, by the way, null links are </a:t>
            </a:r>
            <a:r>
              <a:rPr lang="en-US" sz="2600" b="1" dirty="0"/>
              <a:t>also black </a:t>
            </a:r>
            <a:r>
              <a:rPr lang="en-US" sz="2600" dirty="0"/>
              <a:t>(unlike in threaded BSTs)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80E128AE-9967-4965-B60A-581A5A452D9F}"/>
              </a:ext>
            </a:extLst>
          </p:cNvPr>
          <p:cNvCxnSpPr>
            <a:stCxn id="6" idx="2"/>
          </p:cNvCxnSpPr>
          <p:nvPr/>
        </p:nvCxnSpPr>
        <p:spPr>
          <a:xfrm flipH="1">
            <a:off x="382772" y="4844955"/>
            <a:ext cx="192828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55D5507-51BB-4623-B4FC-35915ED9B121}"/>
              </a:ext>
            </a:extLst>
          </p:cNvPr>
          <p:cNvCxnSpPr>
            <a:cxnSpLocks/>
          </p:cNvCxnSpPr>
          <p:nvPr/>
        </p:nvCxnSpPr>
        <p:spPr>
          <a:xfrm>
            <a:off x="738580" y="4844955"/>
            <a:ext cx="150285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73AA20C-1580-4A85-A5DC-CA14A98B64D8}"/>
              </a:ext>
            </a:extLst>
          </p:cNvPr>
          <p:cNvCxnSpPr>
            <a:cxnSpLocks/>
          </p:cNvCxnSpPr>
          <p:nvPr/>
        </p:nvCxnSpPr>
        <p:spPr>
          <a:xfrm>
            <a:off x="1996682" y="4844955"/>
            <a:ext cx="256780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6B94B7B-EEB6-4381-B1DB-1B250D8ED3AF}"/>
              </a:ext>
            </a:extLst>
          </p:cNvPr>
          <p:cNvCxnSpPr>
            <a:cxnSpLocks/>
          </p:cNvCxnSpPr>
          <p:nvPr/>
        </p:nvCxnSpPr>
        <p:spPr>
          <a:xfrm flipH="1">
            <a:off x="1560240" y="4844955"/>
            <a:ext cx="262481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43B915-24E1-4A54-8BE3-3E7546D1699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519643" y="4781957"/>
            <a:ext cx="374284" cy="453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2FC6F20-0E72-4734-8DE7-931C5AE52C8C}"/>
              </a:ext>
            </a:extLst>
          </p:cNvPr>
          <p:cNvCxnSpPr>
            <a:cxnSpLocks/>
          </p:cNvCxnSpPr>
          <p:nvPr/>
        </p:nvCxnSpPr>
        <p:spPr>
          <a:xfrm flipH="1">
            <a:off x="3046335" y="4781957"/>
            <a:ext cx="324186" cy="426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9740D5F-B2F3-4587-819C-0DBB7063B151}"/>
              </a:ext>
            </a:extLst>
          </p:cNvPr>
          <p:cNvCxnSpPr>
            <a:cxnSpLocks/>
            <a:stCxn id="17" idx="4"/>
          </p:cNvCxnSpPr>
          <p:nvPr/>
        </p:nvCxnSpPr>
        <p:spPr>
          <a:xfrm flipH="1">
            <a:off x="7058491" y="4513965"/>
            <a:ext cx="296658" cy="34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2B4AB70-86C8-4331-9BEC-C6C8F4A51AA1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7355149" y="4513965"/>
            <a:ext cx="209434" cy="34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22AA114-49C7-412D-BEB7-D9E592A36522}"/>
              </a:ext>
            </a:extLst>
          </p:cNvPr>
          <p:cNvCxnSpPr>
            <a:cxnSpLocks/>
          </p:cNvCxnSpPr>
          <p:nvPr/>
        </p:nvCxnSpPr>
        <p:spPr>
          <a:xfrm>
            <a:off x="8435466" y="4511518"/>
            <a:ext cx="256780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A335C3E-322F-4184-8F22-EE7359AC4714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8067604" y="4500266"/>
            <a:ext cx="243744" cy="28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0A7ED1FC-0F25-4D78-94A5-AFF0B5610EB6}"/>
              </a:ext>
            </a:extLst>
          </p:cNvPr>
          <p:cNvCxnSpPr>
            <a:cxnSpLocks/>
          </p:cNvCxnSpPr>
          <p:nvPr/>
        </p:nvCxnSpPr>
        <p:spPr>
          <a:xfrm>
            <a:off x="9535813" y="4296758"/>
            <a:ext cx="231016" cy="447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626CA0C-7297-4255-94F5-BCD161AF2EEF}"/>
              </a:ext>
            </a:extLst>
          </p:cNvPr>
          <p:cNvCxnSpPr>
            <a:cxnSpLocks/>
          </p:cNvCxnSpPr>
          <p:nvPr/>
        </p:nvCxnSpPr>
        <p:spPr>
          <a:xfrm flipH="1">
            <a:off x="9177365" y="4318164"/>
            <a:ext cx="104345" cy="420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89A6F37-5ABE-47E5-8672-87F9860C1423}"/>
              </a:ext>
            </a:extLst>
          </p:cNvPr>
          <p:cNvCxnSpPr>
            <a:cxnSpLocks/>
          </p:cNvCxnSpPr>
          <p:nvPr/>
        </p:nvCxnSpPr>
        <p:spPr>
          <a:xfrm>
            <a:off x="10360746" y="4046632"/>
            <a:ext cx="466524" cy="509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AB4573F-2EC3-4877-8136-2D843811FD5D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10182795" y="4085592"/>
            <a:ext cx="73605" cy="59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199B050-90D3-48C0-A16F-B6963D036CAD}"/>
              </a:ext>
            </a:extLst>
          </p:cNvPr>
          <p:cNvSpPr/>
          <p:nvPr/>
        </p:nvSpPr>
        <p:spPr>
          <a:xfrm>
            <a:off x="88141" y="4567633"/>
            <a:ext cx="3965944" cy="9576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xmlns="" id="{E36EFEA1-48EB-40A2-9618-D12EDA3971D6}"/>
              </a:ext>
            </a:extLst>
          </p:cNvPr>
          <p:cNvCxnSpPr>
            <a:stCxn id="66" idx="6"/>
          </p:cNvCxnSpPr>
          <p:nvPr/>
        </p:nvCxnSpPr>
        <p:spPr>
          <a:xfrm flipV="1">
            <a:off x="4054085" y="4792083"/>
            <a:ext cx="2782241" cy="254364"/>
          </a:xfrm>
          <a:prstGeom prst="curved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60A7E86F-7EBE-4E29-91C5-1A6002964A38}"/>
              </a:ext>
            </a:extLst>
          </p:cNvPr>
          <p:cNvSpPr/>
          <p:nvPr/>
        </p:nvSpPr>
        <p:spPr>
          <a:xfrm rot="21079624">
            <a:off x="6686503" y="4121871"/>
            <a:ext cx="4793174" cy="9576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738580" y="2950184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B6BE89B5-980C-448A-B9E6-ACDA970EA0A7}"/>
              </a:ext>
            </a:extLst>
          </p:cNvPr>
          <p:cNvSpPr/>
          <p:nvPr/>
        </p:nvSpPr>
        <p:spPr>
          <a:xfrm>
            <a:off x="262334" y="4269221"/>
            <a:ext cx="626531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B1C782A1-D509-4862-91D5-D12E8FD61563}"/>
              </a:ext>
            </a:extLst>
          </p:cNvPr>
          <p:cNvSpPr/>
          <p:nvPr/>
        </p:nvSpPr>
        <p:spPr>
          <a:xfrm>
            <a:off x="1466410" y="4269221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897152" y="2950184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E20695-8F78-4BBA-90E2-F5A65A983368}"/>
              </a:ext>
            </a:extLst>
          </p:cNvPr>
          <p:cNvSpPr/>
          <p:nvPr/>
        </p:nvSpPr>
        <p:spPr>
          <a:xfrm>
            <a:off x="2779709" y="4206223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27893" y="295018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ABDA5997-B36F-4469-955F-8722586E65A8}"/>
              </a:ext>
            </a:extLst>
          </p:cNvPr>
          <p:cNvSpPr/>
          <p:nvPr/>
        </p:nvSpPr>
        <p:spPr>
          <a:xfrm>
            <a:off x="1542188" y="2374450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70" y="1552494"/>
            <a:ext cx="1445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2-3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0076" y="1444466"/>
            <a:ext cx="236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Red-Black Tree</a:t>
            </a:r>
          </a:p>
        </p:txBody>
      </p:sp>
      <p:sp>
        <p:nvSpPr>
          <p:cNvPr id="17" name="Oval 16"/>
          <p:cNvSpPr/>
          <p:nvPr/>
        </p:nvSpPr>
        <p:spPr>
          <a:xfrm>
            <a:off x="7047856" y="4065717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8004055" y="405201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78DD8AD-150E-4F64-827F-60E0B7EA0CD1}"/>
              </a:ext>
            </a:extLst>
          </p:cNvPr>
          <p:cNvCxnSpPr>
            <a:cxnSpLocks/>
            <a:stCxn id="30" idx="3"/>
            <a:endCxn id="17" idx="0"/>
          </p:cNvCxnSpPr>
          <p:nvPr/>
        </p:nvCxnSpPr>
        <p:spPr>
          <a:xfrm flipH="1">
            <a:off x="7355149" y="2681686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A259CEC-FBAB-4CC4-AB74-078251B865B0}"/>
              </a:ext>
            </a:extLst>
          </p:cNvPr>
          <p:cNvCxnSpPr>
            <a:cxnSpLocks/>
            <a:stCxn id="30" idx="5"/>
            <a:endCxn id="21" idx="0"/>
          </p:cNvCxnSpPr>
          <p:nvPr/>
        </p:nvCxnSpPr>
        <p:spPr>
          <a:xfrm>
            <a:off x="8164738" y="2681686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83091" y="2421056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083091" y="38614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75502" y="363734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28" idx="2"/>
            <a:endCxn id="27" idx="7"/>
          </p:cNvCxnSpPr>
          <p:nvPr/>
        </p:nvCxnSpPr>
        <p:spPr>
          <a:xfrm flipH="1">
            <a:off x="9607672" y="3861468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570076" y="204563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30" name="Oval 29"/>
          <p:cNvSpPr/>
          <p:nvPr/>
        </p:nvSpPr>
        <p:spPr>
          <a:xfrm>
            <a:off x="7640157" y="22990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1" name="Straight Arrow Connector 30"/>
          <p:cNvCxnSpPr>
            <a:stCxn id="29" idx="2"/>
            <a:endCxn id="30" idx="7"/>
          </p:cNvCxnSpPr>
          <p:nvPr/>
        </p:nvCxnSpPr>
        <p:spPr>
          <a:xfrm flipH="1">
            <a:off x="8164738" y="2269757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87473" y="2747828"/>
            <a:ext cx="3528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And the </a:t>
            </a:r>
            <a:r>
              <a:rPr lang="en-US" sz="2600" dirty="0" smtClean="0">
                <a:solidFill>
                  <a:schemeClr val="accent1"/>
                </a:solidFill>
              </a:rPr>
              <a:t>root</a:t>
            </a:r>
            <a:r>
              <a:rPr lang="en-US" sz="2600" dirty="0" smtClean="0"/>
              <a:t> of the tree is also </a:t>
            </a:r>
            <a:r>
              <a:rPr lang="en-US" sz="2600" b="1" dirty="0" smtClean="0"/>
              <a:t>black.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80E128AE-9967-4965-B60A-581A5A452D9F}"/>
              </a:ext>
            </a:extLst>
          </p:cNvPr>
          <p:cNvCxnSpPr>
            <a:stCxn id="6" idx="2"/>
          </p:cNvCxnSpPr>
          <p:nvPr/>
        </p:nvCxnSpPr>
        <p:spPr>
          <a:xfrm flipH="1">
            <a:off x="382772" y="4844955"/>
            <a:ext cx="192828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55D5507-51BB-4623-B4FC-35915ED9B121}"/>
              </a:ext>
            </a:extLst>
          </p:cNvPr>
          <p:cNvCxnSpPr>
            <a:cxnSpLocks/>
          </p:cNvCxnSpPr>
          <p:nvPr/>
        </p:nvCxnSpPr>
        <p:spPr>
          <a:xfrm>
            <a:off x="738580" y="4844955"/>
            <a:ext cx="150285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73AA20C-1580-4A85-A5DC-CA14A98B64D8}"/>
              </a:ext>
            </a:extLst>
          </p:cNvPr>
          <p:cNvCxnSpPr>
            <a:cxnSpLocks/>
          </p:cNvCxnSpPr>
          <p:nvPr/>
        </p:nvCxnSpPr>
        <p:spPr>
          <a:xfrm>
            <a:off x="1996682" y="4844955"/>
            <a:ext cx="256780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6B94B7B-EEB6-4381-B1DB-1B250D8ED3AF}"/>
              </a:ext>
            </a:extLst>
          </p:cNvPr>
          <p:cNvCxnSpPr>
            <a:cxnSpLocks/>
          </p:cNvCxnSpPr>
          <p:nvPr/>
        </p:nvCxnSpPr>
        <p:spPr>
          <a:xfrm flipH="1">
            <a:off x="1560240" y="4844955"/>
            <a:ext cx="262481" cy="301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43B915-24E1-4A54-8BE3-3E7546D1699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519643" y="4781957"/>
            <a:ext cx="374284" cy="453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2FC6F20-0E72-4734-8DE7-931C5AE52C8C}"/>
              </a:ext>
            </a:extLst>
          </p:cNvPr>
          <p:cNvCxnSpPr>
            <a:cxnSpLocks/>
          </p:cNvCxnSpPr>
          <p:nvPr/>
        </p:nvCxnSpPr>
        <p:spPr>
          <a:xfrm flipH="1">
            <a:off x="3046335" y="4781957"/>
            <a:ext cx="324186" cy="426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9740D5F-B2F3-4587-819C-0DBB7063B151}"/>
              </a:ext>
            </a:extLst>
          </p:cNvPr>
          <p:cNvCxnSpPr>
            <a:cxnSpLocks/>
            <a:stCxn id="17" idx="4"/>
          </p:cNvCxnSpPr>
          <p:nvPr/>
        </p:nvCxnSpPr>
        <p:spPr>
          <a:xfrm flipH="1">
            <a:off x="7058491" y="4513965"/>
            <a:ext cx="296658" cy="34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2B4AB70-86C8-4331-9BEC-C6C8F4A51AA1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7355149" y="4513965"/>
            <a:ext cx="209434" cy="34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22AA114-49C7-412D-BEB7-D9E592A36522}"/>
              </a:ext>
            </a:extLst>
          </p:cNvPr>
          <p:cNvCxnSpPr>
            <a:cxnSpLocks/>
          </p:cNvCxnSpPr>
          <p:nvPr/>
        </p:nvCxnSpPr>
        <p:spPr>
          <a:xfrm>
            <a:off x="8435466" y="4511518"/>
            <a:ext cx="256780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A335C3E-322F-4184-8F22-EE7359AC4714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8067604" y="4500266"/>
            <a:ext cx="243744" cy="28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0A7ED1FC-0F25-4D78-94A5-AFF0B5610EB6}"/>
              </a:ext>
            </a:extLst>
          </p:cNvPr>
          <p:cNvCxnSpPr>
            <a:cxnSpLocks/>
          </p:cNvCxnSpPr>
          <p:nvPr/>
        </p:nvCxnSpPr>
        <p:spPr>
          <a:xfrm>
            <a:off x="9535813" y="4296758"/>
            <a:ext cx="231016" cy="447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626CA0C-7297-4255-94F5-BCD161AF2EEF}"/>
              </a:ext>
            </a:extLst>
          </p:cNvPr>
          <p:cNvCxnSpPr>
            <a:cxnSpLocks/>
          </p:cNvCxnSpPr>
          <p:nvPr/>
        </p:nvCxnSpPr>
        <p:spPr>
          <a:xfrm flipH="1">
            <a:off x="9177365" y="4318164"/>
            <a:ext cx="104345" cy="420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89A6F37-5ABE-47E5-8672-87F9860C1423}"/>
              </a:ext>
            </a:extLst>
          </p:cNvPr>
          <p:cNvCxnSpPr>
            <a:cxnSpLocks/>
          </p:cNvCxnSpPr>
          <p:nvPr/>
        </p:nvCxnSpPr>
        <p:spPr>
          <a:xfrm>
            <a:off x="10360746" y="4046632"/>
            <a:ext cx="466524" cy="509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AB4573F-2EC3-4877-8136-2D843811FD5D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10182795" y="4085592"/>
            <a:ext cx="73605" cy="59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199B050-90D3-48C0-A16F-B6963D036CAD}"/>
              </a:ext>
            </a:extLst>
          </p:cNvPr>
          <p:cNvSpPr/>
          <p:nvPr/>
        </p:nvSpPr>
        <p:spPr>
          <a:xfrm>
            <a:off x="88141" y="4567633"/>
            <a:ext cx="3965944" cy="9576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xmlns="" id="{E36EFEA1-48EB-40A2-9618-D12EDA3971D6}"/>
              </a:ext>
            </a:extLst>
          </p:cNvPr>
          <p:cNvCxnSpPr>
            <a:stCxn id="66" idx="6"/>
          </p:cNvCxnSpPr>
          <p:nvPr/>
        </p:nvCxnSpPr>
        <p:spPr>
          <a:xfrm flipV="1">
            <a:off x="4054085" y="4792083"/>
            <a:ext cx="2782241" cy="254364"/>
          </a:xfrm>
          <a:prstGeom prst="curved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60A7E86F-7EBE-4E29-91C5-1A6002964A38}"/>
              </a:ext>
            </a:extLst>
          </p:cNvPr>
          <p:cNvSpPr/>
          <p:nvPr/>
        </p:nvSpPr>
        <p:spPr>
          <a:xfrm rot="21079624">
            <a:off x="6686503" y="4121871"/>
            <a:ext cx="4793174" cy="9576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3671" y="1840375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root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00039" y="2209707"/>
            <a:ext cx="446296" cy="164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411448" y="1714825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root</a:t>
            </a:r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9117816" y="2084157"/>
            <a:ext cx="446296" cy="164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3559351" y="2066386"/>
            <a:ext cx="1700737" cy="856617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1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immediate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you are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professional software developers</a:t>
            </a:r>
            <a:r>
              <a:rPr lang="en-US" dirty="0"/>
              <a:t>.</a:t>
            </a:r>
          </a:p>
          <a:p>
            <a:r>
              <a:rPr lang="en-US" dirty="0"/>
              <a:t>So your time is, </a:t>
            </a:r>
            <a:r>
              <a:rPr lang="en-US" dirty="0">
                <a:solidFill>
                  <a:srgbClr val="FF0000"/>
                </a:solidFill>
              </a:rPr>
              <a:t>quite literally, money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immediate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you are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professional software developers</a:t>
            </a:r>
            <a:r>
              <a:rPr lang="en-US" dirty="0"/>
              <a:t>.</a:t>
            </a:r>
          </a:p>
          <a:p>
            <a:r>
              <a:rPr lang="en-US" dirty="0"/>
              <a:t>So your time is, </a:t>
            </a:r>
            <a:r>
              <a:rPr lang="en-US" dirty="0">
                <a:solidFill>
                  <a:srgbClr val="FF0000"/>
                </a:solidFill>
              </a:rPr>
              <a:t>quite literally, money</a:t>
            </a:r>
            <a:r>
              <a:rPr lang="en-US" dirty="0"/>
              <a:t>.</a:t>
            </a:r>
          </a:p>
          <a:p>
            <a:r>
              <a:rPr lang="en-US" dirty="0"/>
              <a:t>What’s an </a:t>
            </a:r>
            <a:r>
              <a:rPr lang="en-US" dirty="0">
                <a:solidFill>
                  <a:schemeClr val="accent1"/>
                </a:solidFill>
              </a:rPr>
              <a:t>immediate benefit </a:t>
            </a:r>
            <a:r>
              <a:rPr lang="en-US" dirty="0"/>
              <a:t>of your using an RBBST as a 2-3 tree (besides the simpler implementation)?</a:t>
            </a:r>
          </a:p>
          <a:p>
            <a:r>
              <a:rPr lang="en-US" dirty="0"/>
              <a:t>You can use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existing BST code with virtually no modification</a:t>
            </a:r>
            <a:r>
              <a:rPr lang="en-US" dirty="0"/>
              <a:t>!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Particularly for searches!</a:t>
            </a:r>
          </a:p>
          <a:p>
            <a:r>
              <a:rPr lang="en-US" dirty="0"/>
              <a:t>In fact, it makes a lot of sense to </a:t>
            </a:r>
            <a:r>
              <a:rPr lang="en-US" dirty="0">
                <a:solidFill>
                  <a:srgbClr val="00B050"/>
                </a:solidFill>
              </a:rPr>
              <a:t>override an existing BST class</a:t>
            </a:r>
          </a:p>
          <a:p>
            <a:pPr lvl="1"/>
            <a:r>
              <a:rPr lang="en-US" dirty="0"/>
              <a:t>You would then need to make any inner node classes in the BST class 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6555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immediate drawback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come back to our current scenario now: </a:t>
            </a:r>
            <a:r>
              <a:rPr lang="en-US" dirty="0">
                <a:solidFill>
                  <a:srgbClr val="FF4CFB"/>
                </a:solidFill>
              </a:rPr>
              <a:t>you are excellent 420 students.</a:t>
            </a:r>
          </a:p>
          <a:p>
            <a:r>
              <a:rPr lang="en-US" dirty="0"/>
              <a:t>What’s an </a:t>
            </a:r>
            <a:r>
              <a:rPr lang="en-US" dirty="0">
                <a:solidFill>
                  <a:schemeClr val="accent1"/>
                </a:solidFill>
              </a:rPr>
              <a:t>immediate drawback </a:t>
            </a:r>
            <a:r>
              <a:rPr lang="en-US" dirty="0"/>
              <a:t>of representing 2-3 trees as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BBSTs?</a:t>
            </a:r>
          </a:p>
        </p:txBody>
      </p:sp>
    </p:spTree>
    <p:extLst>
      <p:ext uri="{BB962C8B-B14F-4D97-AF65-F5344CB8AC3E}">
        <p14:creationId xmlns:p14="http://schemas.microsoft.com/office/powerpoint/2010/main" val="9813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BD2E-5AB3-4847-80E1-CEB5B31A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–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706D-70E2-473D-A1E9-C5D1DF7BF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used a </a:t>
            </a:r>
            <a:r>
              <a:rPr lang="en-US" dirty="0">
                <a:solidFill>
                  <a:srgbClr val="FF0000"/>
                </a:solidFill>
              </a:rPr>
              <a:t>Red-Black</a:t>
            </a:r>
            <a:r>
              <a:rPr lang="en-US" dirty="0"/>
              <a:t> Binary Search Tree before?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4283A90-EB66-4274-BE33-670027316677}"/>
              </a:ext>
            </a:extLst>
          </p:cNvPr>
          <p:cNvSpPr/>
          <p:nvPr/>
        </p:nvSpPr>
        <p:spPr>
          <a:xfrm>
            <a:off x="3306725" y="3171955"/>
            <a:ext cx="146729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YES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6686B1-3B1B-47EF-AB28-5A237CBA9D7F}"/>
              </a:ext>
            </a:extLst>
          </p:cNvPr>
          <p:cNvSpPr/>
          <p:nvPr/>
        </p:nvSpPr>
        <p:spPr>
          <a:xfrm>
            <a:off x="5734492" y="3175407"/>
            <a:ext cx="1467293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5427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immediate 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come back to our current scenario now: </a:t>
                </a:r>
                <a:r>
                  <a:rPr lang="en-US" dirty="0">
                    <a:solidFill>
                      <a:srgbClr val="FF4CFB"/>
                    </a:solidFill>
                  </a:rPr>
                  <a:t>you are excellent 420 students.</a:t>
                </a:r>
              </a:p>
              <a:p>
                <a:r>
                  <a:rPr lang="en-US" dirty="0"/>
                  <a:t>What’s an </a:t>
                </a:r>
                <a:r>
                  <a:rPr lang="en-US" dirty="0">
                    <a:solidFill>
                      <a:schemeClr val="accent1"/>
                    </a:solidFill>
                  </a:rPr>
                  <a:t>immediate drawback </a:t>
                </a:r>
                <a:r>
                  <a:rPr lang="en-US" dirty="0"/>
                  <a:t>of representing 2-3 trees as </a:t>
                </a: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/>
                  <a:t>BBSTs?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Red links</a:t>
                </a:r>
                <a:r>
                  <a:rPr lang="en-US" dirty="0"/>
                  <a:t> make our tree taller </a:t>
                </a:r>
                <a:r>
                  <a:rPr lang="en-US" dirty="0">
                    <a:sym typeface="Wingdings"/>
                  </a:rPr>
                  <a:t>. </a:t>
                </a:r>
              </a:p>
              <a:p>
                <a:r>
                  <a:rPr lang="en-US" dirty="0"/>
                  <a:t>Compared to AVL Trees, which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≈1.44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height ALWAYS, Red-Black Trees have a height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,  2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dirty="0"/>
                  <a:t>Best case: A 2-3 tree </a:t>
                </a:r>
                <a:r>
                  <a:rPr lang="en-US" dirty="0">
                    <a:solidFill>
                      <a:srgbClr val="00B050"/>
                    </a:solidFill>
                  </a:rPr>
                  <a:t>with only 2 nodes </a:t>
                </a:r>
                <a:r>
                  <a:rPr lang="en-US" dirty="0"/>
                  <a:t>will lead to a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perfectly balanced binary tree in the RBBST representation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i="1" dirty="0"/>
                  <a:t>Not that we need a </a:t>
                </a:r>
                <a:r>
                  <a:rPr lang="en-US" i="1" dirty="0">
                    <a:solidFill>
                      <a:srgbClr val="FF0000"/>
                    </a:solidFill>
                  </a:rPr>
                  <a:t>Red</a:t>
                </a:r>
                <a:r>
                  <a:rPr lang="en-US" i="1" dirty="0"/>
                  <a:t>-Black Tree for this</a:t>
                </a:r>
                <a:r>
                  <a:rPr lang="mr-IN" i="1" dirty="0"/>
                  <a:t>…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Worst case: </a:t>
                </a:r>
                <a:r>
                  <a:rPr lang="en-US" dirty="0">
                    <a:solidFill>
                      <a:srgbClr val="7030A0"/>
                    </a:solidFill>
                  </a:rPr>
                  <a:t>A 2-3 tree whose left links are all 3-nodes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That’ll lead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2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8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 for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red-black tree, we are </a:t>
                </a:r>
                <a:r>
                  <a:rPr lang="en-US" dirty="0">
                    <a:solidFill>
                      <a:srgbClr val="FF0000"/>
                    </a:solidFill>
                  </a:rPr>
                  <a:t>guaranteed at least one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who has two red links connected to it.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1181492" y="4963229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1909322" y="6282266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 flipH="1">
            <a:off x="2279931" y="4977578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8">
            <a:extLst>
              <a:ext uri="{FF2B5EF4-FFF2-40B4-BE49-F238E27FC236}">
                <a16:creationId xmlns="" xmlns:a16="http://schemas.microsoft.com/office/drawing/2014/main" id="{4EE20695-8F78-4BBA-90E2-F5A65A983368}"/>
              </a:ext>
            </a:extLst>
          </p:cNvPr>
          <p:cNvSpPr/>
          <p:nvPr/>
        </p:nvSpPr>
        <p:spPr>
          <a:xfrm>
            <a:off x="3222621" y="6219268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2710672" y="4977578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="" xmlns:a16="http://schemas.microsoft.com/office/drawing/2014/main" id="{ABDA5997-B36F-4469-955F-8722586E65A8}"/>
              </a:ext>
            </a:extLst>
          </p:cNvPr>
          <p:cNvSpPr/>
          <p:nvPr/>
        </p:nvSpPr>
        <p:spPr>
          <a:xfrm>
            <a:off x="1985100" y="4387495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10" name="Oval 9"/>
          <p:cNvSpPr/>
          <p:nvPr/>
        </p:nvSpPr>
        <p:spPr>
          <a:xfrm>
            <a:off x="7060026" y="629596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8016225" y="62822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367319" y="4911934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>
            <a:off x="8176908" y="4911934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95261" y="465130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095261" y="609171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87672" y="586759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619842" y="6091716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582246" y="4275881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0" name="Oval 19"/>
          <p:cNvSpPr/>
          <p:nvPr/>
        </p:nvSpPr>
        <p:spPr>
          <a:xfrm>
            <a:off x="7652327" y="452933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6908" y="4500005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777340" y="6252097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76906" y="2914651"/>
            <a:ext cx="1251166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29506" y="2914651"/>
            <a:ext cx="1251166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418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 for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red-black tree, we are </a:t>
                </a:r>
                <a:r>
                  <a:rPr lang="en-US" dirty="0">
                    <a:solidFill>
                      <a:srgbClr val="FF0000"/>
                    </a:solidFill>
                  </a:rPr>
                  <a:t>guaranteed at least one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who has two red links connected to it.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1181492" y="4963229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1909322" y="6282266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 flipH="1">
            <a:off x="2279931" y="4977578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8">
            <a:extLst>
              <a:ext uri="{FF2B5EF4-FFF2-40B4-BE49-F238E27FC236}">
                <a16:creationId xmlns="" xmlns:a16="http://schemas.microsoft.com/office/drawing/2014/main" id="{4EE20695-8F78-4BBA-90E2-F5A65A983368}"/>
              </a:ext>
            </a:extLst>
          </p:cNvPr>
          <p:cNvSpPr/>
          <p:nvPr/>
        </p:nvSpPr>
        <p:spPr>
          <a:xfrm>
            <a:off x="3222621" y="6219268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2710672" y="4977578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="" xmlns:a16="http://schemas.microsoft.com/office/drawing/2014/main" id="{ABDA5997-B36F-4469-955F-8722586E65A8}"/>
              </a:ext>
            </a:extLst>
          </p:cNvPr>
          <p:cNvSpPr/>
          <p:nvPr/>
        </p:nvSpPr>
        <p:spPr>
          <a:xfrm>
            <a:off x="1985100" y="4387495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10" name="Oval 9"/>
          <p:cNvSpPr/>
          <p:nvPr/>
        </p:nvSpPr>
        <p:spPr>
          <a:xfrm>
            <a:off x="7060026" y="629596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8016225" y="62822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367319" y="4911934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>
            <a:off x="8176908" y="4911934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95261" y="465130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095261" y="609171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87672" y="586759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619842" y="6091716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582246" y="4275881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0" name="Oval 19"/>
          <p:cNvSpPr/>
          <p:nvPr/>
        </p:nvSpPr>
        <p:spPr>
          <a:xfrm>
            <a:off x="7652327" y="452933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6908" y="4500005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777340" y="6252097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76906" y="2914651"/>
            <a:ext cx="1251166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29506" y="2914651"/>
            <a:ext cx="1251166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2327" y="2461819"/>
            <a:ext cx="44206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In fact, we have the </a:t>
            </a:r>
            <a:r>
              <a:rPr lang="en-US" sz="2600" b="1" dirty="0">
                <a:solidFill>
                  <a:schemeClr val="accent1"/>
                </a:solidFill>
              </a:rPr>
              <a:t>opposite guarantee</a:t>
            </a:r>
            <a:r>
              <a:rPr lang="en-US" sz="2600" dirty="0"/>
              <a:t>: there are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no nodes </a:t>
            </a:r>
            <a:r>
              <a:rPr lang="en-US" sz="2600" dirty="0"/>
              <a:t>that are linked to by </a:t>
            </a:r>
            <a:r>
              <a:rPr lang="en-US" sz="2600" dirty="0">
                <a:solidFill>
                  <a:srgbClr val="FF0000"/>
                </a:solidFill>
              </a:rPr>
              <a:t>2 red links.</a:t>
            </a:r>
          </a:p>
        </p:txBody>
      </p:sp>
      <p:sp>
        <p:nvSpPr>
          <p:cNvPr id="28" name="Oval 27"/>
          <p:cNvSpPr/>
          <p:nvPr/>
        </p:nvSpPr>
        <p:spPr>
          <a:xfrm>
            <a:off x="5600700" y="2600325"/>
            <a:ext cx="1657350" cy="1154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quiz for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red-black tree, it is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guaranteed that at least one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link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7030A0"/>
                    </a:solidFill>
                  </a:rPr>
                  <a:t>right-leaning</a:t>
                </a:r>
                <a:r>
                  <a:rPr lang="en-US" dirty="0"/>
                  <a:t> instead of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left-leaning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1181492" y="4963229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1909322" y="6282266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 flipH="1">
            <a:off x="2279931" y="4977578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8">
            <a:extLst>
              <a:ext uri="{FF2B5EF4-FFF2-40B4-BE49-F238E27FC236}">
                <a16:creationId xmlns="" xmlns:a16="http://schemas.microsoft.com/office/drawing/2014/main" id="{4EE20695-8F78-4BBA-90E2-F5A65A983368}"/>
              </a:ext>
            </a:extLst>
          </p:cNvPr>
          <p:cNvSpPr/>
          <p:nvPr/>
        </p:nvSpPr>
        <p:spPr>
          <a:xfrm>
            <a:off x="3222621" y="6219268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2710672" y="4977578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="" xmlns:a16="http://schemas.microsoft.com/office/drawing/2014/main" id="{ABDA5997-B36F-4469-955F-8722586E65A8}"/>
              </a:ext>
            </a:extLst>
          </p:cNvPr>
          <p:cNvSpPr/>
          <p:nvPr/>
        </p:nvSpPr>
        <p:spPr>
          <a:xfrm>
            <a:off x="1985100" y="4387495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10" name="Oval 9"/>
          <p:cNvSpPr/>
          <p:nvPr/>
        </p:nvSpPr>
        <p:spPr>
          <a:xfrm>
            <a:off x="7060026" y="629596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8016225" y="62822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367319" y="4911934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>
            <a:off x="8176908" y="4911934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95261" y="465130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095261" y="609171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87672" y="586759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619842" y="6091716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582246" y="4275881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0" name="Oval 19"/>
          <p:cNvSpPr/>
          <p:nvPr/>
        </p:nvSpPr>
        <p:spPr>
          <a:xfrm>
            <a:off x="7652327" y="452933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6908" y="4500005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777340" y="6252097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76906" y="2914651"/>
            <a:ext cx="1251166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29506" y="2914651"/>
            <a:ext cx="1251166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0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quiz for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red-black tree, it is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guaranteed that at least one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link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7030A0"/>
                    </a:solidFill>
                  </a:rPr>
                  <a:t>right-leaning</a:t>
                </a:r>
                <a:r>
                  <a:rPr lang="en-US" dirty="0"/>
                  <a:t> instead of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left-leaning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</p:cNvCxnSpPr>
          <p:nvPr/>
        </p:nvCxnSpPr>
        <p:spPr>
          <a:xfrm flipH="1">
            <a:off x="1181492" y="4963229"/>
            <a:ext cx="896091" cy="126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1909322" y="6282266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 flipH="1">
            <a:off x="2279931" y="4977578"/>
            <a:ext cx="173962" cy="131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8">
            <a:extLst>
              <a:ext uri="{FF2B5EF4-FFF2-40B4-BE49-F238E27FC236}">
                <a16:creationId xmlns="" xmlns:a16="http://schemas.microsoft.com/office/drawing/2014/main" id="{4EE20695-8F78-4BBA-90E2-F5A65A983368}"/>
              </a:ext>
            </a:extLst>
          </p:cNvPr>
          <p:cNvSpPr/>
          <p:nvPr/>
        </p:nvSpPr>
        <p:spPr>
          <a:xfrm>
            <a:off x="3222621" y="6219268"/>
            <a:ext cx="1479868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32, 39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2710672" y="4977578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="" xmlns:a16="http://schemas.microsoft.com/office/drawing/2014/main" id="{ABDA5997-B36F-4469-955F-8722586E65A8}"/>
              </a:ext>
            </a:extLst>
          </p:cNvPr>
          <p:cNvSpPr/>
          <p:nvPr/>
        </p:nvSpPr>
        <p:spPr>
          <a:xfrm>
            <a:off x="1985100" y="4387495"/>
            <a:ext cx="1057851" cy="57573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15, 30</a:t>
            </a:r>
          </a:p>
        </p:txBody>
      </p:sp>
      <p:sp>
        <p:nvSpPr>
          <p:cNvPr id="10" name="Oval 9"/>
          <p:cNvSpPr/>
          <p:nvPr/>
        </p:nvSpPr>
        <p:spPr>
          <a:xfrm>
            <a:off x="7060026" y="629596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8016225" y="628226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78DD8AD-150E-4F64-827F-60E0B7EA0CD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367319" y="4911934"/>
            <a:ext cx="375012" cy="1384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A259CEC-FBAB-4CC4-AB74-078251B865B0}"/>
              </a:ext>
            </a:extLst>
          </p:cNvPr>
          <p:cNvCxnSpPr>
            <a:cxnSpLocks/>
          </p:cNvCxnSpPr>
          <p:nvPr/>
        </p:nvCxnSpPr>
        <p:spPr>
          <a:xfrm>
            <a:off x="8176908" y="4911934"/>
            <a:ext cx="146610" cy="137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113F1B8-A47C-4ACC-B614-F5BC0B352854}"/>
              </a:ext>
            </a:extLst>
          </p:cNvPr>
          <p:cNvCxnSpPr>
            <a:cxnSpLocks/>
          </p:cNvCxnSpPr>
          <p:nvPr/>
        </p:nvCxnSpPr>
        <p:spPr>
          <a:xfrm>
            <a:off x="9095261" y="4651304"/>
            <a:ext cx="1191750" cy="1256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095261" y="609171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87672" y="586759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39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619842" y="6091716"/>
            <a:ext cx="267830" cy="65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582246" y="4275881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0" name="Oval 19"/>
          <p:cNvSpPr/>
          <p:nvPr/>
        </p:nvSpPr>
        <p:spPr>
          <a:xfrm>
            <a:off x="7652327" y="452933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6908" y="4500005"/>
            <a:ext cx="405338" cy="94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5">
            <a:extLst>
              <a:ext uri="{FF2B5EF4-FFF2-40B4-BE49-F238E27FC236}">
                <a16:creationId xmlns="" xmlns:a16="http://schemas.microsoft.com/office/drawing/2014/main" id="{B1C782A1-D509-4862-91D5-D12E8FD61563}"/>
              </a:ext>
            </a:extLst>
          </p:cNvPr>
          <p:cNvSpPr/>
          <p:nvPr/>
        </p:nvSpPr>
        <p:spPr>
          <a:xfrm>
            <a:off x="777340" y="6252097"/>
            <a:ext cx="861483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76906" y="2914651"/>
            <a:ext cx="1251166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29506" y="2914651"/>
            <a:ext cx="1251166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  <p:sp>
        <p:nvSpPr>
          <p:cNvPr id="15" name="Oval 14"/>
          <p:cNvSpPr/>
          <p:nvPr/>
        </p:nvSpPr>
        <p:spPr>
          <a:xfrm>
            <a:off x="5686182" y="2736057"/>
            <a:ext cx="1537813" cy="928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46211" y="2597641"/>
            <a:ext cx="4015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/>
              <a:t>No</a:t>
            </a:r>
            <a:r>
              <a:rPr lang="en-US" sz="3400" dirty="0"/>
              <a:t> right-leaning </a:t>
            </a:r>
            <a:r>
              <a:rPr lang="en-US" sz="3400" dirty="0">
                <a:solidFill>
                  <a:srgbClr val="FF0000"/>
                </a:solidFill>
              </a:rPr>
              <a:t>red </a:t>
            </a:r>
            <a:r>
              <a:rPr lang="en-US" sz="3400" dirty="0"/>
              <a:t>links in an RBBST!</a:t>
            </a:r>
          </a:p>
        </p:txBody>
      </p:sp>
    </p:spTree>
    <p:extLst>
      <p:ext uri="{BB962C8B-B14F-4D97-AF65-F5344CB8AC3E}">
        <p14:creationId xmlns:p14="http://schemas.microsoft.com/office/powerpoint/2010/main" val="8052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F6430-AFEE-4289-BEC2-7B55ABEB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95EAA0-02C3-4A48-9653-D38713C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Links</a:t>
            </a:r>
            <a:r>
              <a:rPr lang="en-US" dirty="0"/>
              <a:t> to our children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Data</a:t>
            </a:r>
            <a:r>
              <a:rPr lang="en-US" dirty="0"/>
              <a:t> field (some </a:t>
            </a: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/>
              <a:t>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flag </a:t>
            </a:r>
            <a:r>
              <a:rPr lang="en-US" dirty="0"/>
              <a:t>that tells us what </a:t>
            </a:r>
            <a:r>
              <a:rPr lang="en-US" b="1" dirty="0"/>
              <a:t>the color of the link from our parent to the current node is!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For its implementation to be </a:t>
            </a:r>
            <a:r>
              <a:rPr lang="en-US" dirty="0">
                <a:solidFill>
                  <a:schemeClr val="accent2"/>
                </a:solidFill>
              </a:rPr>
              <a:t>visible in subclasses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F6430-AFEE-4289-BEC2-7B55ABEB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95EAA0-02C3-4A48-9653-D38713C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Links</a:t>
            </a:r>
            <a:r>
              <a:rPr lang="en-US" dirty="0"/>
              <a:t> to our children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Data</a:t>
            </a:r>
            <a:r>
              <a:rPr lang="en-US" dirty="0"/>
              <a:t> field (some </a:t>
            </a: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/>
              <a:t>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flag </a:t>
            </a:r>
            <a:r>
              <a:rPr lang="en-US" dirty="0"/>
              <a:t>that tells us what </a:t>
            </a:r>
            <a:r>
              <a:rPr lang="en-US" b="1" dirty="0"/>
              <a:t>the color of the link from our parent to the current node is!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For its implementation to be </a:t>
            </a:r>
            <a:r>
              <a:rPr lang="en-US" dirty="0">
                <a:solidFill>
                  <a:schemeClr val="accent2"/>
                </a:solidFill>
              </a:rPr>
              <a:t>visible in subclasses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785C3E-0E9D-4FBE-B843-F50EBEC0BFB4}"/>
              </a:ext>
            </a:extLst>
          </p:cNvPr>
          <p:cNvSpPr txBox="1"/>
          <p:nvPr/>
        </p:nvSpPr>
        <p:spPr>
          <a:xfrm>
            <a:off x="3049772" y="4157331"/>
            <a:ext cx="6092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protected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6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F6430-AFEE-4289-BEC2-7B55ABEB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95EAA0-02C3-4A48-9653-D38713C8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Links</a:t>
            </a:r>
            <a:r>
              <a:rPr lang="en-US" dirty="0"/>
              <a:t> to our children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Data</a:t>
            </a:r>
            <a:r>
              <a:rPr lang="en-US" dirty="0"/>
              <a:t> field (some </a:t>
            </a: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/>
              <a:t>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flag </a:t>
            </a:r>
            <a:r>
              <a:rPr lang="en-US" dirty="0"/>
              <a:t>that tells us what </a:t>
            </a:r>
            <a:r>
              <a:rPr lang="en-US" b="1" dirty="0"/>
              <a:t>the color of the link from our parent to the current node is!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For its implementation to be </a:t>
            </a:r>
            <a:r>
              <a:rPr lang="en-US" dirty="0">
                <a:solidFill>
                  <a:schemeClr val="accent2"/>
                </a:solidFill>
              </a:rPr>
              <a:t>visible in subclasses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785C3E-0E9D-4FBE-B843-F50EBEC0BFB4}"/>
              </a:ext>
            </a:extLst>
          </p:cNvPr>
          <p:cNvSpPr txBox="1"/>
          <p:nvPr/>
        </p:nvSpPr>
        <p:spPr>
          <a:xfrm>
            <a:off x="2967371" y="4113994"/>
            <a:ext cx="6092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protected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="" xmlns:a16="http://schemas.microsoft.com/office/drawing/2014/main" id="{C3501F8F-E101-4B84-B19E-D86B5BFC7865}"/>
              </a:ext>
            </a:extLst>
          </p:cNvPr>
          <p:cNvSpPr/>
          <p:nvPr/>
        </p:nvSpPr>
        <p:spPr>
          <a:xfrm>
            <a:off x="5917018" y="4263656"/>
            <a:ext cx="1010093" cy="228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C182EC-E78A-4E9C-9012-74284833DA76}"/>
              </a:ext>
            </a:extLst>
          </p:cNvPr>
          <p:cNvSpPr txBox="1"/>
          <p:nvPr/>
        </p:nvSpPr>
        <p:spPr>
          <a:xfrm>
            <a:off x="6927111" y="5221989"/>
            <a:ext cx="344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could work!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9A0B9-8F30-4CDB-9E6E-5CB32A2F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 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BAC669-4D96-476C-8A48-5E54D5D0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4CFB"/>
                </a:solidFill>
              </a:rPr>
              <a:t>During our operations, </a:t>
            </a:r>
            <a:r>
              <a:rPr lang="en-US" dirty="0"/>
              <a:t>we will sometimes have some </a:t>
            </a:r>
            <a:r>
              <a:rPr lang="en-US" dirty="0">
                <a:solidFill>
                  <a:srgbClr val="FF0000"/>
                </a:solidFill>
              </a:rPr>
              <a:t>right-leaning red links </a:t>
            </a:r>
            <a:r>
              <a:rPr lang="en-US" u="sng" dirty="0">
                <a:solidFill>
                  <a:schemeClr val="accent4"/>
                </a:solidFill>
              </a:rPr>
              <a:t>temporarily.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2EA5BD8-9F49-4026-B709-67B425C64004}"/>
              </a:ext>
            </a:extLst>
          </p:cNvPr>
          <p:cNvSpPr/>
          <p:nvPr/>
        </p:nvSpPr>
        <p:spPr>
          <a:xfrm>
            <a:off x="5637028" y="325426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BC2A3FA-E25D-44B8-8A20-E4BE2C202C34}"/>
              </a:ext>
            </a:extLst>
          </p:cNvPr>
          <p:cNvSpPr/>
          <p:nvPr/>
        </p:nvSpPr>
        <p:spPr>
          <a:xfrm>
            <a:off x="4558253" y="3030139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0715E85D-7169-4C23-A759-014215D165AD}"/>
              </a:ext>
            </a:extLst>
          </p:cNvPr>
          <p:cNvCxnSpPr>
            <a:cxnSpLocks/>
            <a:stCxn id="5" idx="6"/>
            <a:endCxn id="4" idx="2"/>
          </p:cNvCxnSpPr>
          <p:nvPr/>
        </p:nvCxnSpPr>
        <p:spPr>
          <a:xfrm>
            <a:off x="5172838" y="3254263"/>
            <a:ext cx="464190" cy="224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BB2A01B-84EA-4712-A3FF-A67800E73DA5}"/>
              </a:ext>
            </a:extLst>
          </p:cNvPr>
          <p:cNvCxnSpPr>
            <a:cxnSpLocks/>
          </p:cNvCxnSpPr>
          <p:nvPr/>
        </p:nvCxnSpPr>
        <p:spPr>
          <a:xfrm flipH="1">
            <a:off x="4465674" y="3478387"/>
            <a:ext cx="287564" cy="52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0F1F028-95DE-4761-A2FC-55C902FBF1AA}"/>
              </a:ext>
            </a:extLst>
          </p:cNvPr>
          <p:cNvSpPr/>
          <p:nvPr/>
        </p:nvSpPr>
        <p:spPr>
          <a:xfrm>
            <a:off x="4046074" y="400129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B8943D-C12C-47F8-914A-1E0D7B520BCE}"/>
              </a:ext>
            </a:extLst>
          </p:cNvPr>
          <p:cNvSpPr txBox="1"/>
          <p:nvPr/>
        </p:nvSpPr>
        <p:spPr>
          <a:xfrm>
            <a:off x="252987" y="3030139"/>
            <a:ext cx="3219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Color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61B54782-0D7E-45C5-84DD-34BC4BC1E8BB}"/>
              </a:ext>
            </a:extLst>
          </p:cNvPr>
          <p:cNvCxnSpPr>
            <a:stCxn id="13" idx="3"/>
          </p:cNvCxnSpPr>
          <p:nvPr/>
        </p:nvCxnSpPr>
        <p:spPr>
          <a:xfrm flipH="1">
            <a:off x="3934047" y="4383898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4EB59B91-9864-47B5-AAAB-BA0ECAD983E5}"/>
              </a:ext>
            </a:extLst>
          </p:cNvPr>
          <p:cNvSpPr/>
          <p:nvPr/>
        </p:nvSpPr>
        <p:spPr>
          <a:xfrm>
            <a:off x="3561920" y="483214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79E704B7-8C91-4EC2-B4BA-1F33CE17EAD3}"/>
              </a:ext>
            </a:extLst>
          </p:cNvPr>
          <p:cNvSpPr/>
          <p:nvPr/>
        </p:nvSpPr>
        <p:spPr>
          <a:xfrm>
            <a:off x="4570759" y="4832146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DE0ED51-6EFD-4189-A7AB-493E9DEA26E8}"/>
              </a:ext>
            </a:extLst>
          </p:cNvPr>
          <p:cNvCxnSpPr>
            <a:cxnSpLocks/>
            <a:stCxn id="13" idx="5"/>
            <a:endCxn id="20" idx="0"/>
          </p:cNvCxnSpPr>
          <p:nvPr/>
        </p:nvCxnSpPr>
        <p:spPr>
          <a:xfrm>
            <a:off x="4570655" y="4383898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1F80B010-EA7B-4B61-8782-C9CF101AFFF1}"/>
              </a:ext>
            </a:extLst>
          </p:cNvPr>
          <p:cNvCxnSpPr/>
          <p:nvPr/>
        </p:nvCxnSpPr>
        <p:spPr>
          <a:xfrm flipH="1">
            <a:off x="5637028" y="3726258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B3DDB4C9-B348-4FCA-B89F-5A4DF73B16E3}"/>
              </a:ext>
            </a:extLst>
          </p:cNvPr>
          <p:cNvSpPr/>
          <p:nvPr/>
        </p:nvSpPr>
        <p:spPr>
          <a:xfrm>
            <a:off x="5349949" y="4098277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D5B92835-D032-4A6F-8907-AC5C34FD0C88}"/>
              </a:ext>
            </a:extLst>
          </p:cNvPr>
          <p:cNvSpPr/>
          <p:nvPr/>
        </p:nvSpPr>
        <p:spPr>
          <a:xfrm>
            <a:off x="6258670" y="3926634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861F4058-3275-4EEC-A795-E59530A9B6CA}"/>
              </a:ext>
            </a:extLst>
          </p:cNvPr>
          <p:cNvCxnSpPr>
            <a:cxnSpLocks/>
            <a:stCxn id="4" idx="5"/>
            <a:endCxn id="26" idx="0"/>
          </p:cNvCxnSpPr>
          <p:nvPr/>
        </p:nvCxnSpPr>
        <p:spPr>
          <a:xfrm>
            <a:off x="6161609" y="3636867"/>
            <a:ext cx="384140" cy="28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1F2F898D-9EE9-437F-AEEE-3F7CADF5B99E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5082834" y="2775588"/>
            <a:ext cx="196809" cy="32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A3E25B8-A200-4D06-B1E7-872B1A4D1672}"/>
                  </a:ext>
                </a:extLst>
              </p:cNvPr>
              <p:cNvSpPr txBox="1"/>
              <p:nvPr/>
            </p:nvSpPr>
            <p:spPr>
              <a:xfrm>
                <a:off x="5279643" y="2358213"/>
                <a:ext cx="2413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3E25B8-A200-4D06-B1E7-872B1A4D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43" y="2358213"/>
                <a:ext cx="24134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9A0B9-8F30-4CDB-9E6E-5CB32A2F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 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BAC669-4D96-476C-8A48-5E54D5D0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4CFB"/>
                </a:solidFill>
              </a:rPr>
              <a:t>During our operations, </a:t>
            </a:r>
            <a:r>
              <a:rPr lang="en-US" dirty="0"/>
              <a:t>we will sometimes have some </a:t>
            </a:r>
            <a:r>
              <a:rPr lang="en-US" dirty="0">
                <a:solidFill>
                  <a:srgbClr val="FF0000"/>
                </a:solidFill>
              </a:rPr>
              <a:t>right-leaning red links </a:t>
            </a:r>
            <a:r>
              <a:rPr lang="en-US" u="sng" dirty="0">
                <a:solidFill>
                  <a:schemeClr val="accent4"/>
                </a:solidFill>
              </a:rPr>
              <a:t>temporarily.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7EC547-CD5C-439C-A027-3797E77C23DE}"/>
              </a:ext>
            </a:extLst>
          </p:cNvPr>
          <p:cNvSpPr txBox="1"/>
          <p:nvPr/>
        </p:nvSpPr>
        <p:spPr>
          <a:xfrm>
            <a:off x="2509768" y="5638534"/>
            <a:ext cx="78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your notes, write a private method called </a:t>
            </a:r>
            <a:r>
              <a:rPr lang="en-US" sz="2400" dirty="0" err="1">
                <a:latin typeface="Consolas" panose="020B0609020204030204" pitchFamily="49" charset="0"/>
              </a:rPr>
              <a:t>rotateLeft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>
                <a:latin typeface="Calibri (Body)"/>
              </a:rPr>
              <a:t>such that when we call </a:t>
            </a:r>
            <a:r>
              <a:rPr lang="en-US" sz="2400" dirty="0"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latin typeface="Consolas" panose="020B0609020204030204" pitchFamily="49" charset="0"/>
              </a:rPr>
              <a:t>rotateLeft</a:t>
            </a:r>
            <a:r>
              <a:rPr lang="en-US" sz="2400" dirty="0">
                <a:latin typeface="Consolas" panose="020B0609020204030204" pitchFamily="49" charset="0"/>
              </a:rPr>
              <a:t>(r)</a:t>
            </a:r>
            <a:r>
              <a:rPr lang="en-US" sz="2400" dirty="0">
                <a:latin typeface="Calibri (Body)"/>
              </a:rPr>
              <a:t>, the result is as shown on the right!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E1A47F21-0EFF-4A66-BD1A-1808C8118FD6}"/>
              </a:ext>
            </a:extLst>
          </p:cNvPr>
          <p:cNvSpPr/>
          <p:nvPr/>
        </p:nvSpPr>
        <p:spPr>
          <a:xfrm>
            <a:off x="6504516" y="3229701"/>
            <a:ext cx="967563" cy="57372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EADF6D5-5DA3-4831-92D4-01B652B57CDC}"/>
              </a:ext>
            </a:extLst>
          </p:cNvPr>
          <p:cNvSpPr/>
          <p:nvPr/>
        </p:nvSpPr>
        <p:spPr>
          <a:xfrm>
            <a:off x="8511749" y="263201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0C67F7-F184-4642-86C3-6FF8D7B48C34}"/>
              </a:ext>
            </a:extLst>
          </p:cNvPr>
          <p:cNvSpPr/>
          <p:nvPr/>
        </p:nvSpPr>
        <p:spPr>
          <a:xfrm>
            <a:off x="8040727" y="3193459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C6B0F85-1496-49B4-BEDF-D74E8895AF9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7876674" y="3596104"/>
            <a:ext cx="273618" cy="298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DC602FD-A360-4B4F-89AA-5B8C8F2958E4}"/>
              </a:ext>
            </a:extLst>
          </p:cNvPr>
          <p:cNvSpPr/>
          <p:nvPr/>
        </p:nvSpPr>
        <p:spPr>
          <a:xfrm>
            <a:off x="7569381" y="3894887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D83C84E1-4CA2-43D1-AC07-F70A4D58BA61}"/>
              </a:ext>
            </a:extLst>
          </p:cNvPr>
          <p:cNvCxnSpPr>
            <a:cxnSpLocks/>
          </p:cNvCxnSpPr>
          <p:nvPr/>
        </p:nvCxnSpPr>
        <p:spPr>
          <a:xfrm flipH="1">
            <a:off x="8458945" y="3058522"/>
            <a:ext cx="253734" cy="178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158AB4-1C79-43DA-B6E2-028D509B93F7}"/>
              </a:ext>
            </a:extLst>
          </p:cNvPr>
          <p:cNvSpPr/>
          <p:nvPr/>
        </p:nvSpPr>
        <p:spPr>
          <a:xfrm>
            <a:off x="5637028" y="3254263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93E3C33-504A-4B9A-9FAF-1A46FC43B371}"/>
              </a:ext>
            </a:extLst>
          </p:cNvPr>
          <p:cNvSpPr/>
          <p:nvPr/>
        </p:nvSpPr>
        <p:spPr>
          <a:xfrm>
            <a:off x="4558253" y="3030139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B2332F07-1B8F-4107-84AE-6C2DD5EC05E8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>
            <a:off x="5172838" y="3254263"/>
            <a:ext cx="464190" cy="224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3722C7E-800B-426D-A3BF-E6694FEC9DF1}"/>
              </a:ext>
            </a:extLst>
          </p:cNvPr>
          <p:cNvCxnSpPr>
            <a:cxnSpLocks/>
          </p:cNvCxnSpPr>
          <p:nvPr/>
        </p:nvCxnSpPr>
        <p:spPr>
          <a:xfrm flipH="1">
            <a:off x="4465674" y="3478387"/>
            <a:ext cx="287564" cy="52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591820F-D3E9-4F8F-A1D5-DA090FEEE3F9}"/>
              </a:ext>
            </a:extLst>
          </p:cNvPr>
          <p:cNvSpPr/>
          <p:nvPr/>
        </p:nvSpPr>
        <p:spPr>
          <a:xfrm>
            <a:off x="4046074" y="400129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BC73E35-DA64-47FD-B3D1-4108F8EBCD32}"/>
              </a:ext>
            </a:extLst>
          </p:cNvPr>
          <p:cNvCxnSpPr>
            <a:stCxn id="30" idx="3"/>
          </p:cNvCxnSpPr>
          <p:nvPr/>
        </p:nvCxnSpPr>
        <p:spPr>
          <a:xfrm flipH="1">
            <a:off x="3934047" y="4383898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A14083D5-9E7C-4A1D-A8B6-609BD40E770D}"/>
              </a:ext>
            </a:extLst>
          </p:cNvPr>
          <p:cNvSpPr/>
          <p:nvPr/>
        </p:nvSpPr>
        <p:spPr>
          <a:xfrm>
            <a:off x="3561920" y="483214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B51A6A03-F9EE-4957-886B-D109C9D47866}"/>
              </a:ext>
            </a:extLst>
          </p:cNvPr>
          <p:cNvSpPr/>
          <p:nvPr/>
        </p:nvSpPr>
        <p:spPr>
          <a:xfrm>
            <a:off x="4570759" y="4832146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AA413A9-EC89-492F-A42C-D826D0EA4D99}"/>
              </a:ext>
            </a:extLst>
          </p:cNvPr>
          <p:cNvCxnSpPr>
            <a:cxnSpLocks/>
            <a:stCxn id="30" idx="5"/>
            <a:endCxn id="33" idx="0"/>
          </p:cNvCxnSpPr>
          <p:nvPr/>
        </p:nvCxnSpPr>
        <p:spPr>
          <a:xfrm>
            <a:off x="4570655" y="4383898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E6382C6A-A3A7-48A1-8429-9DD765C12491}"/>
              </a:ext>
            </a:extLst>
          </p:cNvPr>
          <p:cNvCxnSpPr/>
          <p:nvPr/>
        </p:nvCxnSpPr>
        <p:spPr>
          <a:xfrm flipH="1">
            <a:off x="5616609" y="3705116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081C1468-DD73-4F86-95B8-FBC32A80E4E6}"/>
              </a:ext>
            </a:extLst>
          </p:cNvPr>
          <p:cNvSpPr/>
          <p:nvPr/>
        </p:nvSpPr>
        <p:spPr>
          <a:xfrm>
            <a:off x="5329530" y="4077135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1087C6F6-440C-4E15-ABF1-7A6618AD36FB}"/>
              </a:ext>
            </a:extLst>
          </p:cNvPr>
          <p:cNvSpPr/>
          <p:nvPr/>
        </p:nvSpPr>
        <p:spPr>
          <a:xfrm>
            <a:off x="6238251" y="3905492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5C6BD3B-0996-4086-8DEE-18E01402E04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141190" y="3615725"/>
            <a:ext cx="384140" cy="28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48AE510-6377-45EC-B6F4-ADD897CA4682}"/>
              </a:ext>
            </a:extLst>
          </p:cNvPr>
          <p:cNvCxnSpPr/>
          <p:nvPr/>
        </p:nvCxnSpPr>
        <p:spPr>
          <a:xfrm flipH="1">
            <a:off x="7470033" y="4336403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1134AFA4-E453-4766-A799-0E75A6FA5D0C}"/>
              </a:ext>
            </a:extLst>
          </p:cNvPr>
          <p:cNvSpPr/>
          <p:nvPr/>
        </p:nvSpPr>
        <p:spPr>
          <a:xfrm>
            <a:off x="7097906" y="4784651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B61C6883-DE72-416F-BBB4-642C290BE3C0}"/>
              </a:ext>
            </a:extLst>
          </p:cNvPr>
          <p:cNvSpPr/>
          <p:nvPr/>
        </p:nvSpPr>
        <p:spPr>
          <a:xfrm>
            <a:off x="8106745" y="4784651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2B9F748-F2FB-4953-81D4-F6F36D1C6842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106641" y="4336403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C855F2C-D86F-449C-9634-259A44C066F0}"/>
              </a:ext>
            </a:extLst>
          </p:cNvPr>
          <p:cNvCxnSpPr>
            <a:cxnSpLocks/>
            <a:stCxn id="18" idx="5"/>
            <a:endCxn id="44" idx="0"/>
          </p:cNvCxnSpPr>
          <p:nvPr/>
        </p:nvCxnSpPr>
        <p:spPr>
          <a:xfrm>
            <a:off x="8565308" y="3576063"/>
            <a:ext cx="263093" cy="322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4651A963-FF1D-4117-BF3F-73B92BC356F8}"/>
              </a:ext>
            </a:extLst>
          </p:cNvPr>
          <p:cNvSpPr/>
          <p:nvPr/>
        </p:nvSpPr>
        <p:spPr>
          <a:xfrm>
            <a:off x="8541322" y="3898797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D608CE1A-3E5B-46DE-835E-004ABF8F9582}"/>
              </a:ext>
            </a:extLst>
          </p:cNvPr>
          <p:cNvSpPr/>
          <p:nvPr/>
        </p:nvSpPr>
        <p:spPr>
          <a:xfrm>
            <a:off x="9235185" y="3366850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80387E02-82DE-4FAF-9D45-0B3E3650C228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9036330" y="3014617"/>
            <a:ext cx="421340" cy="348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14F588BC-4D9F-4713-A9DD-F3841DD554BD}"/>
              </a:ext>
            </a:extLst>
          </p:cNvPr>
          <p:cNvCxnSpPr>
            <a:cxnSpLocks/>
          </p:cNvCxnSpPr>
          <p:nvPr/>
        </p:nvCxnSpPr>
        <p:spPr>
          <a:xfrm flipH="1">
            <a:off x="5082834" y="2775588"/>
            <a:ext cx="196809" cy="32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4A7D374C-F17F-4D73-BC93-09ABC83B2A1E}"/>
                  </a:ext>
                </a:extLst>
              </p:cNvPr>
              <p:cNvSpPr txBox="1"/>
              <p:nvPr/>
            </p:nvSpPr>
            <p:spPr>
              <a:xfrm>
                <a:off x="5279643" y="2358213"/>
                <a:ext cx="2413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7D374C-F17F-4D73-BC93-09ABC83B2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43" y="2358213"/>
                <a:ext cx="24134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03011957-EA9A-4CB1-B80C-BD8EBDA02931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9036330" y="2469811"/>
            <a:ext cx="421340" cy="227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37C8B003-D854-4357-9E75-14F3DE6A0531}"/>
                  </a:ext>
                </a:extLst>
              </p:cNvPr>
              <p:cNvSpPr txBox="1"/>
              <p:nvPr/>
            </p:nvSpPr>
            <p:spPr>
              <a:xfrm>
                <a:off x="9490493" y="2166559"/>
                <a:ext cx="2413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C8B003-D854-4357-9E75-14F3DE6A0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493" y="2166559"/>
                <a:ext cx="2413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8CBF1D5-4184-428F-A22D-DD36FF557072}"/>
              </a:ext>
            </a:extLst>
          </p:cNvPr>
          <p:cNvSpPr txBox="1"/>
          <p:nvPr/>
        </p:nvSpPr>
        <p:spPr>
          <a:xfrm>
            <a:off x="252987" y="3030139"/>
            <a:ext cx="3219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Color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32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BD2E-5AB3-4847-80E1-CEB5B31A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–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706D-70E2-473D-A1E9-C5D1DF7BF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used a </a:t>
            </a:r>
            <a:r>
              <a:rPr lang="en-US" dirty="0">
                <a:solidFill>
                  <a:srgbClr val="FF0000"/>
                </a:solidFill>
              </a:rPr>
              <a:t>Red-Black</a:t>
            </a:r>
            <a:r>
              <a:rPr lang="en-US" dirty="0"/>
              <a:t> Binary Search Tree before?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Thanks for the input!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4283A90-EB66-4274-BE33-670027316677}"/>
              </a:ext>
            </a:extLst>
          </p:cNvPr>
          <p:cNvSpPr/>
          <p:nvPr/>
        </p:nvSpPr>
        <p:spPr>
          <a:xfrm>
            <a:off x="3306725" y="3171955"/>
            <a:ext cx="146729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YES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6686B1-3B1B-47EF-AB28-5A237CBA9D7F}"/>
              </a:ext>
            </a:extLst>
          </p:cNvPr>
          <p:cNvSpPr/>
          <p:nvPr/>
        </p:nvSpPr>
        <p:spPr>
          <a:xfrm>
            <a:off x="5734492" y="3175407"/>
            <a:ext cx="1467293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1273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9A0B9-8F30-4CDB-9E6E-5CB32A2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Implement a utility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B8943D-C12C-47F8-914A-1E0D7B520BCE}"/>
              </a:ext>
            </a:extLst>
          </p:cNvPr>
          <p:cNvSpPr txBox="1"/>
          <p:nvPr/>
        </p:nvSpPr>
        <p:spPr>
          <a:xfrm>
            <a:off x="165311" y="1623292"/>
            <a:ext cx="88354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private </a:t>
            </a:r>
            <a:r>
              <a:rPr lang="en-US" dirty="0">
                <a:latin typeface="Consolas" panose="020B0609020204030204" pitchFamily="49" charset="0"/>
              </a:rPr>
              <a:t>Node </a:t>
            </a:r>
            <a:r>
              <a:rPr lang="en-US" dirty="0" err="1">
                <a:latin typeface="Consolas" panose="020B0609020204030204" pitchFamily="49" charset="0"/>
              </a:rPr>
              <a:t>rotateLeft</a:t>
            </a:r>
            <a:r>
              <a:rPr lang="en-US" dirty="0">
                <a:latin typeface="Consolas" panose="020B0609020204030204" pitchFamily="49" charset="0"/>
              </a:rPr>
              <a:t>(Node n){</a:t>
            </a:r>
          </a:p>
          <a:p>
            <a:r>
              <a:rPr lang="en-US" dirty="0">
                <a:latin typeface="Consolas" panose="020B0609020204030204" pitchFamily="49" charset="0"/>
              </a:rPr>
              <a:t>    Node temp =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; 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temp.left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How do I know that temp != null?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temp.left</a:t>
            </a:r>
            <a:r>
              <a:rPr lang="en-US" dirty="0">
                <a:latin typeface="Consolas" panose="020B0609020204030204" pitchFamily="49" charset="0"/>
              </a:rPr>
              <a:t> = n;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temp.left.color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 return temp;   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E1A47F21-0EFF-4A66-BD1A-1808C8118FD6}"/>
              </a:ext>
            </a:extLst>
          </p:cNvPr>
          <p:cNvSpPr/>
          <p:nvPr/>
        </p:nvSpPr>
        <p:spPr>
          <a:xfrm>
            <a:off x="6904089" y="2843960"/>
            <a:ext cx="967563" cy="57372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EADF6D5-5DA3-4831-92D4-01B652B57CDC}"/>
              </a:ext>
            </a:extLst>
          </p:cNvPr>
          <p:cNvSpPr/>
          <p:nvPr/>
        </p:nvSpPr>
        <p:spPr>
          <a:xfrm>
            <a:off x="9226653" y="199123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0C67F7-F184-4642-86C3-6FF8D7B48C34}"/>
              </a:ext>
            </a:extLst>
          </p:cNvPr>
          <p:cNvSpPr/>
          <p:nvPr/>
        </p:nvSpPr>
        <p:spPr>
          <a:xfrm>
            <a:off x="8755631" y="255268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C6B0F85-1496-49B4-BEDF-D74E8895AF9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591578" y="2955329"/>
            <a:ext cx="273618" cy="298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DC602FD-A360-4B4F-89AA-5B8C8F2958E4}"/>
              </a:ext>
            </a:extLst>
          </p:cNvPr>
          <p:cNvSpPr/>
          <p:nvPr/>
        </p:nvSpPr>
        <p:spPr>
          <a:xfrm>
            <a:off x="8284285" y="325411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D83C84E1-4CA2-43D1-AC07-F70A4D58BA61}"/>
              </a:ext>
            </a:extLst>
          </p:cNvPr>
          <p:cNvCxnSpPr>
            <a:cxnSpLocks/>
          </p:cNvCxnSpPr>
          <p:nvPr/>
        </p:nvCxnSpPr>
        <p:spPr>
          <a:xfrm flipH="1">
            <a:off x="9173849" y="2417747"/>
            <a:ext cx="253734" cy="178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158AB4-1C79-43DA-B6E2-028D509B93F7}"/>
              </a:ext>
            </a:extLst>
          </p:cNvPr>
          <p:cNvSpPr/>
          <p:nvPr/>
        </p:nvSpPr>
        <p:spPr>
          <a:xfrm>
            <a:off x="5664456" y="207802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93E3C33-504A-4B9A-9FAF-1A46FC43B371}"/>
              </a:ext>
            </a:extLst>
          </p:cNvPr>
          <p:cNvSpPr/>
          <p:nvPr/>
        </p:nvSpPr>
        <p:spPr>
          <a:xfrm>
            <a:off x="4585681" y="185390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B2332F07-1B8F-4107-84AE-6C2DD5EC05E8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>
            <a:off x="5200266" y="2078024"/>
            <a:ext cx="464190" cy="224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3722C7E-800B-426D-A3BF-E6694FEC9DF1}"/>
              </a:ext>
            </a:extLst>
          </p:cNvPr>
          <p:cNvCxnSpPr>
            <a:cxnSpLocks/>
          </p:cNvCxnSpPr>
          <p:nvPr/>
        </p:nvCxnSpPr>
        <p:spPr>
          <a:xfrm flipH="1">
            <a:off x="4493102" y="2302148"/>
            <a:ext cx="287564" cy="52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591820F-D3E9-4F8F-A1D5-DA090FEEE3F9}"/>
              </a:ext>
            </a:extLst>
          </p:cNvPr>
          <p:cNvSpPr/>
          <p:nvPr/>
        </p:nvSpPr>
        <p:spPr>
          <a:xfrm>
            <a:off x="4073502" y="282505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BC73E35-DA64-47FD-B3D1-4108F8EBCD32}"/>
              </a:ext>
            </a:extLst>
          </p:cNvPr>
          <p:cNvCxnSpPr>
            <a:stCxn id="30" idx="3"/>
          </p:cNvCxnSpPr>
          <p:nvPr/>
        </p:nvCxnSpPr>
        <p:spPr>
          <a:xfrm flipH="1">
            <a:off x="3961475" y="3207659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A14083D5-9E7C-4A1D-A8B6-609BD40E770D}"/>
              </a:ext>
            </a:extLst>
          </p:cNvPr>
          <p:cNvSpPr/>
          <p:nvPr/>
        </p:nvSpPr>
        <p:spPr>
          <a:xfrm>
            <a:off x="3589348" y="3655907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B51A6A03-F9EE-4957-886B-D109C9D47866}"/>
              </a:ext>
            </a:extLst>
          </p:cNvPr>
          <p:cNvSpPr/>
          <p:nvPr/>
        </p:nvSpPr>
        <p:spPr>
          <a:xfrm>
            <a:off x="4598187" y="3655907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AA413A9-EC89-492F-A42C-D826D0EA4D99}"/>
              </a:ext>
            </a:extLst>
          </p:cNvPr>
          <p:cNvCxnSpPr>
            <a:cxnSpLocks/>
            <a:stCxn id="30" idx="5"/>
            <a:endCxn id="33" idx="0"/>
          </p:cNvCxnSpPr>
          <p:nvPr/>
        </p:nvCxnSpPr>
        <p:spPr>
          <a:xfrm>
            <a:off x="4598083" y="3207659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E6382C6A-A3A7-48A1-8429-9DD765C12491}"/>
              </a:ext>
            </a:extLst>
          </p:cNvPr>
          <p:cNvCxnSpPr/>
          <p:nvPr/>
        </p:nvCxnSpPr>
        <p:spPr>
          <a:xfrm flipH="1">
            <a:off x="5644037" y="2528877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081C1468-DD73-4F86-95B8-FBC32A80E4E6}"/>
              </a:ext>
            </a:extLst>
          </p:cNvPr>
          <p:cNvSpPr/>
          <p:nvPr/>
        </p:nvSpPr>
        <p:spPr>
          <a:xfrm>
            <a:off x="5356958" y="290089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1087C6F6-440C-4E15-ABF1-7A6618AD36FB}"/>
              </a:ext>
            </a:extLst>
          </p:cNvPr>
          <p:cNvSpPr/>
          <p:nvPr/>
        </p:nvSpPr>
        <p:spPr>
          <a:xfrm>
            <a:off x="6265679" y="2729253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5C6BD3B-0996-4086-8DEE-18E01402E04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168618" y="2439486"/>
            <a:ext cx="384140" cy="28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48AE510-6377-45EC-B6F4-ADD897CA4682}"/>
              </a:ext>
            </a:extLst>
          </p:cNvPr>
          <p:cNvCxnSpPr/>
          <p:nvPr/>
        </p:nvCxnSpPr>
        <p:spPr>
          <a:xfrm flipH="1">
            <a:off x="8184937" y="3695628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1134AFA4-E453-4766-A799-0E75A6FA5D0C}"/>
              </a:ext>
            </a:extLst>
          </p:cNvPr>
          <p:cNvSpPr/>
          <p:nvPr/>
        </p:nvSpPr>
        <p:spPr>
          <a:xfrm>
            <a:off x="7812810" y="414387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B61C6883-DE72-416F-BBB4-642C290BE3C0}"/>
              </a:ext>
            </a:extLst>
          </p:cNvPr>
          <p:cNvSpPr/>
          <p:nvPr/>
        </p:nvSpPr>
        <p:spPr>
          <a:xfrm>
            <a:off x="8821649" y="4143876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2B9F748-F2FB-4953-81D4-F6F36D1C6842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821545" y="3695628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C855F2C-D86F-449C-9634-259A44C066F0}"/>
              </a:ext>
            </a:extLst>
          </p:cNvPr>
          <p:cNvCxnSpPr>
            <a:cxnSpLocks/>
            <a:stCxn id="18" idx="5"/>
            <a:endCxn id="44" idx="0"/>
          </p:cNvCxnSpPr>
          <p:nvPr/>
        </p:nvCxnSpPr>
        <p:spPr>
          <a:xfrm>
            <a:off x="9280212" y="2935288"/>
            <a:ext cx="263093" cy="322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4651A963-FF1D-4117-BF3F-73B92BC356F8}"/>
              </a:ext>
            </a:extLst>
          </p:cNvPr>
          <p:cNvSpPr/>
          <p:nvPr/>
        </p:nvSpPr>
        <p:spPr>
          <a:xfrm>
            <a:off x="9256226" y="3258022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D608CE1A-3E5B-46DE-835E-004ABF8F9582}"/>
              </a:ext>
            </a:extLst>
          </p:cNvPr>
          <p:cNvSpPr/>
          <p:nvPr/>
        </p:nvSpPr>
        <p:spPr>
          <a:xfrm>
            <a:off x="9950089" y="2726075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80387E02-82DE-4FAF-9D45-0B3E3650C228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9751234" y="2373842"/>
            <a:ext cx="421340" cy="348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F36B7917-749C-4961-8F2B-08089CD65D96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5110262" y="1609831"/>
            <a:ext cx="322099" cy="30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EA0071A-5C89-4C98-976E-96C5F19739DA}"/>
                  </a:ext>
                </a:extLst>
              </p:cNvPr>
              <p:cNvSpPr txBox="1"/>
              <p:nvPr/>
            </p:nvSpPr>
            <p:spPr>
              <a:xfrm>
                <a:off x="5483672" y="1235381"/>
                <a:ext cx="26539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A0071A-5C89-4C98-976E-96C5F197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72" y="1235381"/>
                <a:ext cx="26539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5B85649A-CADC-467D-AA91-82BE8F32FE1F}"/>
              </a:ext>
            </a:extLst>
          </p:cNvPr>
          <p:cNvCxnSpPr>
            <a:cxnSpLocks/>
          </p:cNvCxnSpPr>
          <p:nvPr/>
        </p:nvCxnSpPr>
        <p:spPr>
          <a:xfrm flipH="1">
            <a:off x="9865133" y="1646480"/>
            <a:ext cx="196809" cy="32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BBB2A4A-6386-4742-9564-9B0087003AD1}"/>
                  </a:ext>
                </a:extLst>
              </p:cNvPr>
              <p:cNvSpPr txBox="1"/>
              <p:nvPr/>
            </p:nvSpPr>
            <p:spPr>
              <a:xfrm>
                <a:off x="10072289" y="1194404"/>
                <a:ext cx="2413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BBB2A4A-6386-4742-9564-9B0087003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89" y="1194404"/>
                <a:ext cx="2413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9A0B9-8F30-4CDB-9E6E-5CB32A2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Implement a utility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B8943D-C12C-47F8-914A-1E0D7B520BCE}"/>
              </a:ext>
            </a:extLst>
          </p:cNvPr>
          <p:cNvSpPr txBox="1"/>
          <p:nvPr/>
        </p:nvSpPr>
        <p:spPr>
          <a:xfrm>
            <a:off x="165311" y="1623292"/>
            <a:ext cx="88354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private </a:t>
            </a:r>
            <a:r>
              <a:rPr lang="en-US" dirty="0">
                <a:latin typeface="Consolas" panose="020B0609020204030204" pitchFamily="49" charset="0"/>
              </a:rPr>
              <a:t>Node </a:t>
            </a:r>
            <a:r>
              <a:rPr lang="en-US" dirty="0" err="1">
                <a:latin typeface="Consolas" panose="020B0609020204030204" pitchFamily="49" charset="0"/>
              </a:rPr>
              <a:t>rotateLeft</a:t>
            </a:r>
            <a:r>
              <a:rPr lang="en-US" dirty="0">
                <a:latin typeface="Consolas" panose="020B0609020204030204" pitchFamily="49" charset="0"/>
              </a:rPr>
              <a:t>(Node n){</a:t>
            </a:r>
          </a:p>
          <a:p>
            <a:r>
              <a:rPr lang="en-US" dirty="0">
                <a:latin typeface="Consolas" panose="020B0609020204030204" pitchFamily="49" charset="0"/>
              </a:rPr>
              <a:t>    Node temp =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; 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temp.left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How do I know that temp != null?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temp.left</a:t>
            </a:r>
            <a:r>
              <a:rPr lang="en-US" dirty="0">
                <a:latin typeface="Consolas" panose="020B0609020204030204" pitchFamily="49" charset="0"/>
              </a:rPr>
              <a:t> = n;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temp.left.color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 return temp;   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E1A47F21-0EFF-4A66-BD1A-1808C8118FD6}"/>
              </a:ext>
            </a:extLst>
          </p:cNvPr>
          <p:cNvSpPr/>
          <p:nvPr/>
        </p:nvSpPr>
        <p:spPr>
          <a:xfrm>
            <a:off x="6904089" y="2843960"/>
            <a:ext cx="967563" cy="57372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EADF6D5-5DA3-4831-92D4-01B652B57CDC}"/>
              </a:ext>
            </a:extLst>
          </p:cNvPr>
          <p:cNvSpPr/>
          <p:nvPr/>
        </p:nvSpPr>
        <p:spPr>
          <a:xfrm>
            <a:off x="9226653" y="199123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0C67F7-F184-4642-86C3-6FF8D7B48C34}"/>
              </a:ext>
            </a:extLst>
          </p:cNvPr>
          <p:cNvSpPr/>
          <p:nvPr/>
        </p:nvSpPr>
        <p:spPr>
          <a:xfrm>
            <a:off x="8755631" y="255268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C6B0F85-1496-49B4-BEDF-D74E8895AF9F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591578" y="2955329"/>
            <a:ext cx="273618" cy="298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DC602FD-A360-4B4F-89AA-5B8C8F2958E4}"/>
              </a:ext>
            </a:extLst>
          </p:cNvPr>
          <p:cNvSpPr/>
          <p:nvPr/>
        </p:nvSpPr>
        <p:spPr>
          <a:xfrm>
            <a:off x="8284285" y="325411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D83C84E1-4CA2-43D1-AC07-F70A4D58BA61}"/>
              </a:ext>
            </a:extLst>
          </p:cNvPr>
          <p:cNvCxnSpPr>
            <a:cxnSpLocks/>
          </p:cNvCxnSpPr>
          <p:nvPr/>
        </p:nvCxnSpPr>
        <p:spPr>
          <a:xfrm flipH="1">
            <a:off x="9173849" y="2417747"/>
            <a:ext cx="253734" cy="178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158AB4-1C79-43DA-B6E2-028D509B93F7}"/>
              </a:ext>
            </a:extLst>
          </p:cNvPr>
          <p:cNvSpPr/>
          <p:nvPr/>
        </p:nvSpPr>
        <p:spPr>
          <a:xfrm>
            <a:off x="5664456" y="207802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93E3C33-504A-4B9A-9FAF-1A46FC43B371}"/>
              </a:ext>
            </a:extLst>
          </p:cNvPr>
          <p:cNvSpPr/>
          <p:nvPr/>
        </p:nvSpPr>
        <p:spPr>
          <a:xfrm>
            <a:off x="4585681" y="1853900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B2332F07-1B8F-4107-84AE-6C2DD5EC05E8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>
            <a:off x="5200266" y="2078024"/>
            <a:ext cx="464190" cy="224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3722C7E-800B-426D-A3BF-E6694FEC9DF1}"/>
              </a:ext>
            </a:extLst>
          </p:cNvPr>
          <p:cNvCxnSpPr>
            <a:cxnSpLocks/>
          </p:cNvCxnSpPr>
          <p:nvPr/>
        </p:nvCxnSpPr>
        <p:spPr>
          <a:xfrm flipH="1">
            <a:off x="4493102" y="2302148"/>
            <a:ext cx="287564" cy="52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591820F-D3E9-4F8F-A1D5-DA090FEEE3F9}"/>
              </a:ext>
            </a:extLst>
          </p:cNvPr>
          <p:cNvSpPr/>
          <p:nvPr/>
        </p:nvSpPr>
        <p:spPr>
          <a:xfrm>
            <a:off x="4073502" y="2825055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BC73E35-DA64-47FD-B3D1-4108F8EBCD32}"/>
              </a:ext>
            </a:extLst>
          </p:cNvPr>
          <p:cNvCxnSpPr>
            <a:stCxn id="30" idx="3"/>
          </p:cNvCxnSpPr>
          <p:nvPr/>
        </p:nvCxnSpPr>
        <p:spPr>
          <a:xfrm flipH="1">
            <a:off x="3961475" y="3207659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A14083D5-9E7C-4A1D-A8B6-609BD40E770D}"/>
              </a:ext>
            </a:extLst>
          </p:cNvPr>
          <p:cNvSpPr/>
          <p:nvPr/>
        </p:nvSpPr>
        <p:spPr>
          <a:xfrm>
            <a:off x="3589348" y="3655907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B51A6A03-F9EE-4957-886B-D109C9D47866}"/>
              </a:ext>
            </a:extLst>
          </p:cNvPr>
          <p:cNvSpPr/>
          <p:nvPr/>
        </p:nvSpPr>
        <p:spPr>
          <a:xfrm>
            <a:off x="4598187" y="3655907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2AA413A9-EC89-492F-A42C-D826D0EA4D99}"/>
              </a:ext>
            </a:extLst>
          </p:cNvPr>
          <p:cNvCxnSpPr>
            <a:cxnSpLocks/>
            <a:stCxn id="30" idx="5"/>
            <a:endCxn id="33" idx="0"/>
          </p:cNvCxnSpPr>
          <p:nvPr/>
        </p:nvCxnSpPr>
        <p:spPr>
          <a:xfrm>
            <a:off x="4598083" y="3207659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E6382C6A-A3A7-48A1-8429-9DD765C12491}"/>
              </a:ext>
            </a:extLst>
          </p:cNvPr>
          <p:cNvCxnSpPr/>
          <p:nvPr/>
        </p:nvCxnSpPr>
        <p:spPr>
          <a:xfrm flipH="1">
            <a:off x="5644037" y="2528877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081C1468-DD73-4F86-95B8-FBC32A80E4E6}"/>
              </a:ext>
            </a:extLst>
          </p:cNvPr>
          <p:cNvSpPr/>
          <p:nvPr/>
        </p:nvSpPr>
        <p:spPr>
          <a:xfrm>
            <a:off x="5356958" y="290089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1087C6F6-440C-4E15-ABF1-7A6618AD36FB}"/>
              </a:ext>
            </a:extLst>
          </p:cNvPr>
          <p:cNvSpPr/>
          <p:nvPr/>
        </p:nvSpPr>
        <p:spPr>
          <a:xfrm>
            <a:off x="6265679" y="2729253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5C6BD3B-0996-4086-8DEE-18E01402E04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168618" y="2439486"/>
            <a:ext cx="384140" cy="28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48AE510-6377-45EC-B6F4-ADD897CA4682}"/>
              </a:ext>
            </a:extLst>
          </p:cNvPr>
          <p:cNvCxnSpPr/>
          <p:nvPr/>
        </p:nvCxnSpPr>
        <p:spPr>
          <a:xfrm flipH="1">
            <a:off x="8184937" y="3695628"/>
            <a:ext cx="202031" cy="400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1134AFA4-E453-4766-A799-0E75A6FA5D0C}"/>
              </a:ext>
            </a:extLst>
          </p:cNvPr>
          <p:cNvSpPr/>
          <p:nvPr/>
        </p:nvSpPr>
        <p:spPr>
          <a:xfrm>
            <a:off x="7812810" y="4143876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B61C6883-DE72-416F-BBB4-642C290BE3C0}"/>
              </a:ext>
            </a:extLst>
          </p:cNvPr>
          <p:cNvSpPr/>
          <p:nvPr/>
        </p:nvSpPr>
        <p:spPr>
          <a:xfrm>
            <a:off x="8821649" y="4143876"/>
            <a:ext cx="574158" cy="671322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F2B9F748-F2FB-4953-81D4-F6F36D1C6842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821545" y="3695628"/>
            <a:ext cx="287183" cy="44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C855F2C-D86F-449C-9634-259A44C066F0}"/>
              </a:ext>
            </a:extLst>
          </p:cNvPr>
          <p:cNvCxnSpPr>
            <a:cxnSpLocks/>
            <a:stCxn id="18" idx="5"/>
            <a:endCxn id="44" idx="0"/>
          </p:cNvCxnSpPr>
          <p:nvPr/>
        </p:nvCxnSpPr>
        <p:spPr>
          <a:xfrm>
            <a:off x="9280212" y="2935288"/>
            <a:ext cx="263093" cy="322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4651A963-FF1D-4117-BF3F-73B92BC356F8}"/>
              </a:ext>
            </a:extLst>
          </p:cNvPr>
          <p:cNvSpPr/>
          <p:nvPr/>
        </p:nvSpPr>
        <p:spPr>
          <a:xfrm>
            <a:off x="9256226" y="3258022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D608CE1A-3E5B-46DE-835E-004ABF8F9582}"/>
              </a:ext>
            </a:extLst>
          </p:cNvPr>
          <p:cNvSpPr/>
          <p:nvPr/>
        </p:nvSpPr>
        <p:spPr>
          <a:xfrm>
            <a:off x="9950089" y="2726075"/>
            <a:ext cx="574158" cy="67132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80387E02-82DE-4FAF-9D45-0B3E3650C228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9751234" y="2373842"/>
            <a:ext cx="421340" cy="348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F36B7917-749C-4961-8F2B-08089CD65D96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5110262" y="1609831"/>
            <a:ext cx="322099" cy="30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EA0071A-5C89-4C98-976E-96C5F19739DA}"/>
                  </a:ext>
                </a:extLst>
              </p:cNvPr>
              <p:cNvSpPr txBox="1"/>
              <p:nvPr/>
            </p:nvSpPr>
            <p:spPr>
              <a:xfrm>
                <a:off x="5483672" y="1235381"/>
                <a:ext cx="26539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A0071A-5C89-4C98-976E-96C5F197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72" y="1235381"/>
                <a:ext cx="26539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5B85649A-CADC-467D-AA91-82BE8F32FE1F}"/>
              </a:ext>
            </a:extLst>
          </p:cNvPr>
          <p:cNvCxnSpPr>
            <a:cxnSpLocks/>
          </p:cNvCxnSpPr>
          <p:nvPr/>
        </p:nvCxnSpPr>
        <p:spPr>
          <a:xfrm flipH="1">
            <a:off x="9865133" y="1646480"/>
            <a:ext cx="196809" cy="32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BBB2A4A-6386-4742-9564-9B0087003AD1}"/>
                  </a:ext>
                </a:extLst>
              </p:cNvPr>
              <p:cNvSpPr txBox="1"/>
              <p:nvPr/>
            </p:nvSpPr>
            <p:spPr>
              <a:xfrm>
                <a:off x="10072289" y="1194404"/>
                <a:ext cx="2413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BBB2A4A-6386-4742-9564-9B0087003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89" y="1194404"/>
                <a:ext cx="2413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0E1497-55CC-4C93-91D8-64C19057C6E9}"/>
              </a:ext>
            </a:extLst>
          </p:cNvPr>
          <p:cNvSpPr txBox="1"/>
          <p:nvPr/>
        </p:nvSpPr>
        <p:spPr>
          <a:xfrm>
            <a:off x="4688087" y="5837274"/>
            <a:ext cx="54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589D7"/>
                </a:solidFill>
                <a:latin typeface="Consolas" panose="020B0609020204030204" pitchFamily="49" charset="0"/>
              </a:rPr>
              <a:t>rotateRight</a:t>
            </a:r>
            <a:r>
              <a:rPr lang="en-US" sz="2800" dirty="0">
                <a:solidFill>
                  <a:srgbClr val="D589D7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>
                <a:solidFill>
                  <a:srgbClr val="D589D7"/>
                </a:solidFill>
              </a:rPr>
              <a:t> </a:t>
            </a:r>
            <a:r>
              <a:rPr lang="en-US" sz="2800" dirty="0" smtClean="0">
                <a:solidFill>
                  <a:srgbClr val="D589D7"/>
                </a:solidFill>
              </a:rPr>
              <a:t>symmetric.</a:t>
            </a:r>
            <a:endParaRPr lang="en-US" sz="2800" dirty="0">
              <a:solidFill>
                <a:srgbClr val="D589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E6EB4-49EB-4FFE-A465-DA7D9439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 another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96A860-D38D-45F9-9A86-4A5FDF0D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</a:t>
            </a:r>
            <a:r>
              <a:rPr lang="en-US" dirty="0">
                <a:solidFill>
                  <a:schemeClr val="accent6"/>
                </a:solidFill>
              </a:rPr>
              <a:t>during our operations</a:t>
            </a:r>
            <a:r>
              <a:rPr lang="en-US" dirty="0"/>
              <a:t>, we will end up with a node connected to </a:t>
            </a:r>
            <a:r>
              <a:rPr lang="en-US" dirty="0">
                <a:solidFill>
                  <a:srgbClr val="FF0000"/>
                </a:solidFill>
              </a:rPr>
              <a:t>two red links.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D84B515-5640-4F3C-98D1-7C377BD8DAB0}"/>
              </a:ext>
            </a:extLst>
          </p:cNvPr>
          <p:cNvSpPr/>
          <p:nvPr/>
        </p:nvSpPr>
        <p:spPr>
          <a:xfrm>
            <a:off x="6016934" y="41325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8686BF7-D40A-4FDC-85D2-739608E21AC1}"/>
              </a:ext>
            </a:extLst>
          </p:cNvPr>
          <p:cNvSpPr/>
          <p:nvPr/>
        </p:nvSpPr>
        <p:spPr>
          <a:xfrm>
            <a:off x="5228104" y="355304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FB579F1-0038-4AB5-BECB-53E4D8966085}"/>
              </a:ext>
            </a:extLst>
          </p:cNvPr>
          <p:cNvSpPr/>
          <p:nvPr/>
        </p:nvSpPr>
        <p:spPr>
          <a:xfrm>
            <a:off x="4401919" y="406693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32791E3-0215-4C19-9A82-661D5D8BBF1F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5752685" y="3935650"/>
            <a:ext cx="354253" cy="262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DB985A6-A875-4FBB-8EDE-7CEA66B1D78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4926500" y="3935650"/>
            <a:ext cx="391608" cy="196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F3D18BB-2DF0-4385-BEC2-03B9CF032D3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5397" y="3189767"/>
            <a:ext cx="0" cy="363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5BFEF256-C0BF-4E2B-9186-D7424BA8FB18}"/>
                  </a:ext>
                </a:extLst>
              </p:cNvPr>
              <p:cNvSpPr txBox="1"/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FEF256-C0BF-4E2B-9186-D7424BA8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blipFill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99699D4-ACA2-480D-83C2-D8DBB21C3B7A}"/>
              </a:ext>
            </a:extLst>
          </p:cNvPr>
          <p:cNvSpPr/>
          <p:nvPr/>
        </p:nvSpPr>
        <p:spPr>
          <a:xfrm>
            <a:off x="221218" y="3033019"/>
            <a:ext cx="3384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protected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B9EB3F4F-882A-4B4D-B516-F20C5C35370A}"/>
              </a:ext>
            </a:extLst>
          </p:cNvPr>
          <p:cNvSpPr/>
          <p:nvPr/>
        </p:nvSpPr>
        <p:spPr>
          <a:xfrm>
            <a:off x="4236196" y="4646474"/>
            <a:ext cx="452802" cy="29766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4D873124-B55C-4465-93FC-2CE55DDCF32C}"/>
              </a:ext>
            </a:extLst>
          </p:cNvPr>
          <p:cNvSpPr/>
          <p:nvPr/>
        </p:nvSpPr>
        <p:spPr>
          <a:xfrm>
            <a:off x="4832421" y="4632984"/>
            <a:ext cx="455919" cy="324645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4A49CB90-BD68-4265-B066-FF12FC6F358B}"/>
              </a:ext>
            </a:extLst>
          </p:cNvPr>
          <p:cNvSpPr/>
          <p:nvPr/>
        </p:nvSpPr>
        <p:spPr>
          <a:xfrm>
            <a:off x="5868866" y="4714501"/>
            <a:ext cx="454267" cy="306763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0BD31ECB-B3D5-4358-B071-D7B4EEFC8E4E}"/>
              </a:ext>
            </a:extLst>
          </p:cNvPr>
          <p:cNvSpPr/>
          <p:nvPr/>
        </p:nvSpPr>
        <p:spPr>
          <a:xfrm>
            <a:off x="6435372" y="4714501"/>
            <a:ext cx="465899" cy="31971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0AFD619-2BD2-4744-97A3-A570876DF07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559685" y="4532730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2F57D129-1D80-4492-89F3-D4BC4A6AC763}"/>
              </a:ext>
            </a:extLst>
          </p:cNvPr>
          <p:cNvCxnSpPr>
            <a:cxnSpLocks/>
          </p:cNvCxnSpPr>
          <p:nvPr/>
        </p:nvCxnSpPr>
        <p:spPr>
          <a:xfrm>
            <a:off x="4926500" y="4451213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4438B83-451A-468F-B0C6-A77962B2E558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4462597" y="4542098"/>
            <a:ext cx="112410" cy="104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222A2D4E-B0BA-4400-A0E7-904F2FE2A624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6096000" y="4546376"/>
            <a:ext cx="136106" cy="168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E6EB4-49EB-4FFE-A465-DA7D9439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 another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96A860-D38D-45F9-9A86-4A5FDF0D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</a:t>
            </a:r>
            <a:r>
              <a:rPr lang="en-US" dirty="0">
                <a:solidFill>
                  <a:schemeClr val="accent6"/>
                </a:solidFill>
              </a:rPr>
              <a:t>during our operations</a:t>
            </a:r>
            <a:r>
              <a:rPr lang="en-US" dirty="0"/>
              <a:t>, we will end up with a node connected to </a:t>
            </a:r>
            <a:r>
              <a:rPr lang="en-US" dirty="0">
                <a:solidFill>
                  <a:srgbClr val="FF0000"/>
                </a:solidFill>
              </a:rPr>
              <a:t>two red links.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D84B515-5640-4F3C-98D1-7C377BD8DAB0}"/>
              </a:ext>
            </a:extLst>
          </p:cNvPr>
          <p:cNvSpPr/>
          <p:nvPr/>
        </p:nvSpPr>
        <p:spPr>
          <a:xfrm>
            <a:off x="6016934" y="41325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8686BF7-D40A-4FDC-85D2-739608E21AC1}"/>
              </a:ext>
            </a:extLst>
          </p:cNvPr>
          <p:cNvSpPr/>
          <p:nvPr/>
        </p:nvSpPr>
        <p:spPr>
          <a:xfrm>
            <a:off x="5228104" y="355304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FB579F1-0038-4AB5-BECB-53E4D8966085}"/>
              </a:ext>
            </a:extLst>
          </p:cNvPr>
          <p:cNvSpPr/>
          <p:nvPr/>
        </p:nvSpPr>
        <p:spPr>
          <a:xfrm>
            <a:off x="4401919" y="406693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32791E3-0215-4C19-9A82-661D5D8BBF1F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5752685" y="3935650"/>
            <a:ext cx="354253" cy="262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DB985A6-A875-4FBB-8EDE-7CEA66B1D78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4926500" y="3935650"/>
            <a:ext cx="391608" cy="196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F3D18BB-2DF0-4385-BEC2-03B9CF032D3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5397" y="3189767"/>
            <a:ext cx="0" cy="363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5BFEF256-C0BF-4E2B-9186-D7424BA8FB18}"/>
                  </a:ext>
                </a:extLst>
              </p:cNvPr>
              <p:cNvSpPr txBox="1"/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FEF256-C0BF-4E2B-9186-D7424BA8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blipFill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99699D4-ACA2-480D-83C2-D8DBB21C3B7A}"/>
              </a:ext>
            </a:extLst>
          </p:cNvPr>
          <p:cNvSpPr/>
          <p:nvPr/>
        </p:nvSpPr>
        <p:spPr>
          <a:xfrm>
            <a:off x="221218" y="3033019"/>
            <a:ext cx="3384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protected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57AB2D8-BBE0-4379-B061-DC4F69D702D6}"/>
                  </a:ext>
                </a:extLst>
              </p:cNvPr>
              <p:cNvSpPr txBox="1"/>
              <p:nvPr/>
            </p:nvSpPr>
            <p:spPr>
              <a:xfrm>
                <a:off x="1657328" y="5610925"/>
                <a:ext cx="104730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Write a void Java routine called </a:t>
                </a:r>
                <a:r>
                  <a:rPr lang="en-US" sz="240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flipColors</a:t>
                </a:r>
                <a:r>
                  <a:rPr lang="en-US" sz="2400" dirty="0"/>
                  <a:t> which, when called as</a:t>
                </a:r>
              </a:p>
              <a:p>
                <a:r>
                  <a:rPr lang="en-US" sz="240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flipColors</a:t>
                </a:r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(r)</a:t>
                </a:r>
                <a:r>
                  <a:rPr lang="en-US" sz="2400" dirty="0"/>
                  <a:t>, will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transform the colors of the tree rooted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as shown above!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7AB2D8-BBE0-4379-B061-DC4F69D70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8" y="5610925"/>
                <a:ext cx="10473070" cy="1200329"/>
              </a:xfrm>
              <a:prstGeom prst="rect">
                <a:avLst/>
              </a:prstGeom>
              <a:blipFill>
                <a:blip r:embed="rId3"/>
                <a:stretch>
                  <a:fillRect l="-93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69B48AB0-7338-4A3D-8E40-19D5AFDD0EC0}"/>
              </a:ext>
            </a:extLst>
          </p:cNvPr>
          <p:cNvSpPr/>
          <p:nvPr/>
        </p:nvSpPr>
        <p:spPr>
          <a:xfrm>
            <a:off x="4236196" y="4646474"/>
            <a:ext cx="452802" cy="29766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B672F4B6-A44A-409F-AA53-B2233D736040}"/>
              </a:ext>
            </a:extLst>
          </p:cNvPr>
          <p:cNvSpPr/>
          <p:nvPr/>
        </p:nvSpPr>
        <p:spPr>
          <a:xfrm>
            <a:off x="4832421" y="4632984"/>
            <a:ext cx="455919" cy="324645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989C1080-79F3-456A-BB80-5C402711142D}"/>
              </a:ext>
            </a:extLst>
          </p:cNvPr>
          <p:cNvSpPr/>
          <p:nvPr/>
        </p:nvSpPr>
        <p:spPr>
          <a:xfrm>
            <a:off x="5863955" y="4706184"/>
            <a:ext cx="454267" cy="306763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5EEAFA0F-7895-4089-8355-65220E02EE6E}"/>
              </a:ext>
            </a:extLst>
          </p:cNvPr>
          <p:cNvSpPr/>
          <p:nvPr/>
        </p:nvSpPr>
        <p:spPr>
          <a:xfrm>
            <a:off x="6435372" y="4714501"/>
            <a:ext cx="465899" cy="31971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83ABCC2-5138-4BC1-9D7B-560EA60A0A6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559685" y="4532730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CD67A42F-CE36-4BEA-965F-E117C968A573}"/>
              </a:ext>
            </a:extLst>
          </p:cNvPr>
          <p:cNvCxnSpPr>
            <a:cxnSpLocks/>
          </p:cNvCxnSpPr>
          <p:nvPr/>
        </p:nvCxnSpPr>
        <p:spPr>
          <a:xfrm>
            <a:off x="4926500" y="4451213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C9AF83C-9318-4C05-AC92-38B87B056F4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462597" y="4542098"/>
            <a:ext cx="112410" cy="104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ABFC579-616E-4D55-BC63-89909D1C5595}"/>
              </a:ext>
            </a:extLst>
          </p:cNvPr>
          <p:cNvCxnSpPr>
            <a:cxnSpLocks/>
          </p:cNvCxnSpPr>
          <p:nvPr/>
        </p:nvCxnSpPr>
        <p:spPr>
          <a:xfrm flipH="1">
            <a:off x="6096000" y="4546376"/>
            <a:ext cx="136106" cy="168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F95A8227-9F46-4BB6-B85A-13E7B5353C07}"/>
              </a:ext>
            </a:extLst>
          </p:cNvPr>
          <p:cNvSpPr/>
          <p:nvPr/>
        </p:nvSpPr>
        <p:spPr>
          <a:xfrm>
            <a:off x="6893863" y="3852793"/>
            <a:ext cx="967563" cy="57372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0ACDE87-74C3-4682-AD22-3796C9696293}"/>
              </a:ext>
            </a:extLst>
          </p:cNvPr>
          <p:cNvSpPr/>
          <p:nvPr/>
        </p:nvSpPr>
        <p:spPr>
          <a:xfrm>
            <a:off x="9859029" y="42035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1F9C5D0-7957-4433-9AB8-4DC1DB248D1E}"/>
              </a:ext>
            </a:extLst>
          </p:cNvPr>
          <p:cNvSpPr/>
          <p:nvPr/>
        </p:nvSpPr>
        <p:spPr>
          <a:xfrm>
            <a:off x="9070199" y="362403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D4B46E4-59AE-43B6-9431-E0C846172BDD}"/>
              </a:ext>
            </a:extLst>
          </p:cNvPr>
          <p:cNvSpPr/>
          <p:nvPr/>
        </p:nvSpPr>
        <p:spPr>
          <a:xfrm>
            <a:off x="8244014" y="413792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07B62FF-7712-468F-ADC3-D453D79355AF}"/>
              </a:ext>
            </a:extLst>
          </p:cNvPr>
          <p:cNvCxnSpPr>
            <a:cxnSpLocks/>
            <a:stCxn id="23" idx="5"/>
            <a:endCxn id="22" idx="1"/>
          </p:cNvCxnSpPr>
          <p:nvPr/>
        </p:nvCxnSpPr>
        <p:spPr>
          <a:xfrm>
            <a:off x="9594780" y="4006636"/>
            <a:ext cx="354253" cy="262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62A17D23-3CEA-4CD7-A896-931596019A72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8768595" y="4006636"/>
            <a:ext cx="391608" cy="1969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8D572920-7075-424A-BC93-489D9B7BB5F8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9377492" y="3260753"/>
            <a:ext cx="0" cy="363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F137D37-9C7E-4262-BB61-8D18CFB0087B}"/>
                  </a:ext>
                </a:extLst>
              </p:cNvPr>
              <p:cNvSpPr txBox="1"/>
              <p:nvPr/>
            </p:nvSpPr>
            <p:spPr>
              <a:xfrm>
                <a:off x="9294006" y="282700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37D37-9C7E-4262-BB61-8D18CFB0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06" y="2827006"/>
                <a:ext cx="166969" cy="276999"/>
              </a:xfrm>
              <a:prstGeom prst="rect">
                <a:avLst/>
              </a:prstGeom>
              <a:blipFill>
                <a:blip r:embed="rId4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4596A218-9E1C-4836-BA9D-55434B04D9A2}"/>
              </a:ext>
            </a:extLst>
          </p:cNvPr>
          <p:cNvSpPr/>
          <p:nvPr/>
        </p:nvSpPr>
        <p:spPr>
          <a:xfrm>
            <a:off x="8078291" y="4717460"/>
            <a:ext cx="452802" cy="29766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289612D4-1988-4C99-BC9F-D4EA7D465875}"/>
              </a:ext>
            </a:extLst>
          </p:cNvPr>
          <p:cNvSpPr/>
          <p:nvPr/>
        </p:nvSpPr>
        <p:spPr>
          <a:xfrm>
            <a:off x="8674516" y="4703970"/>
            <a:ext cx="455919" cy="324645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A529D572-74CF-4CB2-8B34-EEA1F1A77D73}"/>
              </a:ext>
            </a:extLst>
          </p:cNvPr>
          <p:cNvSpPr/>
          <p:nvPr/>
        </p:nvSpPr>
        <p:spPr>
          <a:xfrm>
            <a:off x="9706050" y="4777170"/>
            <a:ext cx="454267" cy="306763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6A11E5F5-3A21-4E77-B84A-0995938D4E9F}"/>
              </a:ext>
            </a:extLst>
          </p:cNvPr>
          <p:cNvSpPr/>
          <p:nvPr/>
        </p:nvSpPr>
        <p:spPr>
          <a:xfrm>
            <a:off x="10277467" y="4785487"/>
            <a:ext cx="465899" cy="31971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3092FDD8-DC54-466A-9538-0E59043FC2C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401780" y="4603716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9981B41-FD52-44C6-87C6-5AD4473A084F}"/>
              </a:ext>
            </a:extLst>
          </p:cNvPr>
          <p:cNvCxnSpPr>
            <a:cxnSpLocks/>
          </p:cNvCxnSpPr>
          <p:nvPr/>
        </p:nvCxnSpPr>
        <p:spPr>
          <a:xfrm>
            <a:off x="8768595" y="4522199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B45B6504-1FE8-4DF2-BCD2-C6A42D8BEEFC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304692" y="4613084"/>
            <a:ext cx="112410" cy="104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60A017B3-DCC8-4220-9999-E94260F82F8C}"/>
              </a:ext>
            </a:extLst>
          </p:cNvPr>
          <p:cNvCxnSpPr>
            <a:cxnSpLocks/>
          </p:cNvCxnSpPr>
          <p:nvPr/>
        </p:nvCxnSpPr>
        <p:spPr>
          <a:xfrm flipH="1">
            <a:off x="9938095" y="4617362"/>
            <a:ext cx="136106" cy="168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E6EB4-49EB-4FFE-A465-DA7D9439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 another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96A860-D38D-45F9-9A86-4A5FDF0D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</a:t>
            </a:r>
            <a:r>
              <a:rPr lang="en-US" dirty="0">
                <a:solidFill>
                  <a:schemeClr val="accent6"/>
                </a:solidFill>
              </a:rPr>
              <a:t>during our operations</a:t>
            </a:r>
            <a:r>
              <a:rPr lang="en-US" dirty="0"/>
              <a:t>, we will end up with a node connected to </a:t>
            </a:r>
            <a:r>
              <a:rPr lang="en-US" dirty="0">
                <a:solidFill>
                  <a:srgbClr val="FF0000"/>
                </a:solidFill>
              </a:rPr>
              <a:t>two red links.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D84B515-5640-4F3C-98D1-7C377BD8DAB0}"/>
              </a:ext>
            </a:extLst>
          </p:cNvPr>
          <p:cNvSpPr/>
          <p:nvPr/>
        </p:nvSpPr>
        <p:spPr>
          <a:xfrm>
            <a:off x="6016934" y="413258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8686BF7-D40A-4FDC-85D2-739608E21AC1}"/>
              </a:ext>
            </a:extLst>
          </p:cNvPr>
          <p:cNvSpPr/>
          <p:nvPr/>
        </p:nvSpPr>
        <p:spPr>
          <a:xfrm>
            <a:off x="5228104" y="3553046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FB579F1-0038-4AB5-BECB-53E4D8966085}"/>
              </a:ext>
            </a:extLst>
          </p:cNvPr>
          <p:cNvSpPr/>
          <p:nvPr/>
        </p:nvSpPr>
        <p:spPr>
          <a:xfrm>
            <a:off x="4401919" y="406693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32791E3-0215-4C19-9A82-661D5D8BBF1F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5752685" y="3935650"/>
            <a:ext cx="354253" cy="262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DB985A6-A875-4FBB-8EDE-7CEA66B1D78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4926500" y="3935650"/>
            <a:ext cx="391608" cy="196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F3D18BB-2DF0-4385-BEC2-03B9CF032D3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5397" y="3189767"/>
            <a:ext cx="0" cy="3632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5BFEF256-C0BF-4E2B-9186-D7424BA8FB18}"/>
                  </a:ext>
                </a:extLst>
              </p:cNvPr>
              <p:cNvSpPr txBox="1"/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FEF256-C0BF-4E2B-9186-D7424BA8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1" y="2756020"/>
                <a:ext cx="166969" cy="276999"/>
              </a:xfrm>
              <a:prstGeom prst="rect">
                <a:avLst/>
              </a:prstGeom>
              <a:blipFill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99699D4-ACA2-480D-83C2-D8DBB21C3B7A}"/>
              </a:ext>
            </a:extLst>
          </p:cNvPr>
          <p:cNvSpPr/>
          <p:nvPr/>
        </p:nvSpPr>
        <p:spPr>
          <a:xfrm>
            <a:off x="221218" y="3033019"/>
            <a:ext cx="61280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protected </a:t>
            </a:r>
            <a:r>
              <a:rPr lang="en-US" dirty="0" err="1"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 Color{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latin typeface="Consolas" panose="020B0609020204030204" pitchFamily="49" charset="0"/>
              </a:rPr>
              <a:t> class Node {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Node left, right;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data; </a:t>
            </a:r>
          </a:p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protected void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flipColors</a:t>
            </a:r>
            <a:r>
              <a:rPr lang="en-US" dirty="0">
                <a:latin typeface="Consolas" panose="020B0609020204030204" pitchFamily="49" charset="0"/>
              </a:rPr>
              <a:t>(Node n){</a:t>
            </a:r>
          </a:p>
          <a:p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n.left.color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n.right.color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</a:rPr>
              <a:t>n.color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69B48AB0-7338-4A3D-8E40-19D5AFDD0EC0}"/>
              </a:ext>
            </a:extLst>
          </p:cNvPr>
          <p:cNvSpPr/>
          <p:nvPr/>
        </p:nvSpPr>
        <p:spPr>
          <a:xfrm>
            <a:off x="4236196" y="4646474"/>
            <a:ext cx="452802" cy="29766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B672F4B6-A44A-409F-AA53-B2233D736040}"/>
              </a:ext>
            </a:extLst>
          </p:cNvPr>
          <p:cNvSpPr/>
          <p:nvPr/>
        </p:nvSpPr>
        <p:spPr>
          <a:xfrm>
            <a:off x="4832421" y="4632984"/>
            <a:ext cx="455919" cy="324645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989C1080-79F3-456A-BB80-5C402711142D}"/>
              </a:ext>
            </a:extLst>
          </p:cNvPr>
          <p:cNvSpPr/>
          <p:nvPr/>
        </p:nvSpPr>
        <p:spPr>
          <a:xfrm>
            <a:off x="5863955" y="4706184"/>
            <a:ext cx="454267" cy="306763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5EEAFA0F-7895-4089-8355-65220E02EE6E}"/>
              </a:ext>
            </a:extLst>
          </p:cNvPr>
          <p:cNvSpPr/>
          <p:nvPr/>
        </p:nvSpPr>
        <p:spPr>
          <a:xfrm>
            <a:off x="6435372" y="4714501"/>
            <a:ext cx="465899" cy="31971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83ABCC2-5138-4BC1-9D7B-560EA60A0A6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559685" y="4532730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CD67A42F-CE36-4BEA-965F-E117C968A573}"/>
              </a:ext>
            </a:extLst>
          </p:cNvPr>
          <p:cNvCxnSpPr>
            <a:cxnSpLocks/>
          </p:cNvCxnSpPr>
          <p:nvPr/>
        </p:nvCxnSpPr>
        <p:spPr>
          <a:xfrm>
            <a:off x="4926500" y="4451213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C9AF83C-9318-4C05-AC92-38B87B056F4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462597" y="4542098"/>
            <a:ext cx="112410" cy="104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ABFC579-616E-4D55-BC63-89909D1C5595}"/>
              </a:ext>
            </a:extLst>
          </p:cNvPr>
          <p:cNvCxnSpPr>
            <a:cxnSpLocks/>
          </p:cNvCxnSpPr>
          <p:nvPr/>
        </p:nvCxnSpPr>
        <p:spPr>
          <a:xfrm flipH="1">
            <a:off x="6096000" y="4546376"/>
            <a:ext cx="136106" cy="168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F95A8227-9F46-4BB6-B85A-13E7B5353C07}"/>
              </a:ext>
            </a:extLst>
          </p:cNvPr>
          <p:cNvSpPr/>
          <p:nvPr/>
        </p:nvSpPr>
        <p:spPr>
          <a:xfrm>
            <a:off x="6893863" y="3852793"/>
            <a:ext cx="967563" cy="57372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0ACDE87-74C3-4682-AD22-3796C9696293}"/>
              </a:ext>
            </a:extLst>
          </p:cNvPr>
          <p:cNvSpPr/>
          <p:nvPr/>
        </p:nvSpPr>
        <p:spPr>
          <a:xfrm>
            <a:off x="9859029" y="4203568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1F9C5D0-7957-4433-9AB8-4DC1DB248D1E}"/>
              </a:ext>
            </a:extLst>
          </p:cNvPr>
          <p:cNvSpPr/>
          <p:nvPr/>
        </p:nvSpPr>
        <p:spPr>
          <a:xfrm>
            <a:off x="9070199" y="3624032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D4B46E4-59AE-43B6-9431-E0C846172BDD}"/>
              </a:ext>
            </a:extLst>
          </p:cNvPr>
          <p:cNvSpPr/>
          <p:nvPr/>
        </p:nvSpPr>
        <p:spPr>
          <a:xfrm>
            <a:off x="8244014" y="4137924"/>
            <a:ext cx="614585" cy="448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07B62FF-7712-468F-ADC3-D453D79355AF}"/>
              </a:ext>
            </a:extLst>
          </p:cNvPr>
          <p:cNvCxnSpPr>
            <a:cxnSpLocks/>
            <a:stCxn id="23" idx="5"/>
            <a:endCxn id="22" idx="1"/>
          </p:cNvCxnSpPr>
          <p:nvPr/>
        </p:nvCxnSpPr>
        <p:spPr>
          <a:xfrm>
            <a:off x="9594780" y="4006636"/>
            <a:ext cx="354253" cy="262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62A17D23-3CEA-4CD7-A896-931596019A72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8768595" y="4006636"/>
            <a:ext cx="391608" cy="1969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8D572920-7075-424A-BC93-489D9B7BB5F8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9377492" y="3260753"/>
            <a:ext cx="0" cy="363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F137D37-9C7E-4262-BB61-8D18CFB0087B}"/>
                  </a:ext>
                </a:extLst>
              </p:cNvPr>
              <p:cNvSpPr txBox="1"/>
              <p:nvPr/>
            </p:nvSpPr>
            <p:spPr>
              <a:xfrm>
                <a:off x="9294006" y="282700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37D37-9C7E-4262-BB61-8D18CFB0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06" y="2827006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4596A218-9E1C-4836-BA9D-55434B04D9A2}"/>
              </a:ext>
            </a:extLst>
          </p:cNvPr>
          <p:cNvSpPr/>
          <p:nvPr/>
        </p:nvSpPr>
        <p:spPr>
          <a:xfrm>
            <a:off x="8078291" y="4717460"/>
            <a:ext cx="452802" cy="29766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289612D4-1988-4C99-BC9F-D4EA7D465875}"/>
              </a:ext>
            </a:extLst>
          </p:cNvPr>
          <p:cNvSpPr/>
          <p:nvPr/>
        </p:nvSpPr>
        <p:spPr>
          <a:xfrm>
            <a:off x="8674516" y="4703970"/>
            <a:ext cx="455919" cy="324645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A529D572-74CF-4CB2-8B34-EEA1F1A77D73}"/>
              </a:ext>
            </a:extLst>
          </p:cNvPr>
          <p:cNvSpPr/>
          <p:nvPr/>
        </p:nvSpPr>
        <p:spPr>
          <a:xfrm>
            <a:off x="9706050" y="4777170"/>
            <a:ext cx="454267" cy="306763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6A11E5F5-3A21-4E77-B84A-0995938D4E9F}"/>
              </a:ext>
            </a:extLst>
          </p:cNvPr>
          <p:cNvSpPr/>
          <p:nvPr/>
        </p:nvSpPr>
        <p:spPr>
          <a:xfrm>
            <a:off x="10277467" y="4785487"/>
            <a:ext cx="465899" cy="319712"/>
          </a:xfrm>
          <a:prstGeom prst="triangle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3092FDD8-DC54-466A-9538-0E59043FC2C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401780" y="4603716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9981B41-FD52-44C6-87C6-5AD4473A084F}"/>
              </a:ext>
            </a:extLst>
          </p:cNvPr>
          <p:cNvCxnSpPr>
            <a:cxnSpLocks/>
          </p:cNvCxnSpPr>
          <p:nvPr/>
        </p:nvCxnSpPr>
        <p:spPr>
          <a:xfrm>
            <a:off x="8768595" y="4522199"/>
            <a:ext cx="108637" cy="181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B45B6504-1FE8-4DF2-BCD2-C6A42D8BEEFC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304692" y="4613084"/>
            <a:ext cx="112410" cy="104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60A017B3-DCC8-4220-9999-E94260F82F8C}"/>
              </a:ext>
            </a:extLst>
          </p:cNvPr>
          <p:cNvCxnSpPr>
            <a:cxnSpLocks/>
          </p:cNvCxnSpPr>
          <p:nvPr/>
        </p:nvCxnSpPr>
        <p:spPr>
          <a:xfrm flipH="1">
            <a:off x="9938095" y="4617362"/>
            <a:ext cx="136106" cy="168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</p:spTree>
    <p:extLst>
      <p:ext uri="{BB962C8B-B14F-4D97-AF65-F5344CB8AC3E}">
        <p14:creationId xmlns:p14="http://schemas.microsoft.com/office/powerpoint/2010/main" val="353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8949068" y="2130055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="" xmlns:a16="http://schemas.microsoft.com/office/drawing/2014/main" id="{C8602901-9282-49CD-A202-CA6C62254F2E}"/>
              </a:ext>
            </a:extLst>
          </p:cNvPr>
          <p:cNvCxnSpPr/>
          <p:nvPr/>
        </p:nvCxnSpPr>
        <p:spPr>
          <a:xfrm>
            <a:off x="2169042" y="2314721"/>
            <a:ext cx="839972" cy="18466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="" xmlns:a16="http://schemas.microsoft.com/office/drawing/2014/main" id="{E37C1E93-3F10-4545-B69B-61B2FD50A6D8}"/>
              </a:ext>
            </a:extLst>
          </p:cNvPr>
          <p:cNvCxnSpPr/>
          <p:nvPr/>
        </p:nvCxnSpPr>
        <p:spPr>
          <a:xfrm>
            <a:off x="9549808" y="2314721"/>
            <a:ext cx="839972" cy="18466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ECF4FD-16A3-476A-BB43-EDF8D69F0DCD}"/>
              </a:ext>
            </a:extLst>
          </p:cNvPr>
          <p:cNvSpPr txBox="1"/>
          <p:nvPr/>
        </p:nvSpPr>
        <p:spPr>
          <a:xfrm>
            <a:off x="3062176" y="2300724"/>
            <a:ext cx="526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94281D-521F-440F-897B-3793935C1D8B}"/>
              </a:ext>
            </a:extLst>
          </p:cNvPr>
          <p:cNvSpPr txBox="1"/>
          <p:nvPr/>
        </p:nvSpPr>
        <p:spPr>
          <a:xfrm>
            <a:off x="10389780" y="2226117"/>
            <a:ext cx="526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47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8747049" y="194031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2057400" y="2780115"/>
            <a:ext cx="600740" cy="382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90838" y="2537336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195387" y="2189270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8747049" y="194031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951074" y="2756887"/>
            <a:ext cx="866553" cy="382772"/>
          </a:xfrm>
          <a:prstGeom prst="roundRect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90838" y="2537336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195387" y="2189270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</p:cNvCxnSpPr>
          <p:nvPr/>
        </p:nvCxnSpPr>
        <p:spPr>
          <a:xfrm>
            <a:off x="9696049" y="2815219"/>
            <a:ext cx="468678" cy="23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3873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8181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8747049" y="194031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951074" y="2756887"/>
            <a:ext cx="866553" cy="382772"/>
          </a:xfrm>
          <a:prstGeom prst="roundRect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90838" y="2537336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195387" y="2189270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</p:cNvCxnSpPr>
          <p:nvPr/>
        </p:nvCxnSpPr>
        <p:spPr>
          <a:xfrm>
            <a:off x="9696049" y="2815219"/>
            <a:ext cx="468678" cy="23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3873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C1D7EDA-4AB3-4B89-BADE-24194B7BB7BE}"/>
              </a:ext>
            </a:extLst>
          </p:cNvPr>
          <p:cNvSpPr/>
          <p:nvPr/>
        </p:nvSpPr>
        <p:spPr>
          <a:xfrm>
            <a:off x="8569842" y="2309642"/>
            <a:ext cx="2783958" cy="943921"/>
          </a:xfrm>
          <a:prstGeom prst="ellipse">
            <a:avLst/>
          </a:prstGeom>
          <a:noFill/>
          <a:ln>
            <a:solidFill>
              <a:srgbClr val="FF4C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CF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E6B6BA-2C21-44E6-A9EA-3A37E501FF66}"/>
              </a:ext>
            </a:extLst>
          </p:cNvPr>
          <p:cNvSpPr txBox="1"/>
          <p:nvPr/>
        </p:nvSpPr>
        <p:spPr>
          <a:xfrm>
            <a:off x="6496493" y="2638738"/>
            <a:ext cx="2179675" cy="369332"/>
          </a:xfrm>
          <a:prstGeom prst="rect">
            <a:avLst/>
          </a:prstGeom>
          <a:noFill/>
          <a:ln>
            <a:solidFill>
              <a:srgbClr val="FF4CF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4CFB"/>
                </a:solidFill>
              </a:rPr>
              <a:t>Must rotate left!</a:t>
            </a:r>
          </a:p>
        </p:txBody>
      </p:sp>
    </p:spTree>
    <p:extLst>
      <p:ext uri="{BB962C8B-B14F-4D97-AF65-F5344CB8AC3E}">
        <p14:creationId xmlns:p14="http://schemas.microsoft.com/office/powerpoint/2010/main" val="272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73DD8-FDF4-4B61-BCB1-6F0A54B8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with 2-3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60069-37D6-445B-B334-A41AB1D5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issue with 2-3 trees is </a:t>
            </a:r>
            <a:r>
              <a:rPr lang="en-US" dirty="0">
                <a:solidFill>
                  <a:srgbClr val="D589D7"/>
                </a:solidFill>
              </a:rPr>
              <a:t>almost entirely one of implementation.</a:t>
            </a:r>
          </a:p>
          <a:p>
            <a:r>
              <a:rPr lang="en-US" dirty="0"/>
              <a:t>To deal with 2 different node types simultaneously leads to a very complicated </a:t>
            </a:r>
            <a:r>
              <a:rPr lang="en-US" dirty="0">
                <a:solidFill>
                  <a:srgbClr val="0070C0"/>
                </a:solidFill>
              </a:rPr>
              <a:t>polymorphic code base</a:t>
            </a:r>
            <a:r>
              <a:rPr lang="en-US" dirty="0"/>
              <a:t>.</a:t>
            </a:r>
          </a:p>
          <a:p>
            <a:r>
              <a:rPr lang="en-US" dirty="0"/>
              <a:t>Also, whenever we split a node, we have </a:t>
            </a:r>
            <a:r>
              <a:rPr lang="en-US" dirty="0">
                <a:solidFill>
                  <a:srgbClr val="00B050"/>
                </a:solidFill>
              </a:rPr>
              <a:t>to let an entire object be garbage-collected and go to the heap for two new objects.</a:t>
            </a:r>
          </a:p>
          <a:p>
            <a:pPr lvl="1"/>
            <a:r>
              <a:rPr lang="en-US" dirty="0"/>
              <a:t>Remember that we can fit any </a:t>
            </a:r>
            <a:r>
              <a:rPr lang="en-US" dirty="0">
                <a:solidFill>
                  <a:srgbClr val="7030A0"/>
                </a:solidFill>
              </a:rPr>
              <a:t>Comparable</a:t>
            </a:r>
            <a:r>
              <a:rPr lang="en-US" dirty="0"/>
              <a:t> type in a dictionary, including our own classes, which can be huge!</a:t>
            </a:r>
          </a:p>
          <a:p>
            <a:r>
              <a:rPr lang="en-US" dirty="0"/>
              <a:t>If you think about it, all of our problems stem from the different dynamics between 2-nodes and 3-nodes.</a:t>
            </a:r>
          </a:p>
          <a:p>
            <a:r>
              <a:rPr lang="en-US" dirty="0">
                <a:solidFill>
                  <a:srgbClr val="FF0000"/>
                </a:solidFill>
              </a:rPr>
              <a:t>Red-</a:t>
            </a:r>
            <a:r>
              <a:rPr lang="en-US" dirty="0"/>
              <a:t>Black Binary Search Trees will help us with that.</a:t>
            </a:r>
          </a:p>
        </p:txBody>
      </p:sp>
    </p:spTree>
    <p:extLst>
      <p:ext uri="{BB962C8B-B14F-4D97-AF65-F5344CB8AC3E}">
        <p14:creationId xmlns:p14="http://schemas.microsoft.com/office/powerpoint/2010/main" val="78708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951074" y="2756887"/>
            <a:ext cx="866553" cy="382772"/>
          </a:xfrm>
          <a:prstGeom prst="roundRect">
            <a:avLst/>
          </a:prstGeom>
          <a:gradFill flip="none" rotWithShape="1">
            <a:gsLst>
              <a:gs pos="0">
                <a:srgbClr val="FF4CFB">
                  <a:tint val="66000"/>
                  <a:satMod val="160000"/>
                </a:srgbClr>
              </a:gs>
              <a:gs pos="50000">
                <a:srgbClr val="FF4CFB">
                  <a:tint val="44500"/>
                  <a:satMod val="160000"/>
                </a:srgbClr>
              </a:gs>
              <a:gs pos="100000">
                <a:srgbClr val="FF4CF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A2C1C26-C9D3-47A3-B026-7A8B6089B907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B98EC65-0479-49C4-B3E3-8901FE1B9C9E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9720629-E42C-4A4F-AB81-B25A1D614C76}"/>
              </a:ext>
            </a:extLst>
          </p:cNvPr>
          <p:cNvSpPr/>
          <p:nvPr/>
        </p:nvSpPr>
        <p:spPr>
          <a:xfrm>
            <a:off x="8569842" y="2309642"/>
            <a:ext cx="2783958" cy="943921"/>
          </a:xfrm>
          <a:prstGeom prst="ellipse">
            <a:avLst/>
          </a:prstGeom>
          <a:noFill/>
          <a:ln>
            <a:solidFill>
              <a:srgbClr val="FF4C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C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717158" y="2746256"/>
            <a:ext cx="1206796" cy="53920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55, 80, </a:t>
            </a:r>
            <a:r>
              <a:rPr lang="en-US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C1D7EDA-4AB3-4B89-BADE-24194B7BB7BE}"/>
              </a:ext>
            </a:extLst>
          </p:cNvPr>
          <p:cNvSpPr/>
          <p:nvPr/>
        </p:nvSpPr>
        <p:spPr>
          <a:xfrm>
            <a:off x="8635408" y="2472935"/>
            <a:ext cx="2626242" cy="74346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93596" y="1953382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717158" y="2746256"/>
            <a:ext cx="1206796" cy="53920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55, 80, </a:t>
            </a:r>
            <a:r>
              <a:rPr lang="en-US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727406" y="2943665"/>
            <a:ext cx="282610" cy="43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47FBEE9-285C-4FF9-93D2-981542AEDA9B}"/>
              </a:ext>
            </a:extLst>
          </p:cNvPr>
          <p:cNvSpPr/>
          <p:nvPr/>
        </p:nvSpPr>
        <p:spPr>
          <a:xfrm rot="1333664">
            <a:off x="8518834" y="2466858"/>
            <a:ext cx="3476081" cy="129303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337CFB9-6992-45A6-8669-E392E6955F38}"/>
              </a:ext>
            </a:extLst>
          </p:cNvPr>
          <p:cNvSpPr txBox="1"/>
          <p:nvPr/>
        </p:nvSpPr>
        <p:spPr>
          <a:xfrm>
            <a:off x="8208335" y="3944679"/>
            <a:ext cx="36150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always connect fresh nodes to their parents with a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link!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="" xmlns:a16="http://schemas.microsoft.com/office/drawing/2014/main" id="{B7136ACE-E846-4914-8C6C-4AFD9748B24F}"/>
              </a:ext>
            </a:extLst>
          </p:cNvPr>
          <p:cNvCxnSpPr>
            <a:cxnSpLocks/>
          </p:cNvCxnSpPr>
          <p:nvPr/>
        </p:nvCxnSpPr>
        <p:spPr>
          <a:xfrm rot="5400000">
            <a:off x="10103497" y="3266762"/>
            <a:ext cx="831299" cy="524535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727406" y="2943665"/>
            <a:ext cx="282610" cy="436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523228" y="3579845"/>
            <a:ext cx="490870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C6E81-865F-428A-B05D-3031F278032E}"/>
              </a:ext>
            </a:extLst>
          </p:cNvPr>
          <p:cNvSpPr txBox="1"/>
          <p:nvPr/>
        </p:nvSpPr>
        <p:spPr>
          <a:xfrm>
            <a:off x="8208335" y="3944679"/>
            <a:ext cx="36150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flipcolors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is used to exchange the link colors to represent the new 2-nodes…</a:t>
            </a:r>
          </a:p>
        </p:txBody>
      </p:sp>
    </p:spTree>
    <p:extLst>
      <p:ext uri="{BB962C8B-B14F-4D97-AF65-F5344CB8AC3E}">
        <p14:creationId xmlns:p14="http://schemas.microsoft.com/office/powerpoint/2010/main" val="665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727406" y="2943665"/>
            <a:ext cx="282610" cy="436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523228" y="3579845"/>
            <a:ext cx="490870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C6E81-865F-428A-B05D-3031F278032E}"/>
              </a:ext>
            </a:extLst>
          </p:cNvPr>
          <p:cNvSpPr txBox="1"/>
          <p:nvPr/>
        </p:nvSpPr>
        <p:spPr>
          <a:xfrm>
            <a:off x="8208335" y="3944679"/>
            <a:ext cx="361507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flipcolors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is used to exchange the link colors to represent the new 2-nodes…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the root node of an RBBST can never really be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so we explicitly make it </a:t>
            </a:r>
            <a:r>
              <a:rPr lang="en-US" b="1" dirty="0"/>
              <a:t>black </a:t>
            </a:r>
            <a:r>
              <a:rPr lang="en-US" dirty="0"/>
              <a:t>at that level of the recursion.</a:t>
            </a:r>
          </a:p>
        </p:txBody>
      </p:sp>
    </p:spTree>
    <p:extLst>
      <p:ext uri="{BB962C8B-B14F-4D97-AF65-F5344CB8AC3E}">
        <p14:creationId xmlns:p14="http://schemas.microsoft.com/office/powerpoint/2010/main" val="17115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727406" y="2943665"/>
            <a:ext cx="282610" cy="436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523228" y="3579845"/>
            <a:ext cx="490870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C6E81-865F-428A-B05D-3031F278032E}"/>
              </a:ext>
            </a:extLst>
          </p:cNvPr>
          <p:cNvSpPr txBox="1"/>
          <p:nvPr/>
        </p:nvSpPr>
        <p:spPr>
          <a:xfrm>
            <a:off x="8208335" y="3944679"/>
            <a:ext cx="361507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flipcolors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is used to exchange the link colors to represent the new 2-nodes…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the root node of an RBBST can never really be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so we explicitly make it </a:t>
            </a:r>
            <a:r>
              <a:rPr lang="en-US" b="1" dirty="0"/>
              <a:t>black </a:t>
            </a:r>
            <a:r>
              <a:rPr lang="en-US" dirty="0"/>
              <a:t>at that level of the recursion.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4A21E74-BD3D-4AEC-A5CA-D5343A2B7972}"/>
              </a:ext>
            </a:extLst>
          </p:cNvPr>
          <p:cNvSpPr/>
          <p:nvPr/>
        </p:nvSpPr>
        <p:spPr>
          <a:xfrm>
            <a:off x="8208335" y="5635256"/>
            <a:ext cx="1426538" cy="2977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7A2AD4F-8B66-4B6D-9E02-BCB997D6EB25}"/>
              </a:ext>
            </a:extLst>
          </p:cNvPr>
          <p:cNvSpPr/>
          <p:nvPr/>
        </p:nvSpPr>
        <p:spPr>
          <a:xfrm>
            <a:off x="7508576" y="2149774"/>
            <a:ext cx="2486029" cy="3570542"/>
          </a:xfrm>
          <a:custGeom>
            <a:avLst/>
            <a:gdLst>
              <a:gd name="connsiteX0" fmla="*/ 763554 w 2486029"/>
              <a:gd name="connsiteY0" fmla="*/ 3570542 h 3570542"/>
              <a:gd name="connsiteX1" fmla="*/ 8643 w 2486029"/>
              <a:gd name="connsiteY1" fmla="*/ 2549817 h 3570542"/>
              <a:gd name="connsiteX2" fmla="*/ 497740 w 2486029"/>
              <a:gd name="connsiteY2" fmla="*/ 200021 h 3570542"/>
              <a:gd name="connsiteX3" fmla="*/ 2486029 w 2486029"/>
              <a:gd name="connsiteY3" fmla="*/ 285082 h 35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9" h="3570542">
                <a:moveTo>
                  <a:pt x="763554" y="3570542"/>
                </a:moveTo>
                <a:cubicBezTo>
                  <a:pt x="408249" y="3341056"/>
                  <a:pt x="52945" y="3111570"/>
                  <a:pt x="8643" y="2549817"/>
                </a:cubicBezTo>
                <a:cubicBezTo>
                  <a:pt x="-35659" y="1988064"/>
                  <a:pt x="84842" y="577477"/>
                  <a:pt x="497740" y="200021"/>
                </a:cubicBezTo>
                <a:cubicBezTo>
                  <a:pt x="910638" y="-177435"/>
                  <a:pt x="1698333" y="53823"/>
                  <a:pt x="2486029" y="28508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808536" y="1985843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75654" y="271307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10256874" y="2234803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 flipH="1">
            <a:off x="9634873" y="2802136"/>
            <a:ext cx="529854" cy="1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10164727" y="260198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727406" y="2943665"/>
            <a:ext cx="282610" cy="436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523228" y="3579845"/>
            <a:ext cx="490870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C6E81-865F-428A-B05D-3031F278032E}"/>
              </a:ext>
            </a:extLst>
          </p:cNvPr>
          <p:cNvSpPr txBox="1"/>
          <p:nvPr/>
        </p:nvSpPr>
        <p:spPr>
          <a:xfrm>
            <a:off x="8208335" y="3944679"/>
            <a:ext cx="361507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flipcolors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is used to exchange the link colors to represent the new 2-nodes…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the root node of an RBBST can never really be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so we explicitly make it </a:t>
            </a:r>
            <a:r>
              <a:rPr lang="en-US" b="1" dirty="0"/>
              <a:t>black </a:t>
            </a:r>
            <a:r>
              <a:rPr lang="en-US" dirty="0"/>
              <a:t>at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that level of the recursion.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8A8F5A-EFA7-4D18-A842-7298F3C8EFE9}"/>
              </a:ext>
            </a:extLst>
          </p:cNvPr>
          <p:cNvSpPr txBox="1"/>
          <p:nvPr/>
        </p:nvSpPr>
        <p:spPr>
          <a:xfrm>
            <a:off x="3157870" y="4657060"/>
            <a:ext cx="428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public void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insert(Key key)</a:t>
            </a: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root = </a:t>
            </a:r>
            <a:r>
              <a:rPr lang="en-US" dirty="0">
                <a:solidFill>
                  <a:srgbClr val="FF4CFB"/>
                </a:solidFill>
                <a:latin typeface="Consolas" panose="020B0609020204030204" pitchFamily="49" charset="0"/>
              </a:rPr>
              <a:t>insert(root, key)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root.color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4A21E74-BD3D-4AEC-A5CA-D5343A2B7972}"/>
              </a:ext>
            </a:extLst>
          </p:cNvPr>
          <p:cNvSpPr/>
          <p:nvPr/>
        </p:nvSpPr>
        <p:spPr>
          <a:xfrm>
            <a:off x="8208335" y="5635256"/>
            <a:ext cx="1426538" cy="2977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7A2AD4F-8B66-4B6D-9E02-BCB997D6EB25}"/>
              </a:ext>
            </a:extLst>
          </p:cNvPr>
          <p:cNvSpPr/>
          <p:nvPr/>
        </p:nvSpPr>
        <p:spPr>
          <a:xfrm>
            <a:off x="7508576" y="2149774"/>
            <a:ext cx="2486029" cy="3570542"/>
          </a:xfrm>
          <a:custGeom>
            <a:avLst/>
            <a:gdLst>
              <a:gd name="connsiteX0" fmla="*/ 763554 w 2486029"/>
              <a:gd name="connsiteY0" fmla="*/ 3570542 h 3570542"/>
              <a:gd name="connsiteX1" fmla="*/ 8643 w 2486029"/>
              <a:gd name="connsiteY1" fmla="*/ 2549817 h 3570542"/>
              <a:gd name="connsiteX2" fmla="*/ 497740 w 2486029"/>
              <a:gd name="connsiteY2" fmla="*/ 200021 h 3570542"/>
              <a:gd name="connsiteX3" fmla="*/ 2486029 w 2486029"/>
              <a:gd name="connsiteY3" fmla="*/ 285082 h 35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9" h="3570542">
                <a:moveTo>
                  <a:pt x="763554" y="3570542"/>
                </a:moveTo>
                <a:cubicBezTo>
                  <a:pt x="408249" y="3341056"/>
                  <a:pt x="52945" y="3111570"/>
                  <a:pt x="8643" y="2549817"/>
                </a:cubicBezTo>
                <a:cubicBezTo>
                  <a:pt x="-35659" y="1988064"/>
                  <a:pt x="84842" y="577477"/>
                  <a:pt x="497740" y="200021"/>
                </a:cubicBezTo>
                <a:cubicBezTo>
                  <a:pt x="910638" y="-177435"/>
                  <a:pt x="1698333" y="53823"/>
                  <a:pt x="2486029" y="28508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6308204" y="5416952"/>
            <a:ext cx="2118167" cy="740780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54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85</a:t>
            </a:r>
            <a:r>
              <a:rPr lang="en-US" dirty="0">
                <a:solidFill>
                  <a:schemeClr val="tx1"/>
                </a:solidFill>
              </a:rPr>
              <a:t>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117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79997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321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1196159" y="3594729"/>
            <a:ext cx="618463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85</a:t>
            </a:r>
            <a:r>
              <a:rPr lang="en-US" dirty="0">
                <a:solidFill>
                  <a:schemeClr val="tx1"/>
                </a:solidFill>
              </a:rPr>
              <a:t>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DB9CD232-D538-4F42-8657-A68F7C13CEE0}"/>
              </a:ext>
            </a:extLst>
          </p:cNvPr>
          <p:cNvSpPr/>
          <p:nvPr/>
        </p:nvSpPr>
        <p:spPr>
          <a:xfrm rot="20579568">
            <a:off x="9815594" y="3316079"/>
            <a:ext cx="2010545" cy="943225"/>
          </a:xfrm>
          <a:prstGeom prst="ellipse">
            <a:avLst/>
          </a:prstGeom>
          <a:solidFill>
            <a:srgbClr val="F4B183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096266-4C6A-465D-B2BB-BB125E77CC4A}"/>
              </a:ext>
            </a:extLst>
          </p:cNvPr>
          <p:cNvSpPr txBox="1"/>
          <p:nvPr/>
        </p:nvSpPr>
        <p:spPr>
          <a:xfrm>
            <a:off x="8707219" y="4695968"/>
            <a:ext cx="175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3-node! That’s normal!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</p:cNvCxnSpPr>
          <p:nvPr/>
        </p:nvCxnSpPr>
        <p:spPr>
          <a:xfrm>
            <a:off x="9478926" y="3782763"/>
            <a:ext cx="106959" cy="336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9332267" y="41339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1288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DB0A8-5AEC-4281-A5FC-B6CB7B9F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082071-F7B1-4EAC-916A-287BD243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used a </a:t>
            </a:r>
            <a:r>
              <a:rPr lang="en-US" dirty="0" err="1">
                <a:latin typeface="Consolas" panose="020B0609020204030204" pitchFamily="49" charset="0"/>
              </a:rPr>
              <a:t>java.util.TreeMap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before?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E2D8ED4-9CE3-44ED-B8AB-DBB3C9F11716}"/>
              </a:ext>
            </a:extLst>
          </p:cNvPr>
          <p:cNvSpPr/>
          <p:nvPr/>
        </p:nvSpPr>
        <p:spPr>
          <a:xfrm>
            <a:off x="3306725" y="3171955"/>
            <a:ext cx="146729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YES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C56B29-54E5-45DB-B8B2-32068B9FFF80}"/>
              </a:ext>
            </a:extLst>
          </p:cNvPr>
          <p:cNvSpPr/>
          <p:nvPr/>
        </p:nvSpPr>
        <p:spPr>
          <a:xfrm>
            <a:off x="5734492" y="3175407"/>
            <a:ext cx="1467293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3036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</p:cNvCxnSpPr>
          <p:nvPr/>
        </p:nvCxnSpPr>
        <p:spPr>
          <a:xfrm>
            <a:off x="9478926" y="3782763"/>
            <a:ext cx="106959" cy="336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9332267" y="41339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19992454">
            <a:off x="9041220" y="3121814"/>
            <a:ext cx="962696" cy="16581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</p:cNvCxnSpPr>
          <p:nvPr/>
        </p:nvCxnSpPr>
        <p:spPr>
          <a:xfrm>
            <a:off x="9478926" y="3782763"/>
            <a:ext cx="106959" cy="336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9332267" y="41339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19992454">
            <a:off x="9041220" y="3121814"/>
            <a:ext cx="962696" cy="16581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64A85D-3C51-4F08-9D7F-F42445FAA21D}"/>
              </a:ext>
            </a:extLst>
          </p:cNvPr>
          <p:cNvSpPr txBox="1"/>
          <p:nvPr/>
        </p:nvSpPr>
        <p:spPr>
          <a:xfrm>
            <a:off x="8218491" y="4711029"/>
            <a:ext cx="1113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accent1"/>
                </a:solidFill>
              </a:rPr>
              <a:t>Gotta</a:t>
            </a:r>
            <a:r>
              <a:rPr lang="en-US" sz="2600" dirty="0">
                <a:solidFill>
                  <a:schemeClr val="accent1"/>
                </a:solidFill>
              </a:rPr>
              <a:t> rotate!</a:t>
            </a:r>
          </a:p>
        </p:txBody>
      </p:sp>
    </p:spTree>
    <p:extLst>
      <p:ext uri="{BB962C8B-B14F-4D97-AF65-F5344CB8AC3E}">
        <p14:creationId xmlns:p14="http://schemas.microsoft.com/office/powerpoint/2010/main" val="1255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149317" y="337969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11996" y="2945816"/>
            <a:ext cx="279490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</p:cNvCxnSpPr>
          <p:nvPr/>
        </p:nvCxnSpPr>
        <p:spPr>
          <a:xfrm>
            <a:off x="9478926" y="3782763"/>
            <a:ext cx="106959" cy="336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9332267" y="41339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19992454">
            <a:off x="9041220" y="3121814"/>
            <a:ext cx="962696" cy="16581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64A85D-3C51-4F08-9D7F-F42445FAA21D}"/>
              </a:ext>
            </a:extLst>
          </p:cNvPr>
          <p:cNvSpPr txBox="1"/>
          <p:nvPr/>
        </p:nvSpPr>
        <p:spPr>
          <a:xfrm>
            <a:off x="8218491" y="4711029"/>
            <a:ext cx="1113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accent1"/>
                </a:solidFill>
              </a:rPr>
              <a:t>Gotta</a:t>
            </a:r>
            <a:r>
              <a:rPr lang="en-US" sz="2600" dirty="0">
                <a:solidFill>
                  <a:schemeClr val="accent1"/>
                </a:solidFill>
              </a:rPr>
              <a:t> rotate!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="" xmlns:a16="http://schemas.microsoft.com/office/drawing/2014/main" id="{8E32E8AB-3656-43F7-8C76-0CE9801E9FC3}"/>
              </a:ext>
            </a:extLst>
          </p:cNvPr>
          <p:cNvSpPr/>
          <p:nvPr/>
        </p:nvSpPr>
        <p:spPr>
          <a:xfrm rot="1233538" flipH="1">
            <a:off x="9070892" y="3062038"/>
            <a:ext cx="1029986" cy="52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="" xmlns:a16="http://schemas.microsoft.com/office/drawing/2014/main" id="{720698FD-A576-4155-BAB4-E77F9E85970C}"/>
              </a:ext>
            </a:extLst>
          </p:cNvPr>
          <p:cNvCxnSpPr/>
          <p:nvPr/>
        </p:nvCxnSpPr>
        <p:spPr>
          <a:xfrm>
            <a:off x="1616149" y="4119051"/>
            <a:ext cx="907079" cy="6018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2860157" y="4362244"/>
            <a:ext cx="309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Let’s examine three cases for an insertion on this 3-node!</a:t>
            </a:r>
          </a:p>
        </p:txBody>
      </p:sp>
    </p:spTree>
    <p:extLst>
      <p:ext uri="{BB962C8B-B14F-4D97-AF65-F5344CB8AC3E}">
        <p14:creationId xmlns:p14="http://schemas.microsoft.com/office/powerpoint/2010/main" val="1096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</p:spTree>
    <p:extLst>
      <p:ext uri="{BB962C8B-B14F-4D97-AF65-F5344CB8AC3E}">
        <p14:creationId xmlns:p14="http://schemas.microsoft.com/office/powerpoint/2010/main" val="1560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648586" y="3594729"/>
            <a:ext cx="1315125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66, </a:t>
            </a:r>
            <a:r>
              <a:rPr lang="en-US" dirty="0">
                <a:solidFill>
                  <a:schemeClr val="accent2"/>
                </a:solidFill>
              </a:rPr>
              <a:t>70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6264677">
            <a:off x="8555423" y="2764352"/>
            <a:ext cx="1260310" cy="1914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516181A-A377-4F62-91CF-2FC02AA6D796}"/>
              </a:ext>
            </a:extLst>
          </p:cNvPr>
          <p:cNvCxnSpPr>
            <a:cxnSpLocks/>
            <a:stCxn id="16" idx="4"/>
            <a:endCxn id="27" idx="0"/>
          </p:cNvCxnSpPr>
          <p:nvPr/>
        </p:nvCxnSpPr>
        <p:spPr>
          <a:xfrm>
            <a:off x="9382387" y="3646903"/>
            <a:ext cx="231029" cy="33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1302541-5A5E-43C2-B4E2-E665AC8C9A0C}"/>
              </a:ext>
            </a:extLst>
          </p:cNvPr>
          <p:cNvSpPr/>
          <p:nvPr/>
        </p:nvSpPr>
        <p:spPr>
          <a:xfrm>
            <a:off x="9283806" y="39864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5955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648586" y="3594729"/>
            <a:ext cx="1315125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66, </a:t>
            </a:r>
            <a:r>
              <a:rPr lang="en-US" dirty="0">
                <a:solidFill>
                  <a:schemeClr val="accent2"/>
                </a:solidFill>
              </a:rPr>
              <a:t>70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6264677">
            <a:off x="8555423" y="2764352"/>
            <a:ext cx="1260310" cy="1914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516181A-A377-4F62-91CF-2FC02AA6D796}"/>
              </a:ext>
            </a:extLst>
          </p:cNvPr>
          <p:cNvCxnSpPr>
            <a:cxnSpLocks/>
            <a:stCxn id="16" idx="4"/>
            <a:endCxn id="27" idx="0"/>
          </p:cNvCxnSpPr>
          <p:nvPr/>
        </p:nvCxnSpPr>
        <p:spPr>
          <a:xfrm>
            <a:off x="9382387" y="3646903"/>
            <a:ext cx="231029" cy="33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1302541-5A5E-43C2-B4E2-E665AC8C9A0C}"/>
              </a:ext>
            </a:extLst>
          </p:cNvPr>
          <p:cNvSpPr/>
          <p:nvPr/>
        </p:nvSpPr>
        <p:spPr>
          <a:xfrm>
            <a:off x="9283806" y="39864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3D84EB-158A-4D7F-AC98-0191BEA9C5C7}"/>
              </a:ext>
            </a:extLst>
          </p:cNvPr>
          <p:cNvSpPr txBox="1"/>
          <p:nvPr/>
        </p:nvSpPr>
        <p:spPr>
          <a:xfrm>
            <a:off x="925032" y="4651821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Overflow! </a:t>
            </a:r>
            <a:r>
              <a:rPr lang="en-US" b="1" dirty="0" smtClean="0">
                <a:solidFill>
                  <a:schemeClr val="accent1"/>
                </a:solidFill>
                <a:sym typeface="Wingdings"/>
              </a:rPr>
              <a:t>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4D638F1-7193-4112-B91F-E87D92D20859}"/>
              </a:ext>
            </a:extLst>
          </p:cNvPr>
          <p:cNvSpPr txBox="1"/>
          <p:nvPr/>
        </p:nvSpPr>
        <p:spPr>
          <a:xfrm>
            <a:off x="8383140" y="4819098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flipColors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()!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/>
              </a:rPr>
              <a:t>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345240" y="201088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057400" y="2275277"/>
            <a:ext cx="253304" cy="269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69" y="3387270"/>
            <a:ext cx="880406" cy="400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2030945" y="2544648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</p:cNvCxnSpPr>
          <p:nvPr/>
        </p:nvCxnSpPr>
        <p:spPr>
          <a:xfrm>
            <a:off x="2472069" y="3125519"/>
            <a:ext cx="236786" cy="213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821088" y="3125519"/>
            <a:ext cx="282075" cy="254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6264677">
            <a:off x="8555423" y="2764352"/>
            <a:ext cx="1260310" cy="1914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516181A-A377-4F62-91CF-2FC02AA6D796}"/>
              </a:ext>
            </a:extLst>
          </p:cNvPr>
          <p:cNvCxnSpPr>
            <a:cxnSpLocks/>
            <a:stCxn id="16" idx="4"/>
            <a:endCxn id="27" idx="0"/>
          </p:cNvCxnSpPr>
          <p:nvPr/>
        </p:nvCxnSpPr>
        <p:spPr>
          <a:xfrm>
            <a:off x="9382387" y="3646903"/>
            <a:ext cx="231029" cy="339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1302541-5A5E-43C2-B4E2-E665AC8C9A0C}"/>
              </a:ext>
            </a:extLst>
          </p:cNvPr>
          <p:cNvSpPr/>
          <p:nvPr/>
        </p:nvSpPr>
        <p:spPr>
          <a:xfrm>
            <a:off x="9283806" y="39864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3D84EB-158A-4D7F-AC98-0191BEA9C5C7}"/>
              </a:ext>
            </a:extLst>
          </p:cNvPr>
          <p:cNvSpPr txBox="1"/>
          <p:nvPr/>
        </p:nvSpPr>
        <p:spPr>
          <a:xfrm>
            <a:off x="925032" y="4651821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Overflow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4D638F1-7193-4112-B91F-E87D92D20859}"/>
              </a:ext>
            </a:extLst>
          </p:cNvPr>
          <p:cNvSpPr txBox="1"/>
          <p:nvPr/>
        </p:nvSpPr>
        <p:spPr>
          <a:xfrm>
            <a:off x="8383140" y="4819098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flipColors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6A61C1F4-7256-4520-B287-D89CBDD11773}"/>
              </a:ext>
            </a:extLst>
          </p:cNvPr>
          <p:cNvSpPr/>
          <p:nvPr/>
        </p:nvSpPr>
        <p:spPr>
          <a:xfrm>
            <a:off x="1395275" y="3411514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C834BDE6-5C21-4AC6-9C6E-5815CCEABF6D}"/>
              </a:ext>
            </a:extLst>
          </p:cNvPr>
          <p:cNvCxnSpPr>
            <a:cxnSpLocks/>
          </p:cNvCxnSpPr>
          <p:nvPr/>
        </p:nvCxnSpPr>
        <p:spPr>
          <a:xfrm flipH="1">
            <a:off x="1204202" y="3777578"/>
            <a:ext cx="282075" cy="254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DD8C486-92DD-43E6-AD8A-4D7242CBF5D4}"/>
              </a:ext>
            </a:extLst>
          </p:cNvPr>
          <p:cNvCxnSpPr>
            <a:cxnSpLocks/>
          </p:cNvCxnSpPr>
          <p:nvPr/>
        </p:nvCxnSpPr>
        <p:spPr>
          <a:xfrm>
            <a:off x="1779811" y="3797808"/>
            <a:ext cx="236786" cy="213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99DFB35-C0E9-409C-9CDC-8B5D7D1FB8BA}"/>
              </a:ext>
            </a:extLst>
          </p:cNvPr>
          <p:cNvSpPr/>
          <p:nvPr/>
        </p:nvSpPr>
        <p:spPr>
          <a:xfrm>
            <a:off x="794357" y="4023547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8C0C873-8F7C-46A1-B29B-268AF30BA664}"/>
              </a:ext>
            </a:extLst>
          </p:cNvPr>
          <p:cNvSpPr/>
          <p:nvPr/>
        </p:nvSpPr>
        <p:spPr>
          <a:xfrm>
            <a:off x="1765132" y="4049033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7427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345240" y="201088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057400" y="2275277"/>
            <a:ext cx="179594" cy="269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763007" y="3355997"/>
            <a:ext cx="880406" cy="400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765133" y="2544648"/>
            <a:ext cx="94372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66,  80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</p:cNvCxnSpPr>
          <p:nvPr/>
        </p:nvCxnSpPr>
        <p:spPr>
          <a:xfrm>
            <a:off x="2684614" y="3082637"/>
            <a:ext cx="236786" cy="213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05718" y="3103810"/>
            <a:ext cx="282075" cy="254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6264677">
            <a:off x="8555423" y="2764352"/>
            <a:ext cx="1260310" cy="1914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516181A-A377-4F62-91CF-2FC02AA6D796}"/>
              </a:ext>
            </a:extLst>
          </p:cNvPr>
          <p:cNvCxnSpPr>
            <a:cxnSpLocks/>
            <a:stCxn id="16" idx="4"/>
            <a:endCxn id="27" idx="0"/>
          </p:cNvCxnSpPr>
          <p:nvPr/>
        </p:nvCxnSpPr>
        <p:spPr>
          <a:xfrm>
            <a:off x="9382387" y="3646903"/>
            <a:ext cx="231029" cy="339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1302541-5A5E-43C2-B4E2-E665AC8C9A0C}"/>
              </a:ext>
            </a:extLst>
          </p:cNvPr>
          <p:cNvSpPr/>
          <p:nvPr/>
        </p:nvSpPr>
        <p:spPr>
          <a:xfrm>
            <a:off x="9283806" y="39864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DD8C486-92DD-43E6-AD8A-4D7242CBF5D4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187226" y="3083854"/>
            <a:ext cx="49768" cy="32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99DFB35-C0E9-409C-9CDC-8B5D7D1FB8BA}"/>
              </a:ext>
            </a:extLst>
          </p:cNvPr>
          <p:cNvSpPr/>
          <p:nvPr/>
        </p:nvSpPr>
        <p:spPr>
          <a:xfrm>
            <a:off x="1180214" y="3385298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8C0C873-8F7C-46A1-B29B-268AF30BA664}"/>
              </a:ext>
            </a:extLst>
          </p:cNvPr>
          <p:cNvSpPr/>
          <p:nvPr/>
        </p:nvSpPr>
        <p:spPr>
          <a:xfrm>
            <a:off x="1960645" y="3410705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7575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DB0A8-5AEC-4281-A5FC-B6CB7B9F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082071-F7B1-4EAC-916A-287BD243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you ever used a </a:t>
            </a:r>
            <a:r>
              <a:rPr lang="en-US" dirty="0" err="1">
                <a:latin typeface="Consolas" panose="020B0609020204030204" pitchFamily="49" charset="0"/>
              </a:rPr>
              <a:t>java.util.TreeMap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before?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Perhaps many of you answered </a:t>
            </a:r>
            <a:r>
              <a:rPr lang="en-US" dirty="0">
                <a:solidFill>
                  <a:schemeClr val="accent1"/>
                </a:solidFill>
              </a:rPr>
              <a:t>YES </a:t>
            </a:r>
            <a:r>
              <a:rPr lang="en-US" dirty="0"/>
              <a:t>because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 of 132 or other Java projects of your own.</a:t>
            </a:r>
          </a:p>
          <a:p>
            <a:r>
              <a:rPr lang="en-US" dirty="0"/>
              <a:t>But for those of you who said “</a:t>
            </a:r>
            <a:r>
              <a:rPr lang="en-US" dirty="0">
                <a:solidFill>
                  <a:schemeClr val="accent1"/>
                </a:solidFill>
              </a:rPr>
              <a:t>YES</a:t>
            </a:r>
            <a:r>
              <a:rPr lang="en-US" dirty="0"/>
              <a:t>” here and “</a:t>
            </a:r>
            <a:r>
              <a:rPr lang="en-US" dirty="0">
                <a:solidFill>
                  <a:schemeClr val="accent6"/>
                </a:solidFill>
              </a:rPr>
              <a:t>NO</a:t>
            </a:r>
            <a:r>
              <a:rPr lang="en-US" dirty="0"/>
              <a:t>” earlier….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E2D8ED4-9CE3-44ED-B8AB-DBB3C9F11716}"/>
              </a:ext>
            </a:extLst>
          </p:cNvPr>
          <p:cNvSpPr/>
          <p:nvPr/>
        </p:nvSpPr>
        <p:spPr>
          <a:xfrm>
            <a:off x="3306725" y="3171955"/>
            <a:ext cx="146729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YES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C56B29-54E5-45DB-B8B2-32068B9FFF80}"/>
              </a:ext>
            </a:extLst>
          </p:cNvPr>
          <p:cNvSpPr/>
          <p:nvPr/>
        </p:nvSpPr>
        <p:spPr>
          <a:xfrm>
            <a:off x="5734492" y="3175407"/>
            <a:ext cx="1467293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861459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345240" y="2010880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057400" y="2275277"/>
            <a:ext cx="179594" cy="269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763007" y="3355997"/>
            <a:ext cx="880406" cy="400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765133" y="2544648"/>
            <a:ext cx="94372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66,  80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</p:cNvCxnSpPr>
          <p:nvPr/>
        </p:nvCxnSpPr>
        <p:spPr>
          <a:xfrm>
            <a:off x="2684614" y="3082637"/>
            <a:ext cx="236786" cy="213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05718" y="3103810"/>
            <a:ext cx="282075" cy="254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6264677">
            <a:off x="8555423" y="2764352"/>
            <a:ext cx="1260310" cy="1914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516181A-A377-4F62-91CF-2FC02AA6D796}"/>
              </a:ext>
            </a:extLst>
          </p:cNvPr>
          <p:cNvCxnSpPr>
            <a:cxnSpLocks/>
            <a:stCxn id="16" idx="4"/>
            <a:endCxn id="27" idx="0"/>
          </p:cNvCxnSpPr>
          <p:nvPr/>
        </p:nvCxnSpPr>
        <p:spPr>
          <a:xfrm>
            <a:off x="9382387" y="3646903"/>
            <a:ext cx="231029" cy="339559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1302541-5A5E-43C2-B4E2-E665AC8C9A0C}"/>
              </a:ext>
            </a:extLst>
          </p:cNvPr>
          <p:cNvSpPr/>
          <p:nvPr/>
        </p:nvSpPr>
        <p:spPr>
          <a:xfrm>
            <a:off x="9283806" y="39864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DD8C486-92DD-43E6-AD8A-4D7242CBF5D4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187226" y="3083854"/>
            <a:ext cx="49768" cy="32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99DFB35-C0E9-409C-9CDC-8B5D7D1FB8BA}"/>
              </a:ext>
            </a:extLst>
          </p:cNvPr>
          <p:cNvSpPr/>
          <p:nvPr/>
        </p:nvSpPr>
        <p:spPr>
          <a:xfrm>
            <a:off x="1180214" y="3385298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8C0C873-8F7C-46A1-B29B-268AF30BA664}"/>
              </a:ext>
            </a:extLst>
          </p:cNvPr>
          <p:cNvSpPr/>
          <p:nvPr/>
        </p:nvSpPr>
        <p:spPr>
          <a:xfrm>
            <a:off x="1960645" y="3410705"/>
            <a:ext cx="502929" cy="336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7DD584-D1E6-4BFD-94A4-CBA694B45484}"/>
              </a:ext>
            </a:extLst>
          </p:cNvPr>
          <p:cNvSpPr txBox="1"/>
          <p:nvPr/>
        </p:nvSpPr>
        <p:spPr>
          <a:xfrm>
            <a:off x="2630895" y="4283677"/>
            <a:ext cx="5846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So, this case, where we insert a key as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 biggest key of a temporary 4-node,</a:t>
            </a:r>
            <a:r>
              <a:rPr lang="en-US" sz="2400" dirty="0"/>
              <a:t> was rectified with one call to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flipColors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().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</a:rPr>
              <a:t>Notice the </a:t>
            </a:r>
            <a:r>
              <a:rPr lang="en-US" sz="2400" dirty="0">
                <a:solidFill>
                  <a:srgbClr val="FF4CFB"/>
                </a:solidFill>
                <a:latin typeface="Calibri (Body)"/>
              </a:rPr>
              <a:t>perfect </a:t>
            </a:r>
            <a:r>
              <a:rPr lang="en-US" sz="2400" b="1" dirty="0">
                <a:solidFill>
                  <a:srgbClr val="FF4CFB"/>
                </a:solidFill>
                <a:latin typeface="Calibri (Body)"/>
              </a:rPr>
              <a:t>black link </a:t>
            </a:r>
            <a:r>
              <a:rPr lang="en-US" sz="2400" dirty="0">
                <a:solidFill>
                  <a:srgbClr val="FF4CFB"/>
                </a:solidFill>
                <a:latin typeface="Calibri (Body)"/>
              </a:rPr>
              <a:t>balance </a:t>
            </a:r>
            <a:r>
              <a:rPr lang="en-US" sz="2400" dirty="0">
                <a:latin typeface="Calibri (Body)"/>
              </a:rPr>
              <a:t>of the </a:t>
            </a:r>
            <a:r>
              <a:rPr lang="en-US" sz="2400" b="1" dirty="0">
                <a:solidFill>
                  <a:srgbClr val="FF0000"/>
                </a:solidFill>
                <a:latin typeface="Calibri (Body)"/>
              </a:rPr>
              <a:t>Red</a:t>
            </a:r>
            <a:r>
              <a:rPr lang="en-US" sz="2400" dirty="0">
                <a:latin typeface="Calibri (Body)"/>
              </a:rPr>
              <a:t>-Black Tree?</a:t>
            </a:r>
          </a:p>
        </p:txBody>
      </p:sp>
    </p:spTree>
    <p:extLst>
      <p:ext uri="{BB962C8B-B14F-4D97-AF65-F5344CB8AC3E}">
        <p14:creationId xmlns:p14="http://schemas.microsoft.com/office/powerpoint/2010/main" val="18836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40</a:t>
            </a:r>
          </a:p>
        </p:txBody>
      </p:sp>
    </p:spTree>
    <p:extLst>
      <p:ext uri="{BB962C8B-B14F-4D97-AF65-F5344CB8AC3E}">
        <p14:creationId xmlns:p14="http://schemas.microsoft.com/office/powerpoint/2010/main" val="6937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552893" y="3594729"/>
            <a:ext cx="1295276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  <a:r>
              <a:rPr lang="en-US" dirty="0">
                <a:solidFill>
                  <a:schemeClr val="tx1"/>
                </a:solidFill>
              </a:rPr>
              <a:t>, 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7"/>
          </p:cNvCxnSpPr>
          <p:nvPr/>
        </p:nvCxnSpPr>
        <p:spPr>
          <a:xfrm flipH="1">
            <a:off x="8913752" y="3588280"/>
            <a:ext cx="235565" cy="26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4048102">
            <a:off x="8246223" y="2535230"/>
            <a:ext cx="865792" cy="2478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40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DB17FDE-02C4-448B-9B81-1A4C0615B7FD}"/>
              </a:ext>
            </a:extLst>
          </p:cNvPr>
          <p:cNvSpPr/>
          <p:nvPr/>
        </p:nvSpPr>
        <p:spPr>
          <a:xfrm>
            <a:off x="7658985" y="38943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140803A-3E5F-4C5D-A4B5-08FE4B5EB782}"/>
              </a:ext>
            </a:extLst>
          </p:cNvPr>
          <p:cNvCxnSpPr>
            <a:cxnSpLocks/>
          </p:cNvCxnSpPr>
          <p:nvPr/>
        </p:nvCxnSpPr>
        <p:spPr>
          <a:xfrm flipH="1">
            <a:off x="8113825" y="3813574"/>
            <a:ext cx="258492" cy="80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552893" y="3594729"/>
            <a:ext cx="1295276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  <a:r>
              <a:rPr lang="en-US" dirty="0">
                <a:solidFill>
                  <a:schemeClr val="tx1"/>
                </a:solidFill>
              </a:rPr>
              <a:t>, 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7892" y="395645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>
          <a:xfrm flipH="1">
            <a:off x="9008481" y="2945816"/>
            <a:ext cx="983005" cy="480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30" idx="5"/>
          </p:cNvCxnSpPr>
          <p:nvPr/>
        </p:nvCxnSpPr>
        <p:spPr>
          <a:xfrm>
            <a:off x="9008481" y="3709526"/>
            <a:ext cx="223838" cy="30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445802" y="336784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4048102">
            <a:off x="8031340" y="2857017"/>
            <a:ext cx="1562552" cy="2478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40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DB17FDE-02C4-448B-9B81-1A4C0615B7FD}"/>
              </a:ext>
            </a:extLst>
          </p:cNvPr>
          <p:cNvSpPr/>
          <p:nvPr/>
        </p:nvSpPr>
        <p:spPr>
          <a:xfrm>
            <a:off x="7658985" y="389436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140803A-3E5F-4C5D-A4B5-08FE4B5EB782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8221664" y="3719645"/>
            <a:ext cx="369238" cy="233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Circular 8">
            <a:extLst>
              <a:ext uri="{FF2B5EF4-FFF2-40B4-BE49-F238E27FC236}">
                <a16:creationId xmlns="" xmlns:a16="http://schemas.microsoft.com/office/drawing/2014/main" id="{7A992E62-3975-4193-B1CA-05907C1E7373}"/>
              </a:ext>
            </a:extLst>
          </p:cNvPr>
          <p:cNvSpPr/>
          <p:nvPr/>
        </p:nvSpPr>
        <p:spPr>
          <a:xfrm rot="20144708">
            <a:off x="7734067" y="2841127"/>
            <a:ext cx="900224" cy="91529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02224" y="3510394"/>
            <a:ext cx="660411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857845" y="361477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>
          <a:xfrm flipH="1">
            <a:off x="8818434" y="2945816"/>
            <a:ext cx="1173052" cy="138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725910" y="3556932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29149" y="2759567"/>
            <a:ext cx="828991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</p:cNvCxnSpPr>
          <p:nvPr/>
        </p:nvCxnSpPr>
        <p:spPr>
          <a:xfrm>
            <a:off x="2608158" y="3305682"/>
            <a:ext cx="385886" cy="233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329418" y="3298773"/>
            <a:ext cx="666804" cy="168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30" idx="5"/>
          </p:cNvCxnSpPr>
          <p:nvPr/>
        </p:nvCxnSpPr>
        <p:spPr>
          <a:xfrm>
            <a:off x="8818434" y="3367845"/>
            <a:ext cx="223838" cy="30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255755" y="302616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4048102">
            <a:off x="7948348" y="2434172"/>
            <a:ext cx="1472800" cy="2478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40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DB17FDE-02C4-448B-9B81-1A4C0615B7FD}"/>
              </a:ext>
            </a:extLst>
          </p:cNvPr>
          <p:cNvSpPr/>
          <p:nvPr/>
        </p:nvSpPr>
        <p:spPr>
          <a:xfrm>
            <a:off x="7468938" y="355268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140803A-3E5F-4C5D-A4B5-08FE4B5EB782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8031617" y="3377964"/>
            <a:ext cx="369238" cy="23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1C6A16-B854-4D63-9B10-92A472DEE557}"/>
              </a:ext>
            </a:extLst>
          </p:cNvPr>
          <p:cNvSpPr txBox="1"/>
          <p:nvPr/>
        </p:nvSpPr>
        <p:spPr>
          <a:xfrm rot="19316022">
            <a:off x="6843610" y="2818903"/>
            <a:ext cx="1544010" cy="37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Flipping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0E50087-E5B3-4A5C-8F83-294BBC3802BA}"/>
              </a:ext>
            </a:extLst>
          </p:cNvPr>
          <p:cNvSpPr/>
          <p:nvPr/>
        </p:nvSpPr>
        <p:spPr>
          <a:xfrm>
            <a:off x="1845555" y="357286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64DC8F49-B9C7-4BF1-91BD-B3F374F1BF20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 flipH="1">
            <a:off x="2125314" y="3298773"/>
            <a:ext cx="118331" cy="27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857845" y="361477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>
          <a:xfrm flipH="1">
            <a:off x="8818434" y="2945816"/>
            <a:ext cx="1173052" cy="138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30" idx="5"/>
          </p:cNvCxnSpPr>
          <p:nvPr/>
        </p:nvCxnSpPr>
        <p:spPr>
          <a:xfrm>
            <a:off x="8818434" y="3367845"/>
            <a:ext cx="223838" cy="30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255755" y="302616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4048102">
            <a:off x="7948348" y="2434172"/>
            <a:ext cx="1472800" cy="2478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40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DB17FDE-02C4-448B-9B81-1A4C0615B7FD}"/>
              </a:ext>
            </a:extLst>
          </p:cNvPr>
          <p:cNvSpPr/>
          <p:nvPr/>
        </p:nvSpPr>
        <p:spPr>
          <a:xfrm>
            <a:off x="7468938" y="355268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140803A-3E5F-4C5D-A4B5-08FE4B5EB782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8031617" y="3377964"/>
            <a:ext cx="369238" cy="23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1C6A16-B854-4D63-9B10-92A472DEE557}"/>
              </a:ext>
            </a:extLst>
          </p:cNvPr>
          <p:cNvSpPr txBox="1"/>
          <p:nvPr/>
        </p:nvSpPr>
        <p:spPr>
          <a:xfrm rot="19316022">
            <a:off x="6843610" y="2818903"/>
            <a:ext cx="1544010" cy="37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Flipping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2F0033-824C-43FD-B839-08826341B391}"/>
              </a:ext>
            </a:extLst>
          </p:cNvPr>
          <p:cNvSpPr txBox="1"/>
          <p:nvPr/>
        </p:nvSpPr>
        <p:spPr>
          <a:xfrm>
            <a:off x="3012770" y="4943012"/>
            <a:ext cx="6029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in this case (inserting as a temporary 4 node’s least key), we need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rotation </a:t>
            </a:r>
            <a:r>
              <a:rPr lang="en-US" sz="2800" dirty="0"/>
              <a:t>and one </a:t>
            </a:r>
            <a:r>
              <a:rPr lang="en-US" sz="2800" b="1" dirty="0"/>
              <a:t>color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flipping!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0D4DF62-0562-4CC1-99A3-E1D63A60CEEB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CFE564B3-21B0-4E81-8821-25E44E54694E}"/>
              </a:ext>
            </a:extLst>
          </p:cNvPr>
          <p:cNvCxnSpPr>
            <a:stCxn id="29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431459BA-1A34-483D-972B-DFD3340D9BFC}"/>
              </a:ext>
            </a:extLst>
          </p:cNvPr>
          <p:cNvSpPr/>
          <p:nvPr/>
        </p:nvSpPr>
        <p:spPr>
          <a:xfrm>
            <a:off x="902224" y="3510394"/>
            <a:ext cx="660411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4CFB"/>
                </a:solidFill>
              </a:rPr>
              <a:t>40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BF6658D-5C15-444A-89C4-630887B86325}"/>
              </a:ext>
            </a:extLst>
          </p:cNvPr>
          <p:cNvSpPr/>
          <p:nvPr/>
        </p:nvSpPr>
        <p:spPr>
          <a:xfrm>
            <a:off x="2725910" y="3556932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E8FD783D-5DEC-47A1-BD75-23B364FA04A7}"/>
              </a:ext>
            </a:extLst>
          </p:cNvPr>
          <p:cNvSpPr/>
          <p:nvPr/>
        </p:nvSpPr>
        <p:spPr>
          <a:xfrm>
            <a:off x="1829149" y="2759567"/>
            <a:ext cx="828991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7DBACC02-F43B-4166-8AD2-DE21A4567B66}"/>
              </a:ext>
            </a:extLst>
          </p:cNvPr>
          <p:cNvCxnSpPr>
            <a:cxnSpLocks/>
          </p:cNvCxnSpPr>
          <p:nvPr/>
        </p:nvCxnSpPr>
        <p:spPr>
          <a:xfrm>
            <a:off x="2608158" y="3305682"/>
            <a:ext cx="385886" cy="233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558CCF1F-7BBE-4356-8916-AABBCC816423}"/>
              </a:ext>
            </a:extLst>
          </p:cNvPr>
          <p:cNvCxnSpPr>
            <a:cxnSpLocks/>
          </p:cNvCxnSpPr>
          <p:nvPr/>
        </p:nvCxnSpPr>
        <p:spPr>
          <a:xfrm flipH="1">
            <a:off x="1329418" y="3298773"/>
            <a:ext cx="666804" cy="168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80844F2E-8F88-4191-A732-FA4D9A5D3FC3}"/>
              </a:ext>
            </a:extLst>
          </p:cNvPr>
          <p:cNvSpPr/>
          <p:nvPr/>
        </p:nvSpPr>
        <p:spPr>
          <a:xfrm>
            <a:off x="1845555" y="357286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46B94DB4-A994-430A-B500-7D620B48E1B5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flipH="1">
            <a:off x="2125314" y="3298773"/>
            <a:ext cx="118331" cy="27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946299" y="3594729"/>
            <a:ext cx="901870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</p:spTree>
    <p:extLst>
      <p:ext uri="{BB962C8B-B14F-4D97-AF65-F5344CB8AC3E}">
        <p14:creationId xmlns:p14="http://schemas.microsoft.com/office/powerpoint/2010/main" val="18547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1CF267A-FE65-4127-8B16-B878FAFB5E85}"/>
              </a:ext>
            </a:extLst>
          </p:cNvPr>
          <p:cNvSpPr/>
          <p:nvPr/>
        </p:nvSpPr>
        <p:spPr>
          <a:xfrm>
            <a:off x="838200" y="3594729"/>
            <a:ext cx="1219199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11842" y="3298773"/>
            <a:ext cx="284380" cy="29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30" idx="6"/>
          </p:cNvCxnSpPr>
          <p:nvPr/>
        </p:nvCxnSpPr>
        <p:spPr>
          <a:xfrm flipH="1">
            <a:off x="9010292" y="3588280"/>
            <a:ext cx="139025" cy="16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351073" y="355614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3843721">
            <a:off x="8535931" y="2863202"/>
            <a:ext cx="865792" cy="1544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30" idx="5"/>
          </p:cNvCxnSpPr>
          <p:nvPr/>
        </p:nvCxnSpPr>
        <p:spPr>
          <a:xfrm>
            <a:off x="8913752" y="3897830"/>
            <a:ext cx="351635" cy="25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9093259" y="412214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9979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720777" y="3298773"/>
            <a:ext cx="275445" cy="237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29" idx="6"/>
          </p:cNvCxnSpPr>
          <p:nvPr/>
        </p:nvCxnSpPr>
        <p:spPr>
          <a:xfrm flipH="1">
            <a:off x="8907572" y="3588280"/>
            <a:ext cx="241745" cy="139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7440213" y="3671628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8376024">
            <a:off x="8590660" y="2903541"/>
            <a:ext cx="1177834" cy="182780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099432" y="3868931"/>
            <a:ext cx="245461" cy="16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248353" y="3527250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8C647D21-709A-4E52-9C4F-DFFCA2BF9F15}"/>
              </a:ext>
            </a:extLst>
          </p:cNvPr>
          <p:cNvSpPr/>
          <p:nvPr/>
        </p:nvSpPr>
        <p:spPr>
          <a:xfrm flipH="1">
            <a:off x="8136751" y="3043129"/>
            <a:ext cx="798244" cy="511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E8940CF3-76C8-4695-8B70-E72E1FAB3E91}"/>
              </a:ext>
            </a:extLst>
          </p:cNvPr>
          <p:cNvSpPr/>
          <p:nvPr/>
        </p:nvSpPr>
        <p:spPr>
          <a:xfrm>
            <a:off x="838200" y="3594729"/>
            <a:ext cx="1219199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>
                <a:solidFill>
                  <a:srgbClr val="002060"/>
                </a:solidFill>
              </a:rPr>
              <a:t>66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52777" y="3246599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615456" y="2945816"/>
            <a:ext cx="376030" cy="359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25235" y="3273901"/>
            <a:ext cx="338454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16" idx="3"/>
            <a:endCxn id="29" idx="6"/>
          </p:cNvCxnSpPr>
          <p:nvPr/>
        </p:nvCxnSpPr>
        <p:spPr>
          <a:xfrm flipH="1">
            <a:off x="8907572" y="3588280"/>
            <a:ext cx="241745" cy="139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7440213" y="3671628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8376024">
            <a:off x="8590660" y="2903541"/>
            <a:ext cx="1177834" cy="182780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099432" y="3868931"/>
            <a:ext cx="245461" cy="16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248353" y="3527250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8C647D21-709A-4E52-9C4F-DFFCA2BF9F15}"/>
              </a:ext>
            </a:extLst>
          </p:cNvPr>
          <p:cNvSpPr/>
          <p:nvPr/>
        </p:nvSpPr>
        <p:spPr>
          <a:xfrm rot="1352004">
            <a:off x="8283179" y="2832776"/>
            <a:ext cx="792105" cy="511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EB183DF-CEF1-460A-9FAE-ACBAD89E3543}"/>
              </a:ext>
            </a:extLst>
          </p:cNvPr>
          <p:cNvSpPr/>
          <p:nvPr/>
        </p:nvSpPr>
        <p:spPr>
          <a:xfrm>
            <a:off x="1157668" y="3527250"/>
            <a:ext cx="483812" cy="522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467664" y="4272650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514703" y="4272650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5CAEA54-779B-4110-93F6-85F375C01878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 flipH="1">
            <a:off x="747423" y="4049600"/>
            <a:ext cx="652151" cy="22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39A3100-964D-4525-965F-0F05370C5954}"/>
              </a:ext>
            </a:extLst>
          </p:cNvPr>
          <p:cNvCxnSpPr>
            <a:stCxn id="28" idx="2"/>
            <a:endCxn id="35" idx="0"/>
          </p:cNvCxnSpPr>
          <p:nvPr/>
        </p:nvCxnSpPr>
        <p:spPr>
          <a:xfrm>
            <a:off x="1399574" y="4049600"/>
            <a:ext cx="394888" cy="22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DB0A8-5AEC-4281-A5FC-B6CB7B9F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BBSTs? In my language?</a:t>
            </a:r>
          </a:p>
        </p:txBody>
      </p:sp>
      <p:pic>
        <p:nvPicPr>
          <p:cNvPr id="9" name="Content Placeholder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B0656033-6ABB-47BB-8FCB-5A0238AE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" y="2296632"/>
            <a:ext cx="11948238" cy="2721500"/>
          </a:xfrm>
        </p:spPr>
      </p:pic>
    </p:spTree>
    <p:extLst>
      <p:ext uri="{BB962C8B-B14F-4D97-AF65-F5344CB8AC3E}">
        <p14:creationId xmlns:p14="http://schemas.microsoft.com/office/powerpoint/2010/main" val="215539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20971" y="389749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963711" y="275956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25235" y="3273901"/>
            <a:ext cx="338454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76872" cy="402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7940323" y="3387766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7738596">
            <a:off x="8257324" y="2634558"/>
            <a:ext cx="1395580" cy="221656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599542" y="3435904"/>
            <a:ext cx="341097" cy="165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8C647D21-709A-4E52-9C4F-DFFCA2BF9F15}"/>
              </a:ext>
            </a:extLst>
          </p:cNvPr>
          <p:cNvSpPr/>
          <p:nvPr/>
        </p:nvSpPr>
        <p:spPr>
          <a:xfrm rot="1352004">
            <a:off x="8826039" y="2495614"/>
            <a:ext cx="792105" cy="511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EB183DF-CEF1-460A-9FAE-ACBAD89E3543}"/>
              </a:ext>
            </a:extLst>
          </p:cNvPr>
          <p:cNvSpPr/>
          <p:nvPr/>
        </p:nvSpPr>
        <p:spPr>
          <a:xfrm>
            <a:off x="1157668" y="3527250"/>
            <a:ext cx="483812" cy="5223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467664" y="4272650"/>
            <a:ext cx="559517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514703" y="4272650"/>
            <a:ext cx="559517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5CAEA54-779B-4110-93F6-85F375C01878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 flipH="1">
            <a:off x="747423" y="4049600"/>
            <a:ext cx="652151" cy="22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E39A3100-964D-4525-965F-0F05370C5954}"/>
              </a:ext>
            </a:extLst>
          </p:cNvPr>
          <p:cNvCxnSpPr>
            <a:stCxn id="28" idx="2"/>
            <a:endCxn id="35" idx="0"/>
          </p:cNvCxnSpPr>
          <p:nvPr/>
        </p:nvCxnSpPr>
        <p:spPr>
          <a:xfrm>
            <a:off x="1399574" y="4049600"/>
            <a:ext cx="394888" cy="22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20971" y="389749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05879" y="2717253"/>
            <a:ext cx="87518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60</a:t>
            </a:r>
            <a:r>
              <a:rPr lang="en-US" dirty="0">
                <a:solidFill>
                  <a:schemeClr val="tx1"/>
                </a:solidFill>
              </a:rPr>
              <a:t>, 80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76872" cy="402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7940323" y="3387766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B9E4CD6-67A1-44D8-9F04-5EB83637E1FD}"/>
              </a:ext>
            </a:extLst>
          </p:cNvPr>
          <p:cNvSpPr/>
          <p:nvPr/>
        </p:nvSpPr>
        <p:spPr>
          <a:xfrm rot="7738596">
            <a:off x="8257324" y="2634558"/>
            <a:ext cx="1395580" cy="221656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D0A34-B8DE-4FB4-A8C9-D1D92A24AAF1}"/>
              </a:ext>
            </a:extLst>
          </p:cNvPr>
          <p:cNvSpPr txBox="1"/>
          <p:nvPr/>
        </p:nvSpPr>
        <p:spPr>
          <a:xfrm>
            <a:off x="3717408" y="1785263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599542" y="3435904"/>
            <a:ext cx="341097" cy="165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A2C022-2025-4589-ACAB-A052380AA666}"/>
              </a:ext>
            </a:extLst>
          </p:cNvPr>
          <p:cNvSpPr txBox="1"/>
          <p:nvPr/>
        </p:nvSpPr>
        <p:spPr>
          <a:xfrm rot="789839">
            <a:off x="8084271" y="2546218"/>
            <a:ext cx="206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flipping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5E9393B-46A2-45F9-82F3-03160C6AB983}"/>
              </a:ext>
            </a:extLst>
          </p:cNvPr>
          <p:cNvSpPr txBox="1"/>
          <p:nvPr/>
        </p:nvSpPr>
        <p:spPr>
          <a:xfrm>
            <a:off x="3012770" y="4943012"/>
            <a:ext cx="6029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this final case (inserting as a temporary 4 node’s </a:t>
            </a:r>
            <a:r>
              <a:rPr lang="en-US" sz="2800" b="1" dirty="0"/>
              <a:t>middle</a:t>
            </a:r>
            <a:r>
              <a:rPr lang="en-US" sz="2800" dirty="0"/>
              <a:t> key), we need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 rotations </a:t>
            </a:r>
            <a:r>
              <a:rPr lang="en-US" sz="2800" dirty="0"/>
              <a:t>and one </a:t>
            </a:r>
            <a:r>
              <a:rPr lang="en-US" sz="2800" b="1" dirty="0"/>
              <a:t>color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flipping!</a:t>
            </a:r>
          </a:p>
        </p:txBody>
      </p:sp>
    </p:spTree>
    <p:extLst>
      <p:ext uri="{BB962C8B-B14F-4D97-AF65-F5344CB8AC3E}">
        <p14:creationId xmlns:p14="http://schemas.microsoft.com/office/powerpoint/2010/main" val="16122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20971" y="3897492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70" y="3579845"/>
            <a:ext cx="845288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05879" y="2717253"/>
            <a:ext cx="87518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60, 80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76872" cy="402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7940323" y="3387766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599542" y="3435904"/>
            <a:ext cx="341097" cy="165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3EE027B-5C6A-44C6-A84C-CA43A4B612C9}"/>
              </a:ext>
            </a:extLst>
          </p:cNvPr>
          <p:cNvSpPr txBox="1"/>
          <p:nvPr/>
        </p:nvSpPr>
        <p:spPr>
          <a:xfrm>
            <a:off x="2991469" y="5191605"/>
            <a:ext cx="6029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Please go ahead and insert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87</a:t>
            </a:r>
            <a:r>
              <a:rPr lang="en-US" sz="2800" dirty="0"/>
              <a:t> for me please!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8999844" y="3729176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69" y="3579845"/>
            <a:ext cx="1213279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87</a:t>
            </a:r>
            <a:r>
              <a:rPr lang="en-US" dirty="0">
                <a:solidFill>
                  <a:schemeClr val="tx1"/>
                </a:solidFill>
              </a:rPr>
              <a:t>, 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05879" y="2717253"/>
            <a:ext cx="87518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60, 80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3" idx="7"/>
          </p:cNvCxnSpPr>
          <p:nvPr/>
        </p:nvCxnSpPr>
        <p:spPr>
          <a:xfrm flipH="1">
            <a:off x="10492857" y="3721374"/>
            <a:ext cx="440833" cy="9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930178" y="3756301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55745" cy="23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050709" y="3542722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09928" y="3435904"/>
            <a:ext cx="230711" cy="32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</p:cNvCxnSpPr>
          <p:nvPr/>
        </p:nvCxnSpPr>
        <p:spPr>
          <a:xfrm>
            <a:off x="10402909" y="4191532"/>
            <a:ext cx="310364" cy="199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94581" y="4304264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981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10457625" y="2945816"/>
            <a:ext cx="476065" cy="49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0826645" y="337969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8F68DF1-C11C-4DDE-8120-FB94CBBC885D}"/>
              </a:ext>
            </a:extLst>
          </p:cNvPr>
          <p:cNvSpPr/>
          <p:nvPr/>
        </p:nvSpPr>
        <p:spPr>
          <a:xfrm>
            <a:off x="2472069" y="3579845"/>
            <a:ext cx="1213279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87</a:t>
            </a:r>
            <a:r>
              <a:rPr lang="en-US" dirty="0">
                <a:solidFill>
                  <a:schemeClr val="tx1"/>
                </a:solidFill>
              </a:rPr>
              <a:t>,  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05879" y="2717253"/>
            <a:ext cx="87518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60, 80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472070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19" idx="3"/>
            <a:endCxn id="37" idx="7"/>
          </p:cNvCxnSpPr>
          <p:nvPr/>
        </p:nvCxnSpPr>
        <p:spPr>
          <a:xfrm flipH="1">
            <a:off x="10727159" y="3721374"/>
            <a:ext cx="206531" cy="34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9503318" y="4119051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79886" y="3991456"/>
            <a:ext cx="344670" cy="127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147312" y="3697340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1" name="Arrow: Curved Down 40">
            <a:extLst>
              <a:ext uri="{FF2B5EF4-FFF2-40B4-BE49-F238E27FC236}">
                <a16:creationId xmlns="" xmlns:a16="http://schemas.microsoft.com/office/drawing/2014/main" id="{4F7796B3-21C1-4D8D-AEB2-3318D2AD5A37}"/>
              </a:ext>
            </a:extLst>
          </p:cNvPr>
          <p:cNvSpPr/>
          <p:nvPr/>
        </p:nvSpPr>
        <p:spPr>
          <a:xfrm rot="1352004" flipH="1">
            <a:off x="10694128" y="4343947"/>
            <a:ext cx="780697" cy="511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457625" y="2945816"/>
            <a:ext cx="453640" cy="47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1247061" y="409426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805879" y="2717253"/>
            <a:ext cx="875182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60, 80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572448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37" idx="5"/>
            <a:endCxn id="19" idx="0"/>
          </p:cNvCxnSpPr>
          <p:nvPr/>
        </p:nvCxnSpPr>
        <p:spPr>
          <a:xfrm>
            <a:off x="11247061" y="3720532"/>
            <a:ext cx="365473" cy="373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10112646" y="4044287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0489214" y="3717487"/>
            <a:ext cx="329910" cy="32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67214" y="3378851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1" name="Arrow: Curved Down 40">
            <a:extLst>
              <a:ext uri="{FF2B5EF4-FFF2-40B4-BE49-F238E27FC236}">
                <a16:creationId xmlns="" xmlns:a16="http://schemas.microsoft.com/office/drawing/2014/main" id="{4F7796B3-21C1-4D8D-AEB2-3318D2AD5A37}"/>
              </a:ext>
            </a:extLst>
          </p:cNvPr>
          <p:cNvSpPr/>
          <p:nvPr/>
        </p:nvSpPr>
        <p:spPr>
          <a:xfrm rot="1352004">
            <a:off x="11010313" y="2886343"/>
            <a:ext cx="657073" cy="511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C5F4AF66-3DC2-4ACA-896D-6572A95762CD}"/>
              </a:ext>
            </a:extLst>
          </p:cNvPr>
          <p:cNvSpPr/>
          <p:nvPr/>
        </p:nvSpPr>
        <p:spPr>
          <a:xfrm>
            <a:off x="2788685" y="3599444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ABB72CDF-D818-4BE3-A7E2-30B80524614B}"/>
              </a:ext>
            </a:extLst>
          </p:cNvPr>
          <p:cNvSpPr/>
          <p:nvPr/>
        </p:nvSpPr>
        <p:spPr>
          <a:xfrm>
            <a:off x="3277995" y="427155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FCA4B44-A000-4F0A-8ED1-B9F5D40D07E9}"/>
              </a:ext>
            </a:extLst>
          </p:cNvPr>
          <p:cNvSpPr/>
          <p:nvPr/>
        </p:nvSpPr>
        <p:spPr>
          <a:xfrm>
            <a:off x="2305176" y="4244439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stCxn id="3" idx="2"/>
          </p:cNvCxnSpPr>
          <p:nvPr/>
        </p:nvCxnSpPr>
        <p:spPr>
          <a:xfrm>
            <a:off x="2057400" y="2410783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457625" y="2945816"/>
            <a:ext cx="453640" cy="47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1247061" y="409426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A8EC25-FA87-4A96-9E50-E1C606467817}"/>
              </a:ext>
            </a:extLst>
          </p:cNvPr>
          <p:cNvSpPr/>
          <p:nvPr/>
        </p:nvSpPr>
        <p:spPr>
          <a:xfrm>
            <a:off x="1635093" y="2717253"/>
            <a:ext cx="1310126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60, 80, </a:t>
            </a:r>
            <a:r>
              <a:rPr lang="en-US" dirty="0">
                <a:solidFill>
                  <a:srgbClr val="00B0F0"/>
                </a:solidFill>
              </a:rPr>
              <a:t>87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/>
          <p:nvPr/>
        </p:nvCxnSpPr>
        <p:spPr>
          <a:xfrm>
            <a:off x="2572448" y="327390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509825" y="3256459"/>
            <a:ext cx="296054" cy="32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37" idx="5"/>
            <a:endCxn id="19" idx="0"/>
          </p:cNvCxnSpPr>
          <p:nvPr/>
        </p:nvCxnSpPr>
        <p:spPr>
          <a:xfrm>
            <a:off x="11247061" y="3720532"/>
            <a:ext cx="365473" cy="373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10112646" y="4044287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075576" y="35798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1745659" y="3617399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</p:cNvCxnSpPr>
          <p:nvPr/>
        </p:nvCxnSpPr>
        <p:spPr>
          <a:xfrm flipH="1">
            <a:off x="2169042" y="3280517"/>
            <a:ext cx="40243" cy="314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0489214" y="3717487"/>
            <a:ext cx="329910" cy="32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67214" y="3378851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ABB72CDF-D818-4BE3-A7E2-30B80524614B}"/>
              </a:ext>
            </a:extLst>
          </p:cNvPr>
          <p:cNvSpPr/>
          <p:nvPr/>
        </p:nvSpPr>
        <p:spPr>
          <a:xfrm>
            <a:off x="3173235" y="3623697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FCA4B44-A000-4F0A-8ED1-B9F5D40D07E9}"/>
              </a:ext>
            </a:extLst>
          </p:cNvPr>
          <p:cNvSpPr/>
          <p:nvPr/>
        </p:nvSpPr>
        <p:spPr>
          <a:xfrm>
            <a:off x="2483176" y="3641675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701505-88EA-4FBA-83AA-11ACF06A6CFB}"/>
              </a:ext>
            </a:extLst>
          </p:cNvPr>
          <p:cNvSpPr txBox="1"/>
          <p:nvPr/>
        </p:nvSpPr>
        <p:spPr>
          <a:xfrm rot="2273328">
            <a:off x="10800386" y="3249649"/>
            <a:ext cx="135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A54A02D-F699-4D24-A724-D8996C1982CF}"/>
              </a:ext>
            </a:extLst>
          </p:cNvPr>
          <p:cNvCxnSpPr>
            <a:cxnSpLocks/>
          </p:cNvCxnSpPr>
          <p:nvPr/>
        </p:nvCxnSpPr>
        <p:spPr>
          <a:xfrm>
            <a:off x="2906325" y="3218437"/>
            <a:ext cx="314868" cy="344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22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</p:cNvCxnSpPr>
          <p:nvPr/>
        </p:nvCxnSpPr>
        <p:spPr>
          <a:xfrm>
            <a:off x="2074427" y="2378341"/>
            <a:ext cx="186070" cy="320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457625" y="2945816"/>
            <a:ext cx="453640" cy="47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1247061" y="409426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030667" y="4044287"/>
            <a:ext cx="236515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03459" y="3970672"/>
            <a:ext cx="214708" cy="470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37" idx="5"/>
            <a:endCxn id="19" idx="0"/>
          </p:cNvCxnSpPr>
          <p:nvPr/>
        </p:nvCxnSpPr>
        <p:spPr>
          <a:xfrm>
            <a:off x="11247061" y="3720532"/>
            <a:ext cx="365473" cy="373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10112646" y="4044287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343308" y="4455671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2013391" y="449322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1963712" y="3935793"/>
            <a:ext cx="280925" cy="53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0489214" y="3717487"/>
            <a:ext cx="329910" cy="32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67214" y="3378851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ABB72CDF-D818-4BE3-A7E2-30B80524614B}"/>
              </a:ext>
            </a:extLst>
          </p:cNvPr>
          <p:cNvSpPr/>
          <p:nvPr/>
        </p:nvSpPr>
        <p:spPr>
          <a:xfrm>
            <a:off x="3440967" y="449952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FCA4B44-A000-4F0A-8ED1-B9F5D40D07E9}"/>
              </a:ext>
            </a:extLst>
          </p:cNvPr>
          <p:cNvSpPr/>
          <p:nvPr/>
        </p:nvSpPr>
        <p:spPr>
          <a:xfrm>
            <a:off x="2750908" y="4517501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A54A02D-F699-4D24-A724-D8996C1982CF}"/>
              </a:ext>
            </a:extLst>
          </p:cNvPr>
          <p:cNvCxnSpPr>
            <a:cxnSpLocks/>
          </p:cNvCxnSpPr>
          <p:nvPr/>
        </p:nvCxnSpPr>
        <p:spPr>
          <a:xfrm>
            <a:off x="3529693" y="4044287"/>
            <a:ext cx="180579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9376F7C-7167-4074-9B10-C037913EF587}"/>
              </a:ext>
            </a:extLst>
          </p:cNvPr>
          <p:cNvSpPr txBox="1"/>
          <p:nvPr/>
        </p:nvSpPr>
        <p:spPr>
          <a:xfrm rot="2273328">
            <a:off x="10124657" y="2349561"/>
            <a:ext cx="135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9EF0E3D7-9C1B-4E89-B149-91F96AE398A4}"/>
              </a:ext>
            </a:extLst>
          </p:cNvPr>
          <p:cNvSpPr/>
          <p:nvPr/>
        </p:nvSpPr>
        <p:spPr>
          <a:xfrm>
            <a:off x="2430261" y="268878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621DB260-545D-497F-92A3-32B3BBA3734D}"/>
              </a:ext>
            </a:extLst>
          </p:cNvPr>
          <p:cNvSpPr/>
          <p:nvPr/>
        </p:nvSpPr>
        <p:spPr>
          <a:xfrm>
            <a:off x="3127607" y="34826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CA616E72-2CE2-434D-936E-300159722E2C}"/>
              </a:ext>
            </a:extLst>
          </p:cNvPr>
          <p:cNvSpPr/>
          <p:nvPr/>
        </p:nvSpPr>
        <p:spPr>
          <a:xfrm>
            <a:off x="1683953" y="3404350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BC37BB41-D134-4B64-B5B1-7A779B3557A6}"/>
              </a:ext>
            </a:extLst>
          </p:cNvPr>
          <p:cNvCxnSpPr>
            <a:cxnSpLocks/>
          </p:cNvCxnSpPr>
          <p:nvPr/>
        </p:nvCxnSpPr>
        <p:spPr>
          <a:xfrm>
            <a:off x="2964683" y="3094223"/>
            <a:ext cx="352891" cy="393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CA58BC93-D743-4467-A014-5547B82728BA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963712" y="3056188"/>
            <a:ext cx="457758" cy="348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22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</p:cNvCxnSpPr>
          <p:nvPr/>
        </p:nvCxnSpPr>
        <p:spPr>
          <a:xfrm>
            <a:off x="2074427" y="2378341"/>
            <a:ext cx="498481" cy="342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457625" y="2945816"/>
            <a:ext cx="453640" cy="47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1247061" y="409426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030667" y="4044287"/>
            <a:ext cx="236515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03459" y="3970672"/>
            <a:ext cx="214708" cy="470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37" idx="5"/>
            <a:endCxn id="19" idx="0"/>
          </p:cNvCxnSpPr>
          <p:nvPr/>
        </p:nvCxnSpPr>
        <p:spPr>
          <a:xfrm>
            <a:off x="11247061" y="3720532"/>
            <a:ext cx="365473" cy="373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10112646" y="4044287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343308" y="4455671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2013391" y="449322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1963712" y="3935793"/>
            <a:ext cx="280925" cy="53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0489214" y="3717487"/>
            <a:ext cx="329910" cy="32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67214" y="3378851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ABB72CDF-D818-4BE3-A7E2-30B80524614B}"/>
              </a:ext>
            </a:extLst>
          </p:cNvPr>
          <p:cNvSpPr/>
          <p:nvPr/>
        </p:nvSpPr>
        <p:spPr>
          <a:xfrm>
            <a:off x="3440967" y="449952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FCA4B44-A000-4F0A-8ED1-B9F5D40D07E9}"/>
              </a:ext>
            </a:extLst>
          </p:cNvPr>
          <p:cNvSpPr/>
          <p:nvPr/>
        </p:nvSpPr>
        <p:spPr>
          <a:xfrm>
            <a:off x="2750908" y="4517501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A54A02D-F699-4D24-A724-D8996C1982CF}"/>
              </a:ext>
            </a:extLst>
          </p:cNvPr>
          <p:cNvCxnSpPr>
            <a:cxnSpLocks/>
          </p:cNvCxnSpPr>
          <p:nvPr/>
        </p:nvCxnSpPr>
        <p:spPr>
          <a:xfrm>
            <a:off x="3529693" y="4044287"/>
            <a:ext cx="180579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9376F7C-7167-4074-9B10-C037913EF587}"/>
              </a:ext>
            </a:extLst>
          </p:cNvPr>
          <p:cNvSpPr txBox="1"/>
          <p:nvPr/>
        </p:nvSpPr>
        <p:spPr>
          <a:xfrm rot="2273328">
            <a:off x="10124657" y="2349561"/>
            <a:ext cx="135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9EF0E3D7-9C1B-4E89-B149-91F96AE398A4}"/>
              </a:ext>
            </a:extLst>
          </p:cNvPr>
          <p:cNvSpPr/>
          <p:nvPr/>
        </p:nvSpPr>
        <p:spPr>
          <a:xfrm>
            <a:off x="2430261" y="268878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621DB260-545D-497F-92A3-32B3BBA3734D}"/>
              </a:ext>
            </a:extLst>
          </p:cNvPr>
          <p:cNvSpPr/>
          <p:nvPr/>
        </p:nvSpPr>
        <p:spPr>
          <a:xfrm>
            <a:off x="3127607" y="34826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CA616E72-2CE2-434D-936E-300159722E2C}"/>
              </a:ext>
            </a:extLst>
          </p:cNvPr>
          <p:cNvSpPr/>
          <p:nvPr/>
        </p:nvSpPr>
        <p:spPr>
          <a:xfrm>
            <a:off x="1683953" y="3404350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BC37BB41-D134-4B64-B5B1-7A779B3557A6}"/>
              </a:ext>
            </a:extLst>
          </p:cNvPr>
          <p:cNvCxnSpPr>
            <a:cxnSpLocks/>
          </p:cNvCxnSpPr>
          <p:nvPr/>
        </p:nvCxnSpPr>
        <p:spPr>
          <a:xfrm>
            <a:off x="2964683" y="3094223"/>
            <a:ext cx="352891" cy="393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CA58BC93-D743-4467-A014-5547B82728BA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963712" y="3056188"/>
            <a:ext cx="457758" cy="348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41A50C2-718E-43FD-92D4-AB57E52380C2}"/>
              </a:ext>
            </a:extLst>
          </p:cNvPr>
          <p:cNvSpPr/>
          <p:nvPr/>
        </p:nvSpPr>
        <p:spPr>
          <a:xfrm>
            <a:off x="9630425" y="2158308"/>
            <a:ext cx="630311" cy="466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="" xmlns:a16="http://schemas.microsoft.com/office/drawing/2014/main" id="{DB8B359D-54FA-4552-8BCA-E7C47BA88080}"/>
              </a:ext>
            </a:extLst>
          </p:cNvPr>
          <p:cNvCxnSpPr>
            <a:stCxn id="4" idx="2"/>
          </p:cNvCxnSpPr>
          <p:nvPr/>
        </p:nvCxnSpPr>
        <p:spPr>
          <a:xfrm rot="10800000" flipV="1">
            <a:off x="8318205" y="2391514"/>
            <a:ext cx="1312221" cy="32913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EF7FFD-A5AB-485F-BC1D-90CB86F2FB67}"/>
              </a:ext>
            </a:extLst>
          </p:cNvPr>
          <p:cNvSpPr txBox="1"/>
          <p:nvPr/>
        </p:nvSpPr>
        <p:spPr>
          <a:xfrm>
            <a:off x="6124354" y="2406148"/>
            <a:ext cx="211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Don’t forget to </a:t>
            </a:r>
          </a:p>
          <a:p>
            <a:r>
              <a:rPr lang="en-US" sz="2200" dirty="0"/>
              <a:t>set the root to </a:t>
            </a:r>
            <a:r>
              <a:rPr lang="en-US" sz="2200" b="1" dirty="0"/>
              <a:t>BLACK!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3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22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75E26-6542-4ADD-8F63-AFB415A5B3C3}"/>
              </a:ext>
            </a:extLst>
          </p:cNvPr>
          <p:cNvSpPr txBox="1"/>
          <p:nvPr/>
        </p:nvSpPr>
        <p:spPr>
          <a:xfrm>
            <a:off x="1180214" y="1395089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2-3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48E492-BBCA-4324-B409-F30CFAA6AF3C}"/>
              </a:ext>
            </a:extLst>
          </p:cNvPr>
          <p:cNvSpPr txBox="1"/>
          <p:nvPr/>
        </p:nvSpPr>
        <p:spPr>
          <a:xfrm>
            <a:off x="8318204" y="1395089"/>
            <a:ext cx="24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Red-</a:t>
            </a:r>
            <a:r>
              <a:rPr lang="en-US" sz="2800" b="1" u="sng" dirty="0"/>
              <a:t>Black</a:t>
            </a:r>
            <a:r>
              <a:rPr lang="en-US" sz="2800" u="sng" dirty="0"/>
              <a:t>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98D50-F523-4FA7-8581-3CBFAD27DD88}"/>
              </a:ext>
            </a:extLst>
          </p:cNvPr>
          <p:cNvSpPr txBox="1"/>
          <p:nvPr/>
        </p:nvSpPr>
        <p:spPr>
          <a:xfrm>
            <a:off x="1456660" y="2041451"/>
            <a:ext cx="120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A96D7-15FF-47D6-B562-1D4A17D6CD80}"/>
              </a:ext>
            </a:extLst>
          </p:cNvPr>
          <p:cNvSpPr txBox="1"/>
          <p:nvPr/>
        </p:nvSpPr>
        <p:spPr>
          <a:xfrm>
            <a:off x="9265387" y="1923763"/>
            <a:ext cx="8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D421FC-2469-4FED-8632-E7BE02CF6BFA}"/>
              </a:ext>
            </a:extLst>
          </p:cNvPr>
          <p:cNvCxnSpPr>
            <a:cxnSpLocks/>
          </p:cNvCxnSpPr>
          <p:nvPr/>
        </p:nvCxnSpPr>
        <p:spPr>
          <a:xfrm>
            <a:off x="2074427" y="2378341"/>
            <a:ext cx="498481" cy="310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875B48C-A442-425E-969D-EA1F9D8946B4}"/>
              </a:ext>
            </a:extLst>
          </p:cNvPr>
          <p:cNvSpPr/>
          <p:nvPr/>
        </p:nvSpPr>
        <p:spPr>
          <a:xfrm>
            <a:off x="9040125" y="3679078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BFA381-4E20-4D60-805B-DCF56503FE1F}"/>
              </a:ext>
            </a:extLst>
          </p:cNvPr>
          <p:cNvCxnSpPr/>
          <p:nvPr/>
        </p:nvCxnSpPr>
        <p:spPr>
          <a:xfrm>
            <a:off x="9837143" y="2232757"/>
            <a:ext cx="186070" cy="320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75EDF3-A9FA-463E-9D00-65F62CD0079D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9476805" y="2945816"/>
            <a:ext cx="514681" cy="220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779D5E-AD18-4B9A-9D0D-09C84B9F0F1B}"/>
              </a:ext>
            </a:extLst>
          </p:cNvPr>
          <p:cNvSpPr/>
          <p:nvPr/>
        </p:nvSpPr>
        <p:spPr>
          <a:xfrm>
            <a:off x="9894946" y="2604135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3DA96D4-3072-45BB-B418-78092579E5D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457625" y="2945816"/>
            <a:ext cx="453640" cy="47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0CF93A4-D37B-424F-8D5B-4D76E7C737F2}"/>
              </a:ext>
            </a:extLst>
          </p:cNvPr>
          <p:cNvSpPr/>
          <p:nvPr/>
        </p:nvSpPr>
        <p:spPr>
          <a:xfrm>
            <a:off x="11247061" y="4094263"/>
            <a:ext cx="730946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C6036AE-46D9-491D-8A78-4713EB47BDA9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030667" y="4044287"/>
            <a:ext cx="236515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35F786E-EB09-4F6A-88A9-12507070A1D2}"/>
              </a:ext>
            </a:extLst>
          </p:cNvPr>
          <p:cNvCxnSpPr>
            <a:cxnSpLocks/>
          </p:cNvCxnSpPr>
          <p:nvPr/>
        </p:nvCxnSpPr>
        <p:spPr>
          <a:xfrm flipH="1">
            <a:off x="1603459" y="3970672"/>
            <a:ext cx="214708" cy="470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FB7AB8E-7F36-4F47-9C62-2F4A1A9E4DCD}"/>
              </a:ext>
            </a:extLst>
          </p:cNvPr>
          <p:cNvCxnSpPr>
            <a:cxnSpLocks/>
            <a:stCxn id="37" idx="5"/>
            <a:endCxn id="19" idx="0"/>
          </p:cNvCxnSpPr>
          <p:nvPr/>
        </p:nvCxnSpPr>
        <p:spPr>
          <a:xfrm>
            <a:off x="11247061" y="3720532"/>
            <a:ext cx="365473" cy="373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03EE2A-0D15-42D9-9BEC-EA64C8CCD86B}"/>
              </a:ext>
            </a:extLst>
          </p:cNvPr>
          <p:cNvSpPr/>
          <p:nvPr/>
        </p:nvSpPr>
        <p:spPr>
          <a:xfrm>
            <a:off x="10112646" y="4044287"/>
            <a:ext cx="753135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323F042-A7B6-4AA9-8E63-F2258CF50920}"/>
              </a:ext>
            </a:extLst>
          </p:cNvPr>
          <p:cNvCxnSpPr>
            <a:cxnSpLocks/>
            <a:stCxn id="29" idx="4"/>
            <a:endCxn id="16" idx="0"/>
          </p:cNvCxnSpPr>
          <p:nvPr/>
        </p:nvCxnSpPr>
        <p:spPr>
          <a:xfrm>
            <a:off x="9173709" y="3494527"/>
            <a:ext cx="196026" cy="184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8B49843-5711-4F5F-A20F-C152E80BEC62}"/>
              </a:ext>
            </a:extLst>
          </p:cNvPr>
          <p:cNvSpPr/>
          <p:nvPr/>
        </p:nvSpPr>
        <p:spPr>
          <a:xfrm>
            <a:off x="8129632" y="3483761"/>
            <a:ext cx="659219" cy="42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CBD5D7B-D887-4A57-8E34-4BEA32DE95C6}"/>
              </a:ext>
            </a:extLst>
          </p:cNvPr>
          <p:cNvCxnSpPr>
            <a:cxnSpLocks/>
            <a:stCxn id="29" idx="3"/>
            <a:endCxn id="30" idx="6"/>
          </p:cNvCxnSpPr>
          <p:nvPr/>
        </p:nvCxnSpPr>
        <p:spPr>
          <a:xfrm flipH="1">
            <a:off x="8788851" y="3435904"/>
            <a:ext cx="151788" cy="26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E96C4D0-CE8C-4F1D-BD7A-3D277FFED897}"/>
              </a:ext>
            </a:extLst>
          </p:cNvPr>
          <p:cNvSpPr/>
          <p:nvPr/>
        </p:nvSpPr>
        <p:spPr>
          <a:xfrm>
            <a:off x="8844099" y="3094223"/>
            <a:ext cx="659219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65404C1-E1D8-43DA-9003-B70F2B3C5F3D}"/>
              </a:ext>
            </a:extLst>
          </p:cNvPr>
          <p:cNvSpPr/>
          <p:nvPr/>
        </p:nvSpPr>
        <p:spPr>
          <a:xfrm>
            <a:off x="1343308" y="4455671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C57E93C-AB0F-4867-AD99-87800086EE96}"/>
              </a:ext>
            </a:extLst>
          </p:cNvPr>
          <p:cNvSpPr/>
          <p:nvPr/>
        </p:nvSpPr>
        <p:spPr>
          <a:xfrm>
            <a:off x="2013391" y="449322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A5BDB08-2E22-4669-BD68-09FB2E839A35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1963712" y="3935793"/>
            <a:ext cx="280925" cy="53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5C6D11F-B209-45EA-9676-9631F428D83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0489214" y="3717487"/>
            <a:ext cx="329910" cy="32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F50AB1-9DD1-4359-8429-7A60947B424E}"/>
              </a:ext>
            </a:extLst>
          </p:cNvPr>
          <p:cNvSpPr/>
          <p:nvPr/>
        </p:nvSpPr>
        <p:spPr>
          <a:xfrm>
            <a:off x="10667214" y="3378851"/>
            <a:ext cx="679333" cy="400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ABB72CDF-D818-4BE3-A7E2-30B80524614B}"/>
              </a:ext>
            </a:extLst>
          </p:cNvPr>
          <p:cNvSpPr/>
          <p:nvPr/>
        </p:nvSpPr>
        <p:spPr>
          <a:xfrm>
            <a:off x="3440967" y="449952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8FCA4B44-A000-4F0A-8ED1-B9F5D40D07E9}"/>
              </a:ext>
            </a:extLst>
          </p:cNvPr>
          <p:cNvSpPr/>
          <p:nvPr/>
        </p:nvSpPr>
        <p:spPr>
          <a:xfrm>
            <a:off x="2750908" y="4517501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A54A02D-F699-4D24-A724-D8996C1982CF}"/>
              </a:ext>
            </a:extLst>
          </p:cNvPr>
          <p:cNvCxnSpPr>
            <a:cxnSpLocks/>
          </p:cNvCxnSpPr>
          <p:nvPr/>
        </p:nvCxnSpPr>
        <p:spPr>
          <a:xfrm>
            <a:off x="3529693" y="4044287"/>
            <a:ext cx="180579" cy="473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9376F7C-7167-4074-9B10-C037913EF587}"/>
              </a:ext>
            </a:extLst>
          </p:cNvPr>
          <p:cNvSpPr txBox="1"/>
          <p:nvPr/>
        </p:nvSpPr>
        <p:spPr>
          <a:xfrm rot="2273328">
            <a:off x="10124657" y="2349561"/>
            <a:ext cx="135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Color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9EF0E3D7-9C1B-4E89-B149-91F96AE398A4}"/>
              </a:ext>
            </a:extLst>
          </p:cNvPr>
          <p:cNvSpPr/>
          <p:nvPr/>
        </p:nvSpPr>
        <p:spPr>
          <a:xfrm>
            <a:off x="2430261" y="2688783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621DB260-545D-497F-92A3-32B3BBA3734D}"/>
              </a:ext>
            </a:extLst>
          </p:cNvPr>
          <p:cNvSpPr/>
          <p:nvPr/>
        </p:nvSpPr>
        <p:spPr>
          <a:xfrm>
            <a:off x="3127607" y="3482645"/>
            <a:ext cx="559517" cy="539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CA616E72-2CE2-434D-936E-300159722E2C}"/>
              </a:ext>
            </a:extLst>
          </p:cNvPr>
          <p:cNvSpPr/>
          <p:nvPr/>
        </p:nvSpPr>
        <p:spPr>
          <a:xfrm>
            <a:off x="1683953" y="3404350"/>
            <a:ext cx="559517" cy="5314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BC37BB41-D134-4B64-B5B1-7A779B3557A6}"/>
              </a:ext>
            </a:extLst>
          </p:cNvPr>
          <p:cNvCxnSpPr>
            <a:cxnSpLocks/>
          </p:cNvCxnSpPr>
          <p:nvPr/>
        </p:nvCxnSpPr>
        <p:spPr>
          <a:xfrm>
            <a:off x="2964683" y="3094223"/>
            <a:ext cx="352891" cy="393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CA58BC93-D743-4467-A014-5547B82728BA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963712" y="3056188"/>
            <a:ext cx="457758" cy="348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41A50C2-718E-43FD-92D4-AB57E52380C2}"/>
              </a:ext>
            </a:extLst>
          </p:cNvPr>
          <p:cNvSpPr/>
          <p:nvPr/>
        </p:nvSpPr>
        <p:spPr>
          <a:xfrm>
            <a:off x="9630425" y="2158308"/>
            <a:ext cx="630311" cy="466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="" xmlns:a16="http://schemas.microsoft.com/office/drawing/2014/main" id="{DB8B359D-54FA-4552-8BCA-E7C47BA88080}"/>
              </a:ext>
            </a:extLst>
          </p:cNvPr>
          <p:cNvCxnSpPr>
            <a:stCxn id="4" idx="2"/>
          </p:cNvCxnSpPr>
          <p:nvPr/>
        </p:nvCxnSpPr>
        <p:spPr>
          <a:xfrm rot="10800000" flipV="1">
            <a:off x="8318205" y="2391514"/>
            <a:ext cx="1312221" cy="32913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EF7FFD-A5AB-485F-BC1D-90CB86F2FB67}"/>
              </a:ext>
            </a:extLst>
          </p:cNvPr>
          <p:cNvSpPr txBox="1"/>
          <p:nvPr/>
        </p:nvSpPr>
        <p:spPr>
          <a:xfrm>
            <a:off x="6124354" y="2406148"/>
            <a:ext cx="211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Don’t forget to </a:t>
            </a:r>
          </a:p>
          <a:p>
            <a:r>
              <a:rPr lang="en-US" sz="2200" dirty="0"/>
              <a:t>set the root to </a:t>
            </a:r>
            <a:r>
              <a:rPr lang="en-US" sz="2200" b="1" dirty="0"/>
              <a:t>BLACK!</a:t>
            </a:r>
            <a:endParaRPr lang="en-US" sz="22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F44182-4FD2-4BB1-BEAA-E05BC6541F1F}"/>
              </a:ext>
            </a:extLst>
          </p:cNvPr>
          <p:cNvSpPr txBox="1"/>
          <p:nvPr/>
        </p:nvSpPr>
        <p:spPr>
          <a:xfrm>
            <a:off x="4791253" y="4783222"/>
            <a:ext cx="428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public void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insert(Key key)</a:t>
            </a: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root = </a:t>
            </a:r>
            <a:r>
              <a:rPr lang="en-US" dirty="0">
                <a:solidFill>
                  <a:srgbClr val="FF4CFB"/>
                </a:solidFill>
                <a:latin typeface="Consolas" panose="020B0609020204030204" pitchFamily="49" charset="0"/>
              </a:rPr>
              <a:t>insert(root, key)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root.color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BLACK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472FAE6-42BE-41B1-BF9F-F2B691104B29}"/>
              </a:ext>
            </a:extLst>
          </p:cNvPr>
          <p:cNvCxnSpPr>
            <a:cxnSpLocks/>
          </p:cNvCxnSpPr>
          <p:nvPr/>
        </p:nvCxnSpPr>
        <p:spPr>
          <a:xfrm>
            <a:off x="6592186" y="3542384"/>
            <a:ext cx="193996" cy="975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7AA49FB-ECDB-42CE-81BB-01F50064D928}"/>
              </a:ext>
            </a:extLst>
          </p:cNvPr>
          <p:cNvSpPr/>
          <p:nvPr/>
        </p:nvSpPr>
        <p:spPr>
          <a:xfrm>
            <a:off x="6096000" y="4994877"/>
            <a:ext cx="2222204" cy="534053"/>
          </a:xfrm>
          <a:prstGeom prst="ellipse">
            <a:avLst/>
          </a:prstGeom>
          <a:noFill/>
          <a:ln>
            <a:solidFill>
              <a:srgbClr val="FF4C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Curved 25">
            <a:extLst>
              <a:ext uri="{FF2B5EF4-FFF2-40B4-BE49-F238E27FC236}">
                <a16:creationId xmlns="" xmlns:a16="http://schemas.microsoft.com/office/drawing/2014/main" id="{42A23DC8-4135-47CC-B216-B030EDE3B89F}"/>
              </a:ext>
            </a:extLst>
          </p:cNvPr>
          <p:cNvCxnSpPr>
            <a:stCxn id="20" idx="6"/>
          </p:cNvCxnSpPr>
          <p:nvPr/>
        </p:nvCxnSpPr>
        <p:spPr>
          <a:xfrm>
            <a:off x="8318204" y="5261904"/>
            <a:ext cx="757970" cy="473986"/>
          </a:xfrm>
          <a:prstGeom prst="curvedConnector3">
            <a:avLst/>
          </a:prstGeom>
          <a:ln>
            <a:solidFill>
              <a:srgbClr val="FF4C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52E4E14-931E-4B51-8246-F14946649481}"/>
              </a:ext>
            </a:extLst>
          </p:cNvPr>
          <p:cNvSpPr txBox="1"/>
          <p:nvPr/>
        </p:nvSpPr>
        <p:spPr>
          <a:xfrm>
            <a:off x="9076174" y="5552664"/>
            <a:ext cx="2115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4CFB"/>
                </a:solidFill>
              </a:rPr>
              <a:t>Speaking of…</a:t>
            </a:r>
          </a:p>
        </p:txBody>
      </p:sp>
    </p:spTree>
    <p:extLst>
      <p:ext uri="{BB962C8B-B14F-4D97-AF65-F5344CB8AC3E}">
        <p14:creationId xmlns:p14="http://schemas.microsoft.com/office/powerpoint/2010/main" val="32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DB0A8-5AEC-4281-A5FC-B6CB7B9F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BBSTs? In my language?</a:t>
            </a:r>
          </a:p>
        </p:txBody>
      </p:sp>
      <p:pic>
        <p:nvPicPr>
          <p:cNvPr id="9" name="Content Placeholder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B0656033-6ABB-47BB-8FCB-5A0238AE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" y="2296632"/>
            <a:ext cx="11948238" cy="27215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1A9F1D7-662A-431C-A50B-5CC24549523E}"/>
              </a:ext>
            </a:extLst>
          </p:cNvPr>
          <p:cNvSpPr/>
          <p:nvPr/>
        </p:nvSpPr>
        <p:spPr>
          <a:xfrm>
            <a:off x="121881" y="2743200"/>
            <a:ext cx="3216742" cy="4040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3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F6523-B2C9-4B4B-9C3C-6075A282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Fill-in the insertion subroutine!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E6CEC-3436-4AA6-B0C7-4431906F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private Node insert(Node n, Key key){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if(n </a:t>
            </a:r>
            <a:r>
              <a:rPr lang="en-US" sz="1800" dirty="0">
                <a:latin typeface="Consolas" panose="020B0609020204030204" pitchFamily="49" charset="0"/>
              </a:rPr>
              <a:t>== null) return new Node(key, RED);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key.compareTo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n.key</a:t>
            </a:r>
            <a:r>
              <a:rPr lang="en-US" sz="1800" dirty="0">
                <a:latin typeface="Consolas" panose="020B0609020204030204" pitchFamily="49" charset="0"/>
              </a:rPr>
              <a:t>) &lt; 0)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 = insert(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, key);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else if(</a:t>
            </a:r>
            <a:r>
              <a:rPr lang="en-US" sz="1800" dirty="0" err="1">
                <a:latin typeface="Consolas" panose="020B0609020204030204" pitchFamily="49" charset="0"/>
              </a:rPr>
              <a:t>key.compareTo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n.key</a:t>
            </a:r>
            <a:r>
              <a:rPr lang="en-US" sz="1800" dirty="0">
                <a:latin typeface="Consolas" panose="020B0609020204030204" pitchFamily="49" charset="0"/>
              </a:rPr>
              <a:t>) &gt; 0)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n. right = insert(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, key);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else return 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) &amp;&amp; __________ ) n = </a:t>
            </a:r>
            <a:r>
              <a:rPr lang="en-US" sz="1800" dirty="0" err="1">
                <a:latin typeface="Consolas" panose="020B0609020204030204" pitchFamily="49" charset="0"/>
              </a:rPr>
              <a:t>rotateLeft</a:t>
            </a:r>
            <a:r>
              <a:rPr lang="en-US" sz="1800" dirty="0">
                <a:latin typeface="Consolas" panose="020B0609020204030204" pitchFamily="49" charset="0"/>
              </a:rPr>
              <a:t>(n);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) &amp;&amp; __________) n = </a:t>
            </a:r>
            <a:r>
              <a:rPr lang="en-US" sz="1800" dirty="0" err="1">
                <a:latin typeface="Consolas" panose="020B0609020204030204" pitchFamily="49" charset="0"/>
              </a:rPr>
              <a:t>rotateRight</a:t>
            </a:r>
            <a:r>
              <a:rPr lang="en-US" sz="1800" dirty="0">
                <a:latin typeface="Consolas" panose="020B0609020204030204" pitchFamily="49" charset="0"/>
              </a:rPr>
              <a:t>(n);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if(_______ &amp;&amp; 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)) __________;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66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F6523-B2C9-4B4B-9C3C-6075A282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Fill-in the insertion subroutine!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E6CEC-3436-4AA6-B0C7-4431906F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private Node insert(Node n, Key key){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if(n </a:t>
            </a:r>
            <a:r>
              <a:rPr lang="en-US" sz="1800" dirty="0">
                <a:latin typeface="Consolas" panose="020B0609020204030204" pitchFamily="49" charset="0"/>
              </a:rPr>
              <a:t>== null) return new Node(key, RED);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key.compareTo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n.key</a:t>
            </a:r>
            <a:r>
              <a:rPr lang="en-US" sz="1800" dirty="0">
                <a:latin typeface="Consolas" panose="020B0609020204030204" pitchFamily="49" charset="0"/>
              </a:rPr>
              <a:t>) &lt; 0)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 = insert(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, key);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else if(</a:t>
            </a:r>
            <a:r>
              <a:rPr lang="en-US" sz="1800" dirty="0" err="1">
                <a:latin typeface="Consolas" panose="020B0609020204030204" pitchFamily="49" charset="0"/>
              </a:rPr>
              <a:t>key.compareTo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n.key</a:t>
            </a:r>
            <a:r>
              <a:rPr lang="en-US" sz="1800" dirty="0">
                <a:latin typeface="Consolas" panose="020B0609020204030204" pitchFamily="49" charset="0"/>
              </a:rPr>
              <a:t>) &gt; 0)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n. right = insert(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, key);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else return 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) &amp;&amp; </a:t>
            </a:r>
            <a:r>
              <a:rPr lang="en-US" sz="1800" dirty="0" smtClean="0">
                <a:latin typeface="Consolas" panose="020B0609020204030204" pitchFamily="49" charset="0"/>
              </a:rPr>
              <a:t>_</a:t>
            </a: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!</a:t>
            </a:r>
            <a:r>
              <a:rPr lang="en-US" sz="1800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isRed</a:t>
            </a: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n.left</a:t>
            </a: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</a:rPr>
              <a:t>___ </a:t>
            </a:r>
            <a:r>
              <a:rPr lang="en-US" sz="1800" dirty="0">
                <a:latin typeface="Consolas" panose="020B0609020204030204" pitchFamily="49" charset="0"/>
              </a:rPr>
              <a:t>) n = </a:t>
            </a:r>
            <a:r>
              <a:rPr lang="en-US" sz="1800" dirty="0" err="1">
                <a:latin typeface="Consolas" panose="020B0609020204030204" pitchFamily="49" charset="0"/>
              </a:rPr>
              <a:t>rotateLeft</a:t>
            </a:r>
            <a:r>
              <a:rPr lang="en-US" sz="1800" dirty="0">
                <a:latin typeface="Consolas" panose="020B0609020204030204" pitchFamily="49" charset="0"/>
              </a:rPr>
              <a:t>(n);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) &amp;&amp; </a:t>
            </a:r>
            <a:r>
              <a:rPr lang="en-US" sz="1800" dirty="0" smtClean="0">
                <a:latin typeface="Consolas" panose="020B0609020204030204" pitchFamily="49" charset="0"/>
              </a:rPr>
              <a:t>__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isRed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n.left.left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</a:rPr>
              <a:t>____) </a:t>
            </a:r>
            <a:r>
              <a:rPr lang="en-US" sz="1800" dirty="0">
                <a:latin typeface="Consolas" panose="020B0609020204030204" pitchFamily="49" charset="0"/>
              </a:rPr>
              <a:t>n = </a:t>
            </a:r>
            <a:r>
              <a:rPr lang="en-US" sz="1800" dirty="0" err="1">
                <a:latin typeface="Consolas" panose="020B0609020204030204" pitchFamily="49" charset="0"/>
              </a:rPr>
              <a:t>rotateRight</a:t>
            </a:r>
            <a:r>
              <a:rPr lang="en-US" sz="1800" dirty="0">
                <a:latin typeface="Consolas" panose="020B0609020204030204" pitchFamily="49" charset="0"/>
              </a:rPr>
              <a:t>(n);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</a:t>
            </a:r>
            <a:r>
              <a:rPr lang="en-US" sz="1800" dirty="0" smtClean="0">
                <a:latin typeface="Consolas" panose="020B0609020204030204" pitchFamily="49" charset="0"/>
              </a:rPr>
              <a:t>(__</a:t>
            </a:r>
            <a:r>
              <a:rPr lang="en-US" sz="1800" dirty="0" err="1" smtClean="0">
                <a:solidFill>
                  <a:srgbClr val="FF4CFB"/>
                </a:solidFill>
                <a:latin typeface="Consolas" panose="020B0609020204030204" pitchFamily="49" charset="0"/>
              </a:rPr>
              <a:t>isRed</a:t>
            </a:r>
            <a:r>
              <a:rPr lang="en-US" sz="1800" dirty="0" smtClean="0">
                <a:solidFill>
                  <a:srgbClr val="FF4CFB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rgbClr val="FF4CFB"/>
                </a:solidFill>
                <a:latin typeface="Consolas" panose="020B0609020204030204" pitchFamily="49" charset="0"/>
              </a:rPr>
              <a:t>n.left</a:t>
            </a:r>
            <a:r>
              <a:rPr lang="en-US" sz="1800" dirty="0" smtClean="0">
                <a:solidFill>
                  <a:srgbClr val="FF4CFB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</a:rPr>
              <a:t>_____ </a:t>
            </a:r>
            <a:r>
              <a:rPr lang="en-US" sz="1800" dirty="0">
                <a:latin typeface="Consolas" panose="020B0609020204030204" pitchFamily="49" charset="0"/>
              </a:rPr>
              <a:t>&amp;&amp; </a:t>
            </a:r>
            <a:r>
              <a:rPr lang="en-US" sz="1800" dirty="0" err="1">
                <a:latin typeface="Consolas" panose="020B0609020204030204" pitchFamily="49" charset="0"/>
              </a:rPr>
              <a:t>isRed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)) </a:t>
            </a:r>
            <a:r>
              <a:rPr lang="en-US" sz="1800" dirty="0" smtClean="0">
                <a:latin typeface="Consolas" panose="020B0609020204030204" pitchFamily="49" charset="0"/>
              </a:rPr>
              <a:t>__</a:t>
            </a:r>
            <a:r>
              <a:rPr lang="en-US" sz="18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flipColors</a:t>
            </a:r>
            <a:r>
              <a:rPr lang="en-US" sz="18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(n)</a:t>
            </a:r>
            <a:r>
              <a:rPr lang="en-US" sz="1800" dirty="0" smtClean="0">
                <a:latin typeface="Consolas" panose="020B0609020204030204" pitchFamily="49" charset="0"/>
              </a:rPr>
              <a:t>__;</a:t>
            </a:r>
            <a:r>
              <a:rPr lang="en-US" sz="1800" dirty="0">
                <a:latin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1889" y="1825625"/>
            <a:ext cx="36219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is</a:t>
            </a:r>
            <a:r>
              <a:rPr lang="en-US" dirty="0" err="1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(Node n){</a:t>
            </a:r>
          </a:p>
          <a:p>
            <a:r>
              <a:rPr lang="en-US" dirty="0"/>
              <a:t> </a:t>
            </a:r>
            <a:r>
              <a:rPr lang="en-US" dirty="0" smtClean="0"/>
              <a:t>   if(n == null) return false;</a:t>
            </a:r>
          </a:p>
          <a:p>
            <a:r>
              <a:rPr lang="en-US" dirty="0"/>
              <a:t> </a:t>
            </a:r>
            <a:r>
              <a:rPr lang="en-US" dirty="0" smtClean="0"/>
              <a:t>   else return (</a:t>
            </a:r>
            <a:r>
              <a:rPr lang="en-US" dirty="0" err="1" smtClean="0"/>
              <a:t>n.color</a:t>
            </a:r>
            <a:r>
              <a:rPr lang="en-US" dirty="0" smtClean="0"/>
              <a:t> ==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95" y="3185761"/>
            <a:ext cx="1631066" cy="16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Insertion in 2-3-4 trees!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A 2-3-4 tree is like a 2-3 tree, except for the fact that  we will </a:t>
            </a:r>
            <a:r>
              <a:rPr lang="en-US" b="1" dirty="0" smtClean="0">
                <a:solidFill>
                  <a:schemeClr val="accent2"/>
                </a:solidFill>
              </a:rPr>
              <a:t>allow 4-nodes to persist in the tree.</a:t>
            </a:r>
          </a:p>
          <a:p>
            <a:r>
              <a:rPr lang="en-US" dirty="0" smtClean="0"/>
              <a:t>During insertion though, the </a:t>
            </a:r>
            <a:r>
              <a:rPr lang="en-US" dirty="0" smtClean="0">
                <a:solidFill>
                  <a:schemeClr val="accent1"/>
                </a:solidFill>
              </a:rPr>
              <a:t>search phase will be expanded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We will be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aggressively splitting 4-nodes </a:t>
            </a:r>
            <a:r>
              <a:rPr lang="en-US" dirty="0" smtClean="0"/>
              <a:t>if we encounter them, such that we are guaranteed space at the leaf level.</a:t>
            </a:r>
          </a:p>
          <a:p>
            <a:pPr lvl="1"/>
            <a:r>
              <a:rPr lang="en-US" dirty="0" smtClean="0"/>
              <a:t>Note that this way, if my root is not a 4-node, I am guaranteed to not increase the height of my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Insertion in 2-3-4 trees!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Red-Black tree property/</a:t>
            </a:r>
            <a:r>
              <a:rPr lang="en-US" dirty="0" err="1" smtClean="0"/>
              <a:t>ies</a:t>
            </a:r>
            <a:r>
              <a:rPr lang="en-US" dirty="0" smtClean="0"/>
              <a:t> I expect to have to adjust in a 2-3-4 tree?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/>
              <a:t>Perfect Black Link Balance</a:t>
            </a:r>
            <a:endParaRPr lang="en-US" sz="2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/>
              <a:t>No right-leaning red links</a:t>
            </a:r>
            <a:endParaRPr lang="en-US" sz="26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6" y="3148804"/>
            <a:ext cx="2905244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</a:rPr>
              <a:t>No node connected to two red links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Something else </a:t>
            </a:r>
            <a:r>
              <a:rPr lang="en-US" sz="2600" smtClean="0">
                <a:solidFill>
                  <a:schemeClr val="tx1"/>
                </a:solidFill>
              </a:rPr>
              <a:t>(what?)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5" y="3148804"/>
            <a:ext cx="2964083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</a:rPr>
              <a:t>No node connected to two red links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Insertion in 2-3-4 trees!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Red-Black tree property/</a:t>
            </a:r>
            <a:r>
              <a:rPr lang="en-US" dirty="0" err="1" smtClean="0"/>
              <a:t>ies</a:t>
            </a:r>
            <a:r>
              <a:rPr lang="en-US" dirty="0" smtClean="0"/>
              <a:t> I expect to have to adjust in a 2-3-4 tree?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/>
              <a:t>Perfect Black Link Balance</a:t>
            </a:r>
            <a:endParaRPr lang="en-US" sz="2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/>
              <a:t>No right-leaning red links</a:t>
            </a:r>
            <a:endParaRPr lang="en-US" sz="2600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Something else </a:t>
            </a:r>
            <a:r>
              <a:rPr lang="en-US" sz="2600" smtClean="0">
                <a:solidFill>
                  <a:schemeClr val="tx1"/>
                </a:solidFill>
              </a:rPr>
              <a:t>(what?)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6739" y="2743200"/>
            <a:ext cx="3055717" cy="1632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60782" y="2770177"/>
            <a:ext cx="3055717" cy="1632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9163" y="5033821"/>
            <a:ext cx="628892" cy="5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95547" y="5626059"/>
            <a:ext cx="628892" cy="5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12819" y="5658753"/>
            <a:ext cx="628892" cy="5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1" idx="3"/>
            <a:endCxn id="12" idx="7"/>
          </p:cNvCxnSpPr>
          <p:nvPr/>
        </p:nvCxnSpPr>
        <p:spPr>
          <a:xfrm flipH="1">
            <a:off x="8032340" y="5464839"/>
            <a:ext cx="218922" cy="235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07030" y="5475840"/>
            <a:ext cx="155510" cy="230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96941" y="6083500"/>
            <a:ext cx="191424" cy="313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5"/>
          </p:cNvCxnSpPr>
          <p:nvPr/>
        </p:nvCxnSpPr>
        <p:spPr>
          <a:xfrm>
            <a:off x="8032340" y="6057077"/>
            <a:ext cx="185536" cy="278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221796" y="6163722"/>
            <a:ext cx="185536" cy="278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742774" y="6164435"/>
            <a:ext cx="191424" cy="313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0"/>
          </p:cNvCxnSpPr>
          <p:nvPr/>
        </p:nvCxnSpPr>
        <p:spPr>
          <a:xfrm>
            <a:off x="8473609" y="4730504"/>
            <a:ext cx="0" cy="303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916820" y="5421243"/>
            <a:ext cx="1794076" cy="643891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6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40, 50, 60</a:t>
            </a: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71129" y="5117926"/>
            <a:ext cx="0" cy="303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50249" y="6078046"/>
            <a:ext cx="260647" cy="318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114800" y="6062806"/>
            <a:ext cx="169" cy="28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537511" y="6091818"/>
            <a:ext cx="169" cy="28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624942" y="6076578"/>
            <a:ext cx="409819" cy="401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95" y="0"/>
            <a:ext cx="11353800" cy="1325563"/>
          </a:xfrm>
        </p:spPr>
        <p:txBody>
          <a:bodyPr/>
          <a:lstStyle/>
          <a:p>
            <a:pPr algn="ctr"/>
            <a:r>
              <a:rPr lang="en-US" dirty="0" smtClean="0"/>
              <a:t>Pick your favorite, make the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-B transformations!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5" y="1325563"/>
            <a:ext cx="36322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95" y="1158240"/>
            <a:ext cx="3975100" cy="5016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5" y="1109663"/>
            <a:ext cx="4102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“Hard”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>
                <a:solidFill>
                  <a:srgbClr val="FFC000"/>
                </a:solidFill>
              </a:rPr>
              <a:t>“hard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r>
              <a:rPr lang="en-US" dirty="0"/>
              <a:t> Deletion we refer to a process that actually removes the key’s wrapper, the node, from the tree.</a:t>
            </a:r>
          </a:p>
          <a:p>
            <a:pPr lvl="1"/>
            <a:r>
              <a:rPr lang="en-US" dirty="0"/>
              <a:t>We’ve already seen how to do this in threaded and non-threaded BSTs, AVL,  Splay, 2-3 (conceptually).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“Hard”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>
                <a:solidFill>
                  <a:srgbClr val="FFC000"/>
                </a:solidFill>
              </a:rPr>
              <a:t>“hard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r>
              <a:rPr lang="en-US" dirty="0"/>
              <a:t> Deletion we refer to a process that actually removes the key’s wrapper, the node, from the tree.</a:t>
            </a:r>
          </a:p>
          <a:p>
            <a:pPr lvl="1"/>
            <a:r>
              <a:rPr lang="en-US" dirty="0"/>
              <a:t>We’ve already seen how to do this in threaded and non-threaded BSTs, AVL,  Splay, 2-3 (conceptually).</a:t>
            </a:r>
          </a:p>
          <a:p>
            <a:r>
              <a:rPr lang="en-US" dirty="0">
                <a:solidFill>
                  <a:srgbClr val="FF0000"/>
                </a:solidFill>
              </a:rPr>
              <a:t>Hard deletion in RBBSTs is way too hard and we will not cover 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relies on </a:t>
            </a:r>
            <a:r>
              <a:rPr lang="en-US" dirty="0">
                <a:solidFill>
                  <a:srgbClr val="7030A0"/>
                </a:solidFill>
              </a:rPr>
              <a:t>subroutines for deleting the minimum and maximum of a subtree.</a:t>
            </a:r>
          </a:p>
          <a:p>
            <a:pPr lvl="1"/>
            <a:r>
              <a:rPr lang="en-US" dirty="0"/>
              <a:t>If you’re interested in finding more, tell me in Piazza and I can share a source.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11" y="82817"/>
            <a:ext cx="1819637" cy="17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“Soft” deletion (Mark </a:t>
            </a:r>
            <a:r>
              <a:rPr lang="mr-IN" dirty="0"/>
              <a:t>–</a:t>
            </a:r>
            <a:r>
              <a:rPr lang="en-US" dirty="0"/>
              <a:t> and </a:t>
            </a:r>
            <a:r>
              <a:rPr lang="mr-IN" dirty="0"/>
              <a:t>–</a:t>
            </a:r>
            <a:r>
              <a:rPr lang="en-US" dirty="0"/>
              <a:t> Sweep)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Instead, in practice, we perform a </a:t>
                </a:r>
                <a:r>
                  <a:rPr lang="en-US" dirty="0">
                    <a:solidFill>
                      <a:srgbClr val="FF4CFB"/>
                    </a:solidFill>
                  </a:rPr>
                  <a:t>Mark-and-Sweep step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key deletion does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lead to immediate freeing of the key’s node and re-placement of links.</a:t>
                </a:r>
              </a:p>
              <a:p>
                <a:pPr lvl="1"/>
                <a:r>
                  <a:rPr lang="en-US" dirty="0"/>
                  <a:t>Instead, a bit is set to indicate that the relevant object can be safely </a:t>
                </a:r>
                <a:r>
                  <a:rPr lang="en-US" dirty="0">
                    <a:solidFill>
                      <a:srgbClr val="7030A0"/>
                    </a:solidFill>
                  </a:rPr>
                  <a:t>garbage – collected</a:t>
                </a:r>
              </a:p>
              <a:p>
                <a:pPr lvl="1"/>
                <a:r>
                  <a:rPr lang="en-US" dirty="0"/>
                  <a:t>Note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since it can be garbage-collected, it can also be replaced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As long as </a:t>
                </a:r>
                <a:r>
                  <a:rPr lang="en-US" b="1" dirty="0">
                    <a:solidFill>
                      <a:srgbClr val="C00000"/>
                    </a:solidFill>
                  </a:rPr>
                  <a:t>we are sure</a:t>
                </a:r>
                <a:r>
                  <a:rPr lang="en-US" dirty="0"/>
                  <a:t> we can place a node with our new key exactly where the old node used to be…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ms</a:t>
                </a:r>
                <a:r>
                  <a:rPr lang="en-US" dirty="0"/>
                  <a:t>, a “sweeping” phase runs, </a:t>
                </a:r>
                <a:r>
                  <a:rPr lang="en-US" dirty="0">
                    <a:solidFill>
                      <a:srgbClr val="00B0F0"/>
                    </a:solidFill>
                  </a:rPr>
                  <a:t>collecting only the objects with unset bits.</a:t>
                </a:r>
              </a:p>
              <a:p>
                <a:pPr lvl="1"/>
                <a:r>
                  <a:rPr lang="en-US" dirty="0"/>
                  <a:t>Those objects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are re-inserted in another tree </a:t>
                </a:r>
                <a:r>
                  <a:rPr lang="en-US" dirty="0"/>
                  <a:t>and the root reference is assigned to that new tree </a:t>
                </a:r>
                <a:r>
                  <a:rPr lang="en-US" dirty="0">
                    <a:solidFill>
                      <a:schemeClr val="accent1"/>
                    </a:solidFill>
                  </a:rPr>
                  <a:t>so the old one can be garbage collected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928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4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-Black Trees have perfect </a:t>
                </a:r>
                <a:r>
                  <a:rPr lang="en-US" i="1" u="sng" dirty="0"/>
                  <a:t>black link balance</a:t>
                </a:r>
              </a:p>
              <a:p>
                <a:pPr lvl="1"/>
                <a:r>
                  <a:rPr lang="en-US" dirty="0"/>
                  <a:t>All paths from the root to a null pointer dereference </a:t>
                </a:r>
                <a:r>
                  <a:rPr lang="en-US" dirty="0">
                    <a:solidFill>
                      <a:schemeClr val="accent1"/>
                    </a:solidFill>
                  </a:rPr>
                  <a:t>the same # black pointers!</a:t>
                </a:r>
              </a:p>
              <a:p>
                <a:pPr lvl="1"/>
                <a:r>
                  <a:rPr lang="en-US" dirty="0"/>
                  <a:t>So, if we somehow could ignore </a:t>
                </a:r>
                <a:r>
                  <a:rPr lang="en-US" dirty="0">
                    <a:solidFill>
                      <a:srgbClr val="FF0000"/>
                    </a:solidFill>
                  </a:rPr>
                  <a:t>red links </a:t>
                </a:r>
                <a:r>
                  <a:rPr lang="en-US" dirty="0"/>
                  <a:t>(we really shouldn’t, we’d miss keys), then we’d have </a:t>
                </a:r>
                <a:r>
                  <a:rPr lang="en-US" dirty="0">
                    <a:solidFill>
                      <a:srgbClr val="FF4CFB"/>
                    </a:solidFill>
                  </a:rPr>
                  <a:t>excellent search all the time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Remember: in classic BSTs, search can be as bad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keys and unit cost that of a pointer dereferencing.</a:t>
                </a:r>
              </a:p>
              <a:p>
                <a:r>
                  <a:rPr lang="en-US" dirty="0"/>
                  <a:t>In RBBSTs, you are guaranteed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irrespective of insertion order.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1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implement 2-3 (and 2-3-4) trees with a </a:t>
            </a:r>
            <a:r>
              <a:rPr lang="en-US" dirty="0">
                <a:solidFill>
                  <a:schemeClr val="accent6"/>
                </a:solidFill>
              </a:rPr>
              <a:t>binary tree</a:t>
            </a:r>
            <a:r>
              <a:rPr lang="en-US" dirty="0"/>
              <a:t>!</a:t>
            </a:r>
          </a:p>
          <a:p>
            <a:r>
              <a:rPr lang="en-US" dirty="0"/>
              <a:t>So we won’t need to develop different node types which will cause us all the aforementioned grief.</a:t>
            </a:r>
          </a:p>
          <a:p>
            <a:r>
              <a:rPr lang="en-US" dirty="0"/>
              <a:t>Idea: We will use </a:t>
            </a:r>
            <a:r>
              <a:rPr lang="en-US" dirty="0">
                <a:solidFill>
                  <a:srgbClr val="FF0000"/>
                </a:solidFill>
              </a:rPr>
              <a:t>red links </a:t>
            </a:r>
            <a:r>
              <a:rPr lang="en-US" dirty="0"/>
              <a:t>to represent </a:t>
            </a:r>
            <a:r>
              <a:rPr lang="en-US" dirty="0">
                <a:solidFill>
                  <a:srgbClr val="C00000"/>
                </a:solidFill>
              </a:rPr>
              <a:t>3-nodes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black links </a:t>
            </a:r>
            <a:r>
              <a:rPr lang="en-US" dirty="0"/>
              <a:t>to represent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links between the nodes in a B-Tree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helps Jason to imagine those </a:t>
            </a:r>
            <a:r>
              <a:rPr lang="en-US" dirty="0">
                <a:solidFill>
                  <a:srgbClr val="D589D7"/>
                </a:solidFill>
              </a:rPr>
              <a:t>as some sort of superglue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171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-Black Trees have perfect </a:t>
                </a:r>
                <a:r>
                  <a:rPr lang="en-US" i="1" u="sng" dirty="0"/>
                  <a:t>black link balance</a:t>
                </a:r>
              </a:p>
              <a:p>
                <a:pPr lvl="1"/>
                <a:r>
                  <a:rPr lang="en-US" dirty="0"/>
                  <a:t>All paths from the root to a null pointer dereference </a:t>
                </a:r>
                <a:r>
                  <a:rPr lang="en-US" dirty="0">
                    <a:solidFill>
                      <a:schemeClr val="accent1"/>
                    </a:solidFill>
                  </a:rPr>
                  <a:t>the same # black pointers!</a:t>
                </a:r>
              </a:p>
              <a:p>
                <a:pPr lvl="1"/>
                <a:r>
                  <a:rPr lang="en-US" dirty="0"/>
                  <a:t>So, if we somehow could ignore </a:t>
                </a:r>
                <a:r>
                  <a:rPr lang="en-US" dirty="0">
                    <a:solidFill>
                      <a:srgbClr val="FF0000"/>
                    </a:solidFill>
                  </a:rPr>
                  <a:t>red links </a:t>
                </a:r>
                <a:r>
                  <a:rPr lang="en-US" dirty="0"/>
                  <a:t>(we really shouldn’t, we’d miss keys), then we’d have </a:t>
                </a:r>
                <a:r>
                  <a:rPr lang="en-US" dirty="0">
                    <a:solidFill>
                      <a:srgbClr val="FF4CFB"/>
                    </a:solidFill>
                  </a:rPr>
                  <a:t>excellent search all the time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Remember: in classic BSTs, search can be as bad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keys and unit cost that of a pointer dereferencing.</a:t>
                </a:r>
              </a:p>
              <a:p>
                <a:r>
                  <a:rPr lang="en-US" dirty="0"/>
                  <a:t>In RBBSTs, you are guaranteed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irrespective of insertion order.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9" y="5260694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-Black Trees have perfect </a:t>
                </a:r>
                <a:r>
                  <a:rPr lang="en-US" i="1" u="sng" dirty="0"/>
                  <a:t>black link balance</a:t>
                </a:r>
              </a:p>
              <a:p>
                <a:pPr lvl="1"/>
                <a:r>
                  <a:rPr lang="en-US" dirty="0"/>
                  <a:t>All paths from the root to a null pointer dereference </a:t>
                </a:r>
                <a:r>
                  <a:rPr lang="en-US" dirty="0">
                    <a:solidFill>
                      <a:schemeClr val="accent1"/>
                    </a:solidFill>
                  </a:rPr>
                  <a:t>the same # black pointers!</a:t>
                </a:r>
              </a:p>
              <a:p>
                <a:pPr lvl="1"/>
                <a:r>
                  <a:rPr lang="en-US" dirty="0"/>
                  <a:t>So, if we somehow could ignore </a:t>
                </a:r>
                <a:r>
                  <a:rPr lang="en-US" dirty="0">
                    <a:solidFill>
                      <a:srgbClr val="FF0000"/>
                    </a:solidFill>
                  </a:rPr>
                  <a:t>red links </a:t>
                </a:r>
                <a:r>
                  <a:rPr lang="en-US" dirty="0"/>
                  <a:t>(we really shouldn’t, we’d miss keys), then we’d have </a:t>
                </a:r>
                <a:r>
                  <a:rPr lang="en-US" dirty="0">
                    <a:solidFill>
                      <a:srgbClr val="FF4CFB"/>
                    </a:solidFill>
                  </a:rPr>
                  <a:t>excellent search all the time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Remember: in classic BSTs, search can be as bad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keys and unit cost that of a pointer dereferencing.</a:t>
                </a:r>
              </a:p>
              <a:p>
                <a:r>
                  <a:rPr lang="en-US" dirty="0"/>
                  <a:t>In RBBSTs, you are guaranteed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irrespective of insertion order.</a:t>
                </a:r>
              </a:p>
              <a:p>
                <a:pPr lvl="1"/>
                <a:r>
                  <a:rPr lang="en-US" i="1" dirty="0">
                    <a:solidFill>
                      <a:schemeClr val="accent1"/>
                    </a:solidFill>
                  </a:rPr>
                  <a:t>DIDN’T WE ALSO HAVE THIS IN AVL TREES?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62" y="538689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It turns out that it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only rarely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BBSTs will have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anything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height!</a:t>
                </a:r>
              </a:p>
              <a:p>
                <a:r>
                  <a:rPr lang="en-US" dirty="0" smtClean="0"/>
                  <a:t>To minimize the height, we need to minimize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dirty="0" smtClean="0"/>
                  <a:t> links.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6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It turns out that it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only rarely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BBSTs will have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anything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height!</a:t>
                </a:r>
              </a:p>
              <a:p>
                <a:r>
                  <a:rPr lang="en-US" dirty="0" smtClean="0"/>
                  <a:t>To minimize the height, we need to minimize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dirty="0" smtClean="0"/>
                  <a:t> links.</a:t>
                </a:r>
              </a:p>
              <a:p>
                <a:r>
                  <a:rPr lang="en-US" dirty="0" smtClean="0"/>
                  <a:t>Sounds as if we should be splitting aggressively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>Isn’t that expensive?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662363"/>
            <a:ext cx="2163329" cy="1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theory behind RBBSTs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31FFC1F-0451-4BED-9E2F-91DEF6DE9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It turns out that it is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only rarely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BBSTs will have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anything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height!</a:t>
                </a:r>
              </a:p>
              <a:p>
                <a:r>
                  <a:rPr lang="en-US" dirty="0" smtClean="0"/>
                  <a:t>To minimize the height, we need to minimize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dirty="0" smtClean="0"/>
                  <a:t> links.</a:t>
                </a:r>
              </a:p>
              <a:p>
                <a:r>
                  <a:rPr lang="en-US" dirty="0" smtClean="0"/>
                  <a:t>Sounds as if we should be splitting aggressively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>Isn’t that expensive?</a:t>
                </a:r>
              </a:p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Not in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="1" dirty="0" smtClean="0">
                    <a:solidFill>
                      <a:schemeClr val="accent1"/>
                    </a:solidFill>
                  </a:rPr>
                  <a:t>BBSTs it </a:t>
                </a:r>
                <a:r>
                  <a:rPr lang="en-US" sz="3200" b="1" dirty="0" err="1" smtClean="0">
                    <a:solidFill>
                      <a:schemeClr val="accent1"/>
                    </a:solidFill>
                  </a:rPr>
                  <a:t>isnt</a:t>
                </a:r>
                <a:r>
                  <a:rPr lang="en-US" sz="3200" b="1" dirty="0" smtClean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1FFC1F-0451-4BED-9E2F-91DEF6DE9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0" y="4338320"/>
            <a:ext cx="1315720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height in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BBSTs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31FFC1F-0451-4BED-9E2F-91DEF6DE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Turns out that in practice, RBBSTs look more like this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2726414"/>
            <a:ext cx="10058400" cy="35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31FFC1F-0451-4BED-9E2F-91DEF6DE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key order gives us the </a:t>
            </a:r>
            <a:r>
              <a:rPr lang="en-US" b="1" dirty="0" smtClean="0">
                <a:solidFill>
                  <a:schemeClr val="tx1"/>
                </a:solidFill>
              </a:rPr>
              <a:t>worst</a:t>
            </a:r>
            <a:r>
              <a:rPr lang="en-US" dirty="0" smtClean="0">
                <a:solidFill>
                  <a:schemeClr val="tx1"/>
                </a:solidFill>
              </a:rPr>
              <a:t> possible height for a</a:t>
            </a:r>
            <a:r>
              <a:rPr lang="en-US" dirty="0" smtClean="0">
                <a:solidFill>
                  <a:srgbClr val="FF0000"/>
                </a:solidFill>
              </a:rPr>
              <a:t> Red</a:t>
            </a:r>
            <a:r>
              <a:rPr lang="en-US" dirty="0" smtClean="0">
                <a:solidFill>
                  <a:schemeClr val="tx1"/>
                </a:solidFill>
              </a:rPr>
              <a:t>-Black Tree?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Ascending</a:t>
            </a:r>
            <a:endParaRPr lang="en-US" sz="26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Descending</a:t>
            </a:r>
            <a:endParaRPr lang="en-US" sz="2600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6" y="3148804"/>
            <a:ext cx="2905244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Neither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31FFC1F-0451-4BED-9E2F-91DEF6DE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key order gives us the </a:t>
            </a:r>
            <a:r>
              <a:rPr lang="en-US" b="1" dirty="0" smtClean="0">
                <a:solidFill>
                  <a:schemeClr val="tx1"/>
                </a:solidFill>
              </a:rPr>
              <a:t>worst</a:t>
            </a:r>
            <a:r>
              <a:rPr lang="en-US" dirty="0" smtClean="0">
                <a:solidFill>
                  <a:schemeClr val="tx1"/>
                </a:solidFill>
              </a:rPr>
              <a:t> possible height for a</a:t>
            </a:r>
            <a:r>
              <a:rPr lang="en-US" dirty="0" smtClean="0">
                <a:solidFill>
                  <a:srgbClr val="FF0000"/>
                </a:solidFill>
              </a:rPr>
              <a:t> Red</a:t>
            </a:r>
            <a:r>
              <a:rPr lang="en-US" dirty="0" smtClean="0">
                <a:solidFill>
                  <a:schemeClr val="tx1"/>
                </a:solidFill>
              </a:rPr>
              <a:t>-Black Tree?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Ascending</a:t>
            </a:r>
            <a:endParaRPr lang="en-US" sz="26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Descending</a:t>
            </a:r>
            <a:endParaRPr lang="en-US" sz="2600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6" y="3148804"/>
            <a:ext cx="2905244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896849" y="2847193"/>
            <a:ext cx="3350107" cy="1432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9742" y="4606724"/>
            <a:ext cx="8576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Recall class example where insertion of a new key in either ascending or descending order suddenly transforms the situation from </a:t>
            </a:r>
            <a:r>
              <a:rPr lang="en-US" sz="2800" b="1" dirty="0" smtClean="0">
                <a:solidFill>
                  <a:srgbClr val="FF0000"/>
                </a:solidFill>
              </a:rPr>
              <a:t>worst-case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chemeClr val="accent6"/>
                </a:solidFill>
              </a:rPr>
              <a:t>best-case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61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31FFC1F-0451-4BED-9E2F-91DEF6DE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key order gives us the </a:t>
            </a:r>
            <a:r>
              <a:rPr lang="en-US" b="1" dirty="0" smtClean="0">
                <a:solidFill>
                  <a:schemeClr val="tx1"/>
                </a:solidFill>
              </a:rPr>
              <a:t>best </a:t>
            </a:r>
            <a:r>
              <a:rPr lang="en-US" dirty="0" smtClean="0">
                <a:solidFill>
                  <a:schemeClr val="tx1"/>
                </a:solidFill>
              </a:rPr>
              <a:t>possible height for a</a:t>
            </a:r>
            <a:r>
              <a:rPr lang="en-US" dirty="0" smtClean="0">
                <a:solidFill>
                  <a:srgbClr val="FF0000"/>
                </a:solidFill>
              </a:rPr>
              <a:t> Red</a:t>
            </a:r>
            <a:r>
              <a:rPr lang="en-US" dirty="0" smtClean="0">
                <a:solidFill>
                  <a:schemeClr val="tx1"/>
                </a:solidFill>
              </a:rPr>
              <a:t>-Black Tree?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Ascending</a:t>
            </a:r>
            <a:endParaRPr lang="en-US" sz="26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Descending</a:t>
            </a:r>
            <a:endParaRPr lang="en-US" sz="2600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6" y="3148804"/>
            <a:ext cx="2905244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Neither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3DA50-5349-4B5B-A380-86689FAB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31FFC1F-0451-4BED-9E2F-91DEF6DE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Which key order gives us the </a:t>
            </a:r>
            <a:r>
              <a:rPr lang="en-US" b="1" dirty="0" smtClean="0">
                <a:solidFill>
                  <a:schemeClr val="tx1"/>
                </a:solidFill>
              </a:rPr>
              <a:t>best </a:t>
            </a:r>
            <a:r>
              <a:rPr lang="en-US" dirty="0" smtClean="0">
                <a:solidFill>
                  <a:schemeClr val="tx1"/>
                </a:solidFill>
              </a:rPr>
              <a:t>possible height for a</a:t>
            </a:r>
            <a:r>
              <a:rPr lang="en-US" dirty="0" smtClean="0">
                <a:solidFill>
                  <a:srgbClr val="FF0000"/>
                </a:solidFill>
              </a:rPr>
              <a:t> Red</a:t>
            </a:r>
            <a:r>
              <a:rPr lang="en-US" dirty="0" smtClean="0">
                <a:solidFill>
                  <a:schemeClr val="tx1"/>
                </a:solidFill>
              </a:rPr>
              <a:t>-Black Tree?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04283A90-EB66-4274-BE33-670027316677}"/>
              </a:ext>
            </a:extLst>
          </p:cNvPr>
          <p:cNvSpPr/>
          <p:nvPr/>
        </p:nvSpPr>
        <p:spPr>
          <a:xfrm>
            <a:off x="332031" y="3148805"/>
            <a:ext cx="2422743" cy="8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Ascending</a:t>
            </a:r>
            <a:endParaRPr lang="en-US" sz="26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3350107" y="3148804"/>
            <a:ext cx="2576131" cy="82933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Descending</a:t>
            </a:r>
            <a:endParaRPr lang="en-US" sz="2600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6152416" y="3148804"/>
            <a:ext cx="2905244" cy="82933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BC6686B1-3B1B-47EF-AB28-5A237CBA9D7F}"/>
              </a:ext>
            </a:extLst>
          </p:cNvPr>
          <p:cNvSpPr/>
          <p:nvPr/>
        </p:nvSpPr>
        <p:spPr>
          <a:xfrm>
            <a:off x="9283838" y="3141296"/>
            <a:ext cx="2576131" cy="8293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Neither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859" y="2847193"/>
            <a:ext cx="3350107" cy="1432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86" y="4342418"/>
            <a:ext cx="8928904" cy="2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4186</Words>
  <Application>Microsoft Macintosh PowerPoint</Application>
  <PresentationFormat>Widescreen</PresentationFormat>
  <Paragraphs>1198</Paragraphs>
  <Slides>102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Calibri</vt:lpstr>
      <vt:lpstr>Calibri (Body)</vt:lpstr>
      <vt:lpstr>Calibri Light</vt:lpstr>
      <vt:lpstr>Cambria Math</vt:lpstr>
      <vt:lpstr>Consolas</vt:lpstr>
      <vt:lpstr>Mangal</vt:lpstr>
      <vt:lpstr>Wingdings</vt:lpstr>
      <vt:lpstr>Arial</vt:lpstr>
      <vt:lpstr>Office Theme</vt:lpstr>
      <vt:lpstr>Red-Black Trees</vt:lpstr>
      <vt:lpstr>Intro – quiz!</vt:lpstr>
      <vt:lpstr>Intro – quiz!</vt:lpstr>
      <vt:lpstr>Problems with 2-3 trees</vt:lpstr>
      <vt:lpstr>Another quiz</vt:lpstr>
      <vt:lpstr>Another quiz</vt:lpstr>
      <vt:lpstr>RBBSTs? In my language?</vt:lpstr>
      <vt:lpstr>RBBSTs? In my language?</vt:lpstr>
      <vt:lpstr>Utility</vt:lpstr>
      <vt:lpstr>Representation</vt:lpstr>
      <vt:lpstr>Representation</vt:lpstr>
      <vt:lpstr>Representation</vt:lpstr>
      <vt:lpstr>Representation</vt:lpstr>
      <vt:lpstr>Representation</vt:lpstr>
      <vt:lpstr>Representation</vt:lpstr>
      <vt:lpstr>Representation</vt:lpstr>
      <vt:lpstr>An immediate benefit</vt:lpstr>
      <vt:lpstr>An immediate benefit</vt:lpstr>
      <vt:lpstr>An immediate drawback</vt:lpstr>
      <vt:lpstr>An immediate drawback</vt:lpstr>
      <vt:lpstr>Quiz for you</vt:lpstr>
      <vt:lpstr>Quiz for you</vt:lpstr>
      <vt:lpstr>Another quiz for you</vt:lpstr>
      <vt:lpstr>Another quiz for you</vt:lpstr>
      <vt:lpstr>Node structure</vt:lpstr>
      <vt:lpstr>Node structure</vt:lpstr>
      <vt:lpstr>Node structure</vt:lpstr>
      <vt:lpstr>Implement a utility</vt:lpstr>
      <vt:lpstr>Implement a utility</vt:lpstr>
      <vt:lpstr>Implement a utility</vt:lpstr>
      <vt:lpstr>Implement a utility</vt:lpstr>
      <vt:lpstr>Implement another utility</vt:lpstr>
      <vt:lpstr>Implement another utility</vt:lpstr>
      <vt:lpstr>Implement another utility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Insertion</vt:lpstr>
      <vt:lpstr>Exercise for you!</vt:lpstr>
      <vt:lpstr>Exercise for you!</vt:lpstr>
      <vt:lpstr>Exercise for you!</vt:lpstr>
      <vt:lpstr>Exercise for you!</vt:lpstr>
      <vt:lpstr>Exercise for you!</vt:lpstr>
      <vt:lpstr>Exercise for you!</vt:lpstr>
      <vt:lpstr>Exercise for you!</vt:lpstr>
      <vt:lpstr>Exercise for you!</vt:lpstr>
      <vt:lpstr>Fill-in the insertion subroutine!</vt:lpstr>
      <vt:lpstr>Fill-in the insertion subroutine!</vt:lpstr>
      <vt:lpstr>Insertion in 2-3-4 trees!</vt:lpstr>
      <vt:lpstr>Insertion in 2-3-4 trees!</vt:lpstr>
      <vt:lpstr>Insertion in 2-3-4 trees!</vt:lpstr>
      <vt:lpstr>Pick your favorite, make the R-B transformations!</vt:lpstr>
      <vt:lpstr>“Hard” Deletion</vt:lpstr>
      <vt:lpstr>“Hard” Deletion</vt:lpstr>
      <vt:lpstr>“Soft” deletion (Mark – and – Sweep)</vt:lpstr>
      <vt:lpstr>Some theory behind RBBSTs</vt:lpstr>
      <vt:lpstr>Some theory behind RBBSTs</vt:lpstr>
      <vt:lpstr>Some theory behind RBBSTs</vt:lpstr>
      <vt:lpstr>Some theory behind RBBSTs</vt:lpstr>
      <vt:lpstr>Some theory behind RBBSTs</vt:lpstr>
      <vt:lpstr>Some theory behind RBBSTs</vt:lpstr>
      <vt:lpstr>Average height in RBBSTs</vt:lpstr>
      <vt:lpstr>Quizzes</vt:lpstr>
      <vt:lpstr>Quizzes</vt:lpstr>
      <vt:lpstr>Quizzes</vt:lpstr>
      <vt:lpstr>Quizzes</vt:lpstr>
      <vt:lpstr>Polymorphic 2-3(-4) trees vs Red-Black</vt:lpstr>
      <vt:lpstr>AVL vs Red-Black</vt:lpstr>
      <vt:lpstr>AVL vs Red-Black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Red-Black Trees</dc:title>
  <dc:creator>Jason Filippou</dc:creator>
  <cp:lastModifiedBy>Jason Filippou</cp:lastModifiedBy>
  <cp:revision>58</cp:revision>
  <dcterms:created xsi:type="dcterms:W3CDTF">2017-06-07T02:40:14Z</dcterms:created>
  <dcterms:modified xsi:type="dcterms:W3CDTF">2017-06-13T13:18:06Z</dcterms:modified>
</cp:coreProperties>
</file>