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6"/>
  </p:notesMasterIdLst>
  <p:sldIdLst>
    <p:sldId id="256" r:id="rId2"/>
    <p:sldId id="282" r:id="rId3"/>
    <p:sldId id="285" r:id="rId4"/>
    <p:sldId id="257" r:id="rId5"/>
    <p:sldId id="347" r:id="rId6"/>
    <p:sldId id="348" r:id="rId7"/>
    <p:sldId id="349" r:id="rId8"/>
    <p:sldId id="350" r:id="rId9"/>
    <p:sldId id="258" r:id="rId10"/>
    <p:sldId id="259" r:id="rId11"/>
    <p:sldId id="287" r:id="rId12"/>
    <p:sldId id="290" r:id="rId13"/>
    <p:sldId id="294" r:id="rId14"/>
    <p:sldId id="297" r:id="rId15"/>
    <p:sldId id="295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7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2" r:id="rId37"/>
    <p:sldId id="351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6" r:id="rId47"/>
    <p:sldId id="311" r:id="rId48"/>
    <p:sldId id="312" r:id="rId49"/>
    <p:sldId id="313" r:id="rId50"/>
    <p:sldId id="314" r:id="rId51"/>
    <p:sldId id="315" r:id="rId52"/>
    <p:sldId id="317" r:id="rId53"/>
    <p:sldId id="318" r:id="rId54"/>
    <p:sldId id="319" r:id="rId55"/>
    <p:sldId id="320" r:id="rId56"/>
    <p:sldId id="321" r:id="rId57"/>
    <p:sldId id="308" r:id="rId58"/>
    <p:sldId id="323" r:id="rId59"/>
    <p:sldId id="324" r:id="rId60"/>
    <p:sldId id="325" r:id="rId61"/>
    <p:sldId id="326" r:id="rId62"/>
    <p:sldId id="328" r:id="rId63"/>
    <p:sldId id="329" r:id="rId64"/>
    <p:sldId id="330" r:id="rId65"/>
    <p:sldId id="331" r:id="rId66"/>
    <p:sldId id="332" r:id="rId67"/>
    <p:sldId id="333" r:id="rId68"/>
    <p:sldId id="361" r:id="rId69"/>
    <p:sldId id="362" r:id="rId70"/>
    <p:sldId id="363" r:id="rId71"/>
    <p:sldId id="364" r:id="rId72"/>
    <p:sldId id="366" r:id="rId73"/>
    <p:sldId id="367" r:id="rId74"/>
    <p:sldId id="368" r:id="rId75"/>
    <p:sldId id="369" r:id="rId76"/>
    <p:sldId id="381" r:id="rId77"/>
    <p:sldId id="386" r:id="rId78"/>
    <p:sldId id="382" r:id="rId79"/>
    <p:sldId id="387" r:id="rId80"/>
    <p:sldId id="389" r:id="rId81"/>
    <p:sldId id="383" r:id="rId82"/>
    <p:sldId id="390" r:id="rId83"/>
    <p:sldId id="384" r:id="rId84"/>
    <p:sldId id="392" r:id="rId85"/>
    <p:sldId id="393" r:id="rId86"/>
    <p:sldId id="371" r:id="rId87"/>
    <p:sldId id="372" r:id="rId88"/>
    <p:sldId id="374" r:id="rId89"/>
    <p:sldId id="373" r:id="rId90"/>
    <p:sldId id="375" r:id="rId91"/>
    <p:sldId id="376" r:id="rId92"/>
    <p:sldId id="377" r:id="rId93"/>
    <p:sldId id="379" r:id="rId94"/>
    <p:sldId id="380" r:id="rId95"/>
    <p:sldId id="378" r:id="rId96"/>
    <p:sldId id="365" r:id="rId97"/>
    <p:sldId id="336" r:id="rId98"/>
    <p:sldId id="339" r:id="rId99"/>
    <p:sldId id="357" r:id="rId100"/>
    <p:sldId id="346" r:id="rId101"/>
    <p:sldId id="360" r:id="rId102"/>
    <p:sldId id="283" r:id="rId103"/>
    <p:sldId id="340" r:id="rId104"/>
    <p:sldId id="341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FF6600"/>
    <a:srgbClr val="4AFF6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7"/>
    <p:restoredTop sz="94702"/>
  </p:normalViewPr>
  <p:slideViewPr>
    <p:cSldViewPr snapToGrid="0" snapToObjects="1">
      <p:cViewPr varScale="1">
        <p:scale>
          <a:sx n="103" d="100"/>
          <a:sy n="10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notesMaster" Target="notesMasters/notesMaster1.xml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458B1-CCBA-8E42-9757-0C45A2A8E8ED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7C61D-B88C-7741-A2E8-DBFC72F5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3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8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5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3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8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3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C61D-B88C-7741-A2E8-DBFC72F541D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8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9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0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3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5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9C939-D831-D843-9AAA-8A8ADD17AD6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5516-816E-E044-82AB-231439DE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JasonFil/CMSC420_summer_17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stanford.edu/class/cs166/" TargetMode="External"/><Relationship Id="rId3" Type="http://schemas.openxmlformats.org/officeDocument/2006/relationships/hyperlink" Target="https://people.eecs.berkeley.edu/~jrs/61b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stanford.edu/class/cs166/" TargetMode="External"/><Relationship Id="rId3" Type="http://schemas.openxmlformats.org/officeDocument/2006/relationships/hyperlink" Target="https://people.eecs.berkeley.edu/~jrs/61b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stanford.edu/class/cs166/" TargetMode="External"/><Relationship Id="rId3" Type="http://schemas.openxmlformats.org/officeDocument/2006/relationships/hyperlink" Target="https://people.eecs.berkeley.edu/~jrs/61b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ecs.berkeley.edu/~jrs/61b/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stanford.edu/class/cs166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Merge_sort" TargetMode="Externa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1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2651"/>
            <a:ext cx="9144000" cy="968632"/>
          </a:xfrm>
        </p:spPr>
        <p:txBody>
          <a:bodyPr>
            <a:normAutofit/>
          </a:bodyPr>
          <a:lstStyle/>
          <a:p>
            <a:r>
              <a:rPr lang="en-US" dirty="0"/>
              <a:t>CMSC 420 - 0102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157" y="5968312"/>
            <a:ext cx="9144000" cy="511891"/>
          </a:xfrm>
        </p:spPr>
        <p:txBody>
          <a:bodyPr/>
          <a:lstStyle/>
          <a:p>
            <a:r>
              <a:rPr lang="en-US" dirty="0"/>
              <a:t>Summer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59" y="1211283"/>
            <a:ext cx="642366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is this applied 351?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8295" y="1948656"/>
            <a:ext cx="4286250" cy="4105275"/>
          </a:xfrm>
        </p:spPr>
      </p:pic>
      <p:sp>
        <p:nvSpPr>
          <p:cNvPr id="6" name="TextBox 5"/>
          <p:cNvSpPr txBox="1"/>
          <p:nvPr/>
        </p:nvSpPr>
        <p:spPr>
          <a:xfrm>
            <a:off x="480291" y="1969968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7030A0"/>
                </a:solidFill>
              </a:rPr>
              <a:t>420 and 351 are VERY different.</a:t>
            </a:r>
          </a:p>
          <a:p>
            <a:endParaRPr lang="en-US" sz="4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900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you’ll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“Showing up is half the battle” </a:t>
            </a:r>
            <a:r>
              <a:rPr lang="en-US" i="1" dirty="0">
                <a:solidFill>
                  <a:srgbClr val="FF00FF"/>
                </a:solidFill>
              </a:rPr>
              <a:t>~ Bill </a:t>
            </a:r>
            <a:r>
              <a:rPr lang="en-US" i="1" dirty="0" err="1">
                <a:solidFill>
                  <a:srgbClr val="FF00FF"/>
                </a:solidFill>
              </a:rPr>
              <a:t>Gasarch</a:t>
            </a:r>
            <a:endParaRPr lang="en-US" i="1" dirty="0">
              <a:solidFill>
                <a:srgbClr val="FF00FF"/>
              </a:solidFill>
            </a:endParaRPr>
          </a:p>
          <a:p>
            <a:endParaRPr lang="en-US" i="1" dirty="0">
              <a:solidFill>
                <a:srgbClr val="FF00FF"/>
              </a:solidFill>
            </a:endParaRPr>
          </a:p>
          <a:p>
            <a:endParaRPr lang="en-US" i="1" dirty="0">
              <a:solidFill>
                <a:srgbClr val="FF00FF"/>
              </a:solidFill>
            </a:endParaRPr>
          </a:p>
          <a:p>
            <a:r>
              <a:rPr lang="en-US" dirty="0"/>
              <a:t>Beyond that…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Laptops </a:t>
            </a:r>
            <a:r>
              <a:rPr lang="en-US" dirty="0">
                <a:solidFill>
                  <a:srgbClr val="C00000"/>
                </a:solidFill>
              </a:rPr>
              <a:t>allowed</a:t>
            </a:r>
            <a:r>
              <a:rPr lang="en-US" dirty="0"/>
              <a:t>, yet </a:t>
            </a:r>
            <a:r>
              <a:rPr lang="en-US" dirty="0">
                <a:solidFill>
                  <a:srgbClr val="00B050"/>
                </a:solidFill>
              </a:rPr>
              <a:t>unnecessary</a:t>
            </a:r>
            <a:r>
              <a:rPr lang="en-US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74" y="1559775"/>
            <a:ext cx="1436864" cy="1436864"/>
          </a:xfrm>
          <a:prstGeom prst="rect">
            <a:avLst/>
          </a:prstGeom>
        </p:spPr>
      </p:pic>
      <p:pic>
        <p:nvPicPr>
          <p:cNvPr id="6" name="Picture 5" descr="A picture containing writing implement, pencil, stationary, thing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337" y="3339120"/>
            <a:ext cx="1749779" cy="1108991"/>
          </a:xfrm>
          <a:prstGeom prst="rect">
            <a:avLst/>
          </a:prstGeom>
        </p:spPr>
      </p:pic>
      <p:pic>
        <p:nvPicPr>
          <p:cNvPr id="7" name="Picture 6" descr="A close up of a computer keyboard&#10;&#10;Description generated with very high confide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462" y="4575233"/>
            <a:ext cx="1165049" cy="15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32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boring stuff : Webpages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FF"/>
                </a:solidFill>
              </a:rPr>
              <a:t>ELMS: Static information (syllabus), files and your gradebook.</a:t>
            </a:r>
          </a:p>
          <a:p>
            <a:pPr lvl="1"/>
            <a:r>
              <a:rPr lang="en-US" dirty="0"/>
              <a:t>Recordings, resources, programming project handouts, breakdown of lectures,…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Piazza: We talk. </a:t>
            </a:r>
            <a:r>
              <a:rPr lang="en-US" dirty="0"/>
              <a:t>Teaching staff announces future materials, resources, you post your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questions and your resources…</a:t>
            </a:r>
          </a:p>
          <a:p>
            <a:r>
              <a:rPr lang="en-US" dirty="0">
                <a:solidFill>
                  <a:schemeClr val="accent2"/>
                </a:solidFill>
              </a:rPr>
              <a:t>Submit server: You submit your projects. </a:t>
            </a:r>
            <a:r>
              <a:rPr lang="en-US" dirty="0"/>
              <a:t>Refer to the programming project handouts for specifics of how you can do this.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Jason’s GitHub: </a:t>
            </a:r>
            <a:r>
              <a:rPr lang="en-US" dirty="0"/>
              <a:t>Where / when appropriate, I will be posting skeleton code for your projects on my </a:t>
            </a:r>
            <a:r>
              <a:rPr lang="en-US" dirty="0">
                <a:hlinkClick r:id="rId2"/>
              </a:rPr>
              <a:t>GitHub</a:t>
            </a:r>
            <a:r>
              <a:rPr lang="en-US" dirty="0"/>
              <a:t> so that you can download it and fill-in the class implementations.</a:t>
            </a:r>
          </a:p>
          <a:p>
            <a:pPr lvl="1"/>
            <a:r>
              <a:rPr lang="en-US" dirty="0"/>
              <a:t>Sometimes, some code demos will also be shared on the GitHub repo for you.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today’s demos</a:t>
            </a:r>
          </a:p>
        </p:txBody>
      </p:sp>
      <p:pic>
        <p:nvPicPr>
          <p:cNvPr id="5" name="Picture 4" descr="A picture containing pallette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32" y="1837099"/>
            <a:ext cx="566739" cy="566739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30" y="2731728"/>
            <a:ext cx="502443" cy="502443"/>
          </a:xfrm>
          <a:prstGeom prst="rect">
            <a:avLst/>
          </a:prstGeom>
        </p:spPr>
      </p:pic>
      <p:pic>
        <p:nvPicPr>
          <p:cNvPr id="9" name="Picture 8" descr="A picture containing clipart&#10;&#10;Description generated with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38" y="3672681"/>
            <a:ext cx="657225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30" y="4543244"/>
            <a:ext cx="578643" cy="5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119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boring stuff: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49" y="1901825"/>
            <a:ext cx="11210925" cy="4351338"/>
          </a:xfrm>
        </p:spPr>
        <p:txBody>
          <a:bodyPr/>
          <a:lstStyle/>
          <a:p>
            <a:r>
              <a:rPr lang="en-US" sz="3400" dirty="0">
                <a:solidFill>
                  <a:srgbClr val="FF00FF"/>
                </a:solidFill>
              </a:rPr>
              <a:t>2 within-semester exams, </a:t>
            </a:r>
            <a:r>
              <a:rPr lang="en-US" sz="3400" dirty="0">
                <a:solidFill>
                  <a:schemeClr val="accent4">
                    <a:lumMod val="75000"/>
                  </a:schemeClr>
                </a:solidFill>
              </a:rPr>
              <a:t>non-cumulative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1 final exam</a:t>
            </a:r>
            <a:r>
              <a:rPr lang="en-US" sz="3400" dirty="0"/>
              <a:t>, </a:t>
            </a:r>
            <a:r>
              <a:rPr lang="en-US" sz="3400" dirty="0">
                <a:solidFill>
                  <a:srgbClr val="FF0000"/>
                </a:solidFill>
              </a:rPr>
              <a:t>cumulative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3400" dirty="0">
                <a:solidFill>
                  <a:schemeClr val="accent1"/>
                </a:solidFill>
              </a:rPr>
              <a:t>3-4 programming assignments in Java</a:t>
            </a:r>
          </a:p>
          <a:p>
            <a:pPr lvl="1"/>
            <a:r>
              <a:rPr lang="en-US" sz="2800" dirty="0"/>
              <a:t>Auto-graded on submit server</a:t>
            </a:r>
          </a:p>
          <a:p>
            <a:pPr lvl="1"/>
            <a:r>
              <a:rPr lang="en-US" sz="2800" dirty="0"/>
              <a:t>Review syllabus for our </a:t>
            </a:r>
            <a:r>
              <a:rPr lang="en-US" sz="2800" i="1" dirty="0">
                <a:solidFill>
                  <a:srgbClr val="7030A0"/>
                </a:solidFill>
              </a:rPr>
              <a:t>student-friendly programming deadline policy™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892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Honor’s / Extra Credit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a wide array of </a:t>
            </a:r>
            <a:r>
              <a:rPr lang="en-US" b="1" dirty="0">
                <a:solidFill>
                  <a:srgbClr val="FF0000"/>
                </a:solidFill>
              </a:rPr>
              <a:t>Honor’s options </a:t>
            </a:r>
            <a:r>
              <a:rPr lang="en-US" dirty="0"/>
              <a:t>available</a:t>
            </a:r>
          </a:p>
          <a:p>
            <a:pPr lvl="1"/>
            <a:r>
              <a:rPr lang="en-US" dirty="0"/>
              <a:t>If not an Honor’s student, submissions acceptable for </a:t>
            </a:r>
            <a:r>
              <a:rPr lang="en-US" dirty="0">
                <a:solidFill>
                  <a:srgbClr val="C00000"/>
                </a:solidFill>
              </a:rPr>
              <a:t>Extra Credit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Advice: </a:t>
            </a:r>
            <a:r>
              <a:rPr lang="en-US" b="1" dirty="0">
                <a:solidFill>
                  <a:schemeClr val="accent4"/>
                </a:solidFill>
              </a:rPr>
              <a:t>Commit to them early (like, today), and only if you’re a strong, fast coder</a:t>
            </a:r>
            <a:r>
              <a:rPr lang="en-US" dirty="0"/>
              <a:t>. Later on in the session, there’s </a:t>
            </a:r>
            <a:r>
              <a:rPr lang="en-US" b="1" dirty="0">
                <a:solidFill>
                  <a:srgbClr val="7030A0"/>
                </a:solidFill>
              </a:rPr>
              <a:t>not </a:t>
            </a:r>
            <a:r>
              <a:rPr lang="en-US" b="1" dirty="0" err="1">
                <a:solidFill>
                  <a:srgbClr val="7030A0"/>
                </a:solidFill>
              </a:rPr>
              <a:t>gonna</a:t>
            </a:r>
            <a:r>
              <a:rPr lang="en-US" b="1" dirty="0">
                <a:solidFill>
                  <a:srgbClr val="7030A0"/>
                </a:solidFill>
              </a:rPr>
              <a:t> be time.</a:t>
            </a:r>
          </a:p>
        </p:txBody>
      </p:sp>
      <p:pic>
        <p:nvPicPr>
          <p:cNvPr id="5" name="Picture 4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77" y="3490977"/>
            <a:ext cx="8500534" cy="301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634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That’s all! Ask me anything.</a:t>
            </a:r>
          </a:p>
        </p:txBody>
      </p:sp>
      <p:pic>
        <p:nvPicPr>
          <p:cNvPr id="5" name="Content Placeholder 4" descr="A picture containing traffic light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9446" y="1825625"/>
            <a:ext cx="2653107" cy="4351338"/>
          </a:xfrm>
        </p:spPr>
      </p:pic>
    </p:spTree>
    <p:extLst>
      <p:ext uri="{BB962C8B-B14F-4D97-AF65-F5344CB8AC3E}">
        <p14:creationId xmlns:p14="http://schemas.microsoft.com/office/powerpoint/2010/main" val="279878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is this applied 351?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100" y="1948656"/>
            <a:ext cx="585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200" dirty="0">
                <a:solidFill>
                  <a:srgbClr val="7030A0"/>
                </a:solidFill>
              </a:rPr>
              <a:t>420 and 351 are VERY different.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But Algorithms and Data Structures are almost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“married” </a:t>
            </a:r>
            <a:r>
              <a:rPr lang="en-US" sz="3600" dirty="0"/>
              <a:t>to each other.</a:t>
            </a:r>
          </a:p>
          <a:p>
            <a:endParaRPr lang="en-US" sz="42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2502694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21588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is this applied 351?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100" y="1948656"/>
            <a:ext cx="5854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200" dirty="0">
                <a:solidFill>
                  <a:srgbClr val="7030A0"/>
                </a:solidFill>
              </a:rPr>
              <a:t>420 and 351 are VERY different.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But Algorithms and Data Structures are almost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“married” </a:t>
            </a:r>
            <a:r>
              <a:rPr lang="en-US" sz="3600" dirty="0"/>
              <a:t>to each other.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We’ll spend some time today </a:t>
            </a:r>
            <a:r>
              <a:rPr lang="en-US" sz="3600" dirty="0">
                <a:solidFill>
                  <a:srgbClr val="C00000"/>
                </a:solidFill>
              </a:rPr>
              <a:t>understanding how</a:t>
            </a:r>
            <a:r>
              <a:rPr lang="en-US" sz="3600" dirty="0"/>
              <a:t>.</a:t>
            </a:r>
          </a:p>
          <a:p>
            <a:endParaRPr lang="en-US" sz="42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2502694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89300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420 in CS UMD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30" y="18764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13613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420 in CS UMD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30" y="1876425"/>
            <a:ext cx="6962140" cy="4351338"/>
          </a:xfrm>
        </p:spPr>
      </p:pic>
      <p:sp>
        <p:nvSpPr>
          <p:cNvPr id="5" name="Oval 4"/>
          <p:cNvSpPr/>
          <p:nvPr/>
        </p:nvSpPr>
        <p:spPr>
          <a:xfrm>
            <a:off x="2018030" y="4737100"/>
            <a:ext cx="953770" cy="711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1" y="3639820"/>
            <a:ext cx="1644015" cy="12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420 in CS UMD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6"/>
          <a:stretch/>
        </p:blipFill>
        <p:spPr>
          <a:xfrm>
            <a:off x="3073400" y="1536700"/>
            <a:ext cx="3759200" cy="51024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44800" y="4699000"/>
            <a:ext cx="2959100" cy="1130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420 in CS UMD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6"/>
          <a:stretch/>
        </p:blipFill>
        <p:spPr>
          <a:xfrm>
            <a:off x="3073400" y="1536700"/>
            <a:ext cx="3759200" cy="51024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44800" y="4699000"/>
            <a:ext cx="2959100" cy="1130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462342"/>
            <a:ext cx="2063212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6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420 in CS UMD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6"/>
          <a:stretch/>
        </p:blipFill>
        <p:spPr>
          <a:xfrm>
            <a:off x="3073400" y="1536700"/>
            <a:ext cx="3759200" cy="51024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44800" y="4699000"/>
            <a:ext cx="2959100" cy="1130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462342"/>
            <a:ext cx="2063212" cy="2028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9450" y="4617819"/>
            <a:ext cx="4127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a data structure that we might even be talking about </a:t>
            </a:r>
            <a:r>
              <a:rPr lang="en-US" sz="2600" b="1" dirty="0">
                <a:solidFill>
                  <a:srgbClr val="00B0F0"/>
                </a:solidFill>
              </a:rPr>
              <a:t>tomorrow</a:t>
            </a:r>
            <a:r>
              <a:rPr lang="en-US" sz="2600" dirty="0"/>
              <a:t> :O </a:t>
            </a:r>
          </a:p>
        </p:txBody>
      </p:sp>
    </p:spTree>
    <p:extLst>
      <p:ext uri="{BB962C8B-B14F-4D97-AF65-F5344CB8AC3E}">
        <p14:creationId xmlns:p14="http://schemas.microsoft.com/office/powerpoint/2010/main" val="47801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“Data Structures” in CS Academia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educators, when they talk about a “Data Structures” course, they refer 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something like 132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Graphs, stacks, lists, queues, heaps, trees,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420 is </a:t>
            </a:r>
            <a:r>
              <a:rPr lang="en-US" b="1" dirty="0"/>
              <a:t>very</a:t>
            </a:r>
            <a:r>
              <a:rPr lang="en-US" dirty="0"/>
              <a:t> different, even from the offerings of such prestigious schools as </a:t>
            </a:r>
            <a:r>
              <a:rPr lang="en-US" dirty="0">
                <a:hlinkClick r:id="rId2"/>
              </a:rPr>
              <a:t>Stanford </a:t>
            </a:r>
            <a:r>
              <a:rPr lang="en-US" dirty="0"/>
              <a:t>and </a:t>
            </a:r>
            <a:r>
              <a:rPr lang="en-US" dirty="0">
                <a:hlinkClick r:id="rId3"/>
              </a:rPr>
              <a:t>Berkeley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89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“Data Structures” in CS Academia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educators, when they talk about a “Data Structures” course, they  refer 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something like 132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Graphs, stacks, lists, queues, heaps, trees,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420 is </a:t>
            </a:r>
            <a:r>
              <a:rPr lang="en-US" b="1" dirty="0"/>
              <a:t>very</a:t>
            </a:r>
            <a:r>
              <a:rPr lang="en-US" dirty="0"/>
              <a:t> different, even from the offerings of such prestigious schools as </a:t>
            </a:r>
            <a:r>
              <a:rPr lang="en-US" dirty="0">
                <a:hlinkClick r:id="rId2"/>
              </a:rPr>
              <a:t>Stanford </a:t>
            </a:r>
            <a:r>
              <a:rPr lang="en-US" dirty="0"/>
              <a:t>and </a:t>
            </a:r>
            <a:r>
              <a:rPr lang="en-US" dirty="0">
                <a:hlinkClick r:id="rId3"/>
              </a:rPr>
              <a:t>Berkeley</a:t>
            </a:r>
            <a:r>
              <a:rPr lang="en-US" dirty="0"/>
              <a:t>.</a:t>
            </a:r>
          </a:p>
          <a:p>
            <a:r>
              <a:rPr lang="en-US" dirty="0"/>
              <a:t>This is primarily owed to</a:t>
            </a:r>
            <a:r>
              <a:rPr lang="mr-IN" dirty="0"/>
              <a:t>…</a:t>
            </a:r>
            <a:r>
              <a:rPr lang="en-US" dirty="0"/>
              <a:t> </a:t>
            </a:r>
            <a:r>
              <a:rPr lang="en-US" i="1" dirty="0">
                <a:solidFill>
                  <a:srgbClr val="7030A0"/>
                </a:solidFill>
              </a:rPr>
              <a:t>which faculty member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04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erson wearing glasses and smiling at the camera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727" y="292655"/>
            <a:ext cx="1563990" cy="1563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Instructor: Jason Filippou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Office hours: Mon/Wed 11:00-01:00</a:t>
            </a:r>
          </a:p>
          <a:p>
            <a:r>
              <a:rPr lang="en-US" sz="2000" dirty="0">
                <a:solidFill>
                  <a:schemeClr val="bg1"/>
                </a:solidFill>
              </a:rPr>
              <a:t>TAs: </a:t>
            </a:r>
            <a:r>
              <a:rPr lang="en-US" sz="2000" dirty="0" err="1">
                <a:solidFill>
                  <a:schemeClr val="bg1"/>
                </a:solidFill>
              </a:rPr>
              <a:t>Aya</a:t>
            </a:r>
            <a:r>
              <a:rPr lang="en-US" sz="2000" dirty="0">
                <a:solidFill>
                  <a:schemeClr val="bg1"/>
                </a:solidFill>
              </a:rPr>
              <a:t> Ismail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Office hours: Tue / Thu 11:00 – 01:00</a:t>
            </a:r>
          </a:p>
          <a:p>
            <a:r>
              <a:rPr lang="en-US" sz="2000" dirty="0">
                <a:solidFill>
                  <a:schemeClr val="bg1"/>
                </a:solidFill>
              </a:rPr>
              <a:t>Location: Here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Time: Now (09-30 – 10:55)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When: not Fridays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71" y="2159429"/>
            <a:ext cx="1553446" cy="163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7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“Data Structures” in CS Academia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smtClean="0"/>
              <a:t>educators</a:t>
            </a:r>
            <a:r>
              <a:rPr lang="en-US" dirty="0"/>
              <a:t>, when they talk about a “Data Structures” course, they  refer 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something like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132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Graphs, stacks, lists, queues, heaps, trees,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420 is </a:t>
            </a:r>
            <a:r>
              <a:rPr lang="en-US" b="1" dirty="0"/>
              <a:t>very</a:t>
            </a:r>
            <a:r>
              <a:rPr lang="en-US" dirty="0"/>
              <a:t> different, even from the offerings of such prestigious schools as </a:t>
            </a:r>
            <a:r>
              <a:rPr lang="en-US" dirty="0">
                <a:hlinkClick r:id="rId2"/>
              </a:rPr>
              <a:t>Stanford </a:t>
            </a:r>
            <a:r>
              <a:rPr lang="en-US" dirty="0"/>
              <a:t>and </a:t>
            </a:r>
            <a:r>
              <a:rPr lang="en-US" dirty="0">
                <a:hlinkClick r:id="rId3"/>
              </a:rPr>
              <a:t>Berkeley</a:t>
            </a:r>
            <a:r>
              <a:rPr lang="en-US" dirty="0"/>
              <a:t>.</a:t>
            </a:r>
          </a:p>
          <a:p>
            <a:r>
              <a:rPr lang="en-US" dirty="0"/>
              <a:t>This is primarily owed to</a:t>
            </a:r>
            <a:r>
              <a:rPr lang="mr-IN" dirty="0"/>
              <a:t>…</a:t>
            </a:r>
            <a:r>
              <a:rPr lang="en-US" dirty="0"/>
              <a:t> </a:t>
            </a:r>
            <a:r>
              <a:rPr lang="en-US" i="1" dirty="0">
                <a:solidFill>
                  <a:srgbClr val="7030A0"/>
                </a:solidFill>
              </a:rPr>
              <a:t>which faculty member</a:t>
            </a:r>
            <a:r>
              <a:rPr lang="en-US" dirty="0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92459" y="5094901"/>
            <a:ext cx="1694707" cy="6321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Michelle </a:t>
            </a:r>
            <a:r>
              <a:rPr lang="en-US" dirty="0" err="1">
                <a:solidFill>
                  <a:sysClr val="windowText" lastClr="000000"/>
                </a:solidFill>
              </a:rPr>
              <a:t>Hugue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00164" y="5109976"/>
            <a:ext cx="1709962" cy="5995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Jason Filippou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87425" y="5111213"/>
            <a:ext cx="1712480" cy="59955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Evan Golub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10384" y="5111213"/>
            <a:ext cx="1813393" cy="6303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Somebody else (who?)</a:t>
            </a:r>
          </a:p>
        </p:txBody>
      </p:sp>
    </p:spTree>
    <p:extLst>
      <p:ext uri="{BB962C8B-B14F-4D97-AF65-F5344CB8AC3E}">
        <p14:creationId xmlns:p14="http://schemas.microsoft.com/office/powerpoint/2010/main" val="3218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“Data Structures” in CS Academia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when they talk about a “Data Structures” course, they  refer 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something like 132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Graphs</a:t>
            </a:r>
            <a:r>
              <a:rPr lang="en-US" dirty="0"/>
              <a:t>, stacks, lists, queues, heaps, trees,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420 is </a:t>
            </a:r>
            <a:r>
              <a:rPr lang="en-US" b="1" dirty="0"/>
              <a:t>very</a:t>
            </a:r>
            <a:r>
              <a:rPr lang="en-US" dirty="0"/>
              <a:t> different, even from the offerings of such prestigious schools as </a:t>
            </a:r>
            <a:r>
              <a:rPr lang="en-US" dirty="0">
                <a:hlinkClick r:id="rId2"/>
              </a:rPr>
              <a:t>Stanford </a:t>
            </a:r>
            <a:r>
              <a:rPr lang="en-US" dirty="0"/>
              <a:t>and </a:t>
            </a:r>
            <a:r>
              <a:rPr lang="en-US" dirty="0">
                <a:hlinkClick r:id="rId3"/>
              </a:rPr>
              <a:t>Berkeley</a:t>
            </a:r>
            <a:r>
              <a:rPr lang="en-US" dirty="0"/>
              <a:t>.</a:t>
            </a:r>
          </a:p>
          <a:p>
            <a:r>
              <a:rPr lang="en-US" dirty="0"/>
              <a:t>This is primarily owed to</a:t>
            </a:r>
            <a:r>
              <a:rPr lang="mr-IN" dirty="0"/>
              <a:t>…</a:t>
            </a:r>
            <a:r>
              <a:rPr lang="en-US" dirty="0"/>
              <a:t> </a:t>
            </a:r>
            <a:r>
              <a:rPr lang="en-US" i="1" dirty="0">
                <a:solidFill>
                  <a:srgbClr val="7030A0"/>
                </a:solidFill>
              </a:rPr>
              <a:t>which faculty member</a:t>
            </a:r>
            <a:r>
              <a:rPr lang="en-US" dirty="0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92459" y="5094901"/>
            <a:ext cx="1694707" cy="6321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Michelle </a:t>
            </a:r>
            <a:r>
              <a:rPr lang="en-US" dirty="0" err="1">
                <a:solidFill>
                  <a:sysClr val="windowText" lastClr="000000"/>
                </a:solidFill>
              </a:rPr>
              <a:t>Hugue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00164" y="5109976"/>
            <a:ext cx="1709962" cy="5995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Jason Filippou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87425" y="5111213"/>
            <a:ext cx="1712480" cy="59955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Evan Golub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10384" y="5111213"/>
            <a:ext cx="1813393" cy="6303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Somebody else (who?)</a:t>
            </a:r>
          </a:p>
        </p:txBody>
      </p:sp>
      <p:sp>
        <p:nvSpPr>
          <p:cNvPr id="8" name="Oval 7"/>
          <p:cNvSpPr/>
          <p:nvPr/>
        </p:nvSpPr>
        <p:spPr>
          <a:xfrm>
            <a:off x="7632700" y="4851400"/>
            <a:ext cx="2209800" cy="1092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47" y="4362923"/>
            <a:ext cx="2069154" cy="2069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10126" y="5943600"/>
            <a:ext cx="221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Hanan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Samet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1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Hanan’s</a:t>
            </a:r>
            <a:r>
              <a:rPr lang="en-US" dirty="0"/>
              <a:t> written </a:t>
            </a:r>
            <a:r>
              <a:rPr lang="en-US" b="1" dirty="0"/>
              <a:t>the book</a:t>
            </a:r>
            <a:r>
              <a:rPr lang="en-US" dirty="0"/>
              <a:t> on multi-dimensional data structures.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743200"/>
            <a:ext cx="2362775" cy="316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0900" y="2333685"/>
            <a:ext cx="6692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Tremendous influence into shaping all our 420 offerings into a curriculum that covers everything that the best CS schools offer, PLUS a wealth of topics on multi-dimensional data structures.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KD-trees / R-Trees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QuadTrees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Point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Point-Region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Classic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Bucketed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Loose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Region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MX-CIF</a:t>
            </a:r>
          </a:p>
          <a:p>
            <a:pPr marL="285750" indent="-285750">
              <a:buFontTx/>
              <a:buChar char="-"/>
            </a:pPr>
            <a:r>
              <a:rPr lang="en-US" dirty="0"/>
              <a:t>Range Trees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Priority Search Trees</a:t>
            </a:r>
          </a:p>
          <a:p>
            <a:pPr marL="285750" indent="-285750">
              <a:buFontTx/>
              <a:buChar char="-"/>
            </a:pP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15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Hanan’s</a:t>
            </a:r>
            <a:r>
              <a:rPr lang="en-US" dirty="0"/>
              <a:t> written </a:t>
            </a:r>
            <a:r>
              <a:rPr lang="en-US" b="1" dirty="0"/>
              <a:t>the book</a:t>
            </a:r>
            <a:r>
              <a:rPr lang="en-US" dirty="0"/>
              <a:t> on multi-dimensional data structures.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743200"/>
            <a:ext cx="2362775" cy="316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0900" y="2333685"/>
            <a:ext cx="6692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Tremendous influence into shaping all our 420 offerings into a curriculum that covers everything that the best CS schools offer, PLUS a wealth of topics on multi-dimensional data structures.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KD-trees</a:t>
            </a:r>
            <a:r>
              <a:rPr lang="en-US" dirty="0"/>
              <a:t> / R-Trees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00B050"/>
                </a:solidFill>
              </a:rPr>
              <a:t>QuadTrees</a:t>
            </a:r>
            <a:endParaRPr lang="en-US" dirty="0">
              <a:solidFill>
                <a:srgbClr val="00B05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Point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Point-Region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Classic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Bucketed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Loose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Region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MX-CIF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70C0"/>
                </a:solidFill>
              </a:rPr>
              <a:t>Range Trees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Priority Search Trees</a:t>
            </a:r>
          </a:p>
          <a:p>
            <a:pPr marL="285750" indent="-285750">
              <a:buFontTx/>
              <a:buChar char="-"/>
            </a:pPr>
            <a:r>
              <a:rPr lang="mr-IN" dirty="0"/>
              <a:t>…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45200" y="3797300"/>
            <a:ext cx="2209800" cy="647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70700" y="4699000"/>
            <a:ext cx="1384300" cy="21828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299200" y="5156200"/>
            <a:ext cx="1955800" cy="98498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07400" y="432435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will </a:t>
            </a:r>
            <a:r>
              <a:rPr lang="en-US" dirty="0">
                <a:solidFill>
                  <a:srgbClr val="00B050"/>
                </a:solidFill>
              </a:rPr>
              <a:t>cover at least </a:t>
            </a:r>
            <a:r>
              <a:rPr lang="en-US" dirty="0">
                <a:solidFill>
                  <a:srgbClr val="0070C0"/>
                </a:solidFill>
              </a:rPr>
              <a:t>these!</a:t>
            </a:r>
          </a:p>
        </p:txBody>
      </p:sp>
    </p:spTree>
    <p:extLst>
      <p:ext uri="{BB962C8B-B14F-4D97-AF65-F5344CB8AC3E}">
        <p14:creationId xmlns:p14="http://schemas.microsoft.com/office/powerpoint/2010/main" val="47435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ask some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We will now try to find the intersection between algorithms and data structures and… other things</a:t>
            </a:r>
          </a:p>
          <a:p>
            <a:r>
              <a:rPr lang="en-US" sz="3400" dirty="0"/>
              <a:t>Recall: </a:t>
            </a:r>
            <a:r>
              <a:rPr lang="en-US" sz="3400" dirty="0">
                <a:solidFill>
                  <a:srgbClr val="FF0000"/>
                </a:solidFill>
              </a:rPr>
              <a:t>420 is very different from 351</a:t>
            </a:r>
            <a:r>
              <a:rPr lang="en-US" sz="3400" dirty="0"/>
              <a:t>, but 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the study of Data Structures and Algorithms is almost completely complementary.</a:t>
            </a:r>
          </a:p>
        </p:txBody>
      </p:sp>
    </p:spTree>
    <p:extLst>
      <p:ext uri="{BB962C8B-B14F-4D97-AF65-F5344CB8AC3E}">
        <p14:creationId xmlns:p14="http://schemas.microsoft.com/office/powerpoint/2010/main" val="174306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integer (8 bytes) array A of size N, which among the following sorting algorithms offers the best </a:t>
            </a:r>
            <a:r>
              <a:rPr lang="en-US" b="1" dirty="0"/>
              <a:t>time complexity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69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integer (8 bytes) array A of size N, which among the following sorting algorithms offers the best </a:t>
            </a:r>
            <a:r>
              <a:rPr lang="en-US" b="1" dirty="0"/>
              <a:t>time complexity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38459" y="3482001"/>
            <a:ext cx="1694707" cy="6321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InsertSort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46164" y="3497076"/>
            <a:ext cx="1709962" cy="5995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MSB </a:t>
            </a:r>
            <a:r>
              <a:rPr lang="en-US" dirty="0" err="1">
                <a:solidFill>
                  <a:sysClr val="windowText" lastClr="000000"/>
                </a:solidFill>
              </a:rPr>
              <a:t>RadixSort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33425" y="3498313"/>
            <a:ext cx="1712480" cy="59955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Mergesort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6384" y="3498313"/>
            <a:ext cx="1813393" cy="6303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Selection sort</a:t>
            </a:r>
          </a:p>
        </p:txBody>
      </p:sp>
    </p:spTree>
    <p:extLst>
      <p:ext uri="{BB962C8B-B14F-4D97-AF65-F5344CB8AC3E}">
        <p14:creationId xmlns:p14="http://schemas.microsoft.com/office/powerpoint/2010/main" val="199452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integer (8 bytes) array A of size N, which among the following sorting algorithms offers the best </a:t>
            </a:r>
            <a:r>
              <a:rPr lang="en-US" b="1" dirty="0"/>
              <a:t>time complexity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38459" y="3482001"/>
            <a:ext cx="1694707" cy="6321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InsertSort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46164" y="3497076"/>
            <a:ext cx="1709962" cy="5995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MSB </a:t>
            </a:r>
            <a:r>
              <a:rPr lang="en-US" dirty="0" err="1">
                <a:solidFill>
                  <a:sysClr val="windowText" lastClr="000000"/>
                </a:solidFill>
              </a:rPr>
              <a:t>RadixSort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33425" y="3498313"/>
            <a:ext cx="1712480" cy="59955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Mergesort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6384" y="3498313"/>
            <a:ext cx="1813393" cy="6303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Selection sort</a:t>
            </a:r>
          </a:p>
        </p:txBody>
      </p:sp>
      <p:sp>
        <p:nvSpPr>
          <p:cNvPr id="8" name="Oval 7"/>
          <p:cNvSpPr/>
          <p:nvPr/>
        </p:nvSpPr>
        <p:spPr>
          <a:xfrm>
            <a:off x="3149600" y="3262489"/>
            <a:ext cx="2088444" cy="1027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96533" y="4402667"/>
                <a:ext cx="68975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worst </a:t>
                </a:r>
                <a:r>
                  <a:rPr lang="en-US" b="1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 average time complexity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 spatial cost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 (not in-place)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In-place (but non-stable) variants </a:t>
                </a:r>
                <a:r>
                  <a:rPr lang="en-US" dirty="0">
                    <a:sym typeface="Wingdings" panose="05000000000000000000" pitchFamily="2" charset="2"/>
                  </a:rPr>
                  <a:t>have been proposed, but we won’t talk about them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533" y="4402667"/>
                <a:ext cx="6897511" cy="1200329"/>
              </a:xfrm>
              <a:prstGeom prst="rect">
                <a:avLst/>
              </a:prstGeom>
              <a:blipFill>
                <a:blip r:embed="rId2"/>
                <a:stretch>
                  <a:fillRect l="-530" t="-2538" r="-707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13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</a:t>
            </a:r>
            <a:r>
              <a:rPr lang="en-US" b="1" i="1" u="sng" dirty="0">
                <a:solidFill>
                  <a:srgbClr val="00B0F0"/>
                </a:solidFill>
              </a:rPr>
              <a:t>linked list </a:t>
            </a:r>
            <a:r>
              <a:rPr lang="en-US" dirty="0">
                <a:solidFill>
                  <a:srgbClr val="00B0F0"/>
                </a:solidFill>
              </a:rPr>
              <a:t>of 8 byte integers</a:t>
            </a:r>
            <a:r>
              <a:rPr lang="en-US" dirty="0"/>
              <a:t> of size N, does </a:t>
            </a:r>
            <a:r>
              <a:rPr lang="en-US" dirty="0" err="1"/>
              <a:t>mergesort</a:t>
            </a:r>
            <a:r>
              <a:rPr lang="en-US" dirty="0"/>
              <a:t> achieve </a:t>
            </a:r>
            <a:r>
              <a:rPr lang="en-US" dirty="0">
                <a:solidFill>
                  <a:srgbClr val="7030A0"/>
                </a:solidFill>
              </a:rPr>
              <a:t>the same runtime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335944" y="3073417"/>
            <a:ext cx="1709962" cy="5995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6164" y="3074654"/>
            <a:ext cx="1813393" cy="63032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40127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</a:t>
            </a:r>
            <a:r>
              <a:rPr lang="en-US" dirty="0">
                <a:solidFill>
                  <a:srgbClr val="00B0F0"/>
                </a:solidFill>
              </a:rPr>
              <a:t>a </a:t>
            </a:r>
            <a:r>
              <a:rPr lang="en-US" b="1" i="1" u="sng" dirty="0">
                <a:solidFill>
                  <a:srgbClr val="00B0F0"/>
                </a:solidFill>
              </a:rPr>
              <a:t>linked list </a:t>
            </a:r>
            <a:r>
              <a:rPr lang="en-US" dirty="0">
                <a:solidFill>
                  <a:srgbClr val="00B0F0"/>
                </a:solidFill>
              </a:rPr>
              <a:t>of 8 byte integers</a:t>
            </a:r>
            <a:r>
              <a:rPr lang="en-US" dirty="0"/>
              <a:t> of size N, does </a:t>
            </a:r>
            <a:r>
              <a:rPr lang="en-US" dirty="0" err="1"/>
              <a:t>mergesort</a:t>
            </a:r>
            <a:r>
              <a:rPr lang="en-US" dirty="0"/>
              <a:t> achieve </a:t>
            </a:r>
            <a:r>
              <a:rPr lang="en-US" dirty="0">
                <a:solidFill>
                  <a:srgbClr val="7030A0"/>
                </a:solidFill>
              </a:rPr>
              <a:t>the same runtime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335944" y="3073417"/>
            <a:ext cx="1709962" cy="5995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6164" y="3074654"/>
            <a:ext cx="1813393" cy="63032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6" name="Oval 5"/>
          <p:cNvSpPr/>
          <p:nvPr/>
        </p:nvSpPr>
        <p:spPr>
          <a:xfrm>
            <a:off x="3146703" y="2876172"/>
            <a:ext cx="2088444" cy="1027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4043556"/>
            <a:ext cx="94297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If you do it </a:t>
            </a:r>
            <a:r>
              <a:rPr lang="en-US" sz="2600" b="1" i="1" u="sng" dirty="0">
                <a:solidFill>
                  <a:srgbClr val="FF0000"/>
                </a:solidFill>
              </a:rPr>
              <a:t>bottom-up</a:t>
            </a:r>
            <a:r>
              <a:rPr lang="en-US" sz="2600" dirty="0">
                <a:solidFill>
                  <a:srgbClr val="FF0000"/>
                </a:solidFill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For more details </a:t>
            </a:r>
            <a:r>
              <a:rPr lang="en-US" sz="2600" dirty="0">
                <a:solidFill>
                  <a:srgbClr val="FF00FF"/>
                </a:solidFill>
              </a:rPr>
              <a:t>with pseudocode</a:t>
            </a:r>
            <a:r>
              <a:rPr lang="en-US" sz="2600" dirty="0"/>
              <a:t>, you are directed to the </a:t>
            </a:r>
            <a:r>
              <a:rPr lang="en-US" sz="2600" dirty="0">
                <a:hlinkClick r:id="rId2"/>
              </a:rPr>
              <a:t>Wikipedia article</a:t>
            </a:r>
            <a:endParaRPr lang="en-US" sz="2600" dirty="0"/>
          </a:p>
        </p:txBody>
      </p:sp>
      <p:pic>
        <p:nvPicPr>
          <p:cNvPr id="9" name="Picture 8" descr="A picture containing thing, object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94" y="2671707"/>
            <a:ext cx="1202561" cy="12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Jason</a:t>
            </a:r>
          </a:p>
        </p:txBody>
      </p:sp>
      <p:pic>
        <p:nvPicPr>
          <p:cNvPr id="5" name="Content Placeholder 4" descr="A person in a blue shirt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723" y="1530350"/>
            <a:ext cx="3263503" cy="4351338"/>
          </a:xfrm>
        </p:spPr>
      </p:pic>
      <p:sp>
        <p:nvSpPr>
          <p:cNvPr id="6" name="TextBox 5"/>
          <p:cNvSpPr txBox="1"/>
          <p:nvPr/>
        </p:nvSpPr>
        <p:spPr>
          <a:xfrm>
            <a:off x="4457700" y="1924050"/>
            <a:ext cx="5429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Born: 1988, Athens, Greece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BSc </a:t>
            </a:r>
            <a:r>
              <a:rPr lang="en-US" dirty="0" err="1"/>
              <a:t>CompSci</a:t>
            </a:r>
            <a:r>
              <a:rPr lang="en-US" dirty="0"/>
              <a:t> (2012), University of Athens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MSc </a:t>
            </a:r>
            <a:r>
              <a:rPr lang="en-US" dirty="0" err="1"/>
              <a:t>CompSci</a:t>
            </a:r>
            <a:r>
              <a:rPr lang="en-US" dirty="0"/>
              <a:t> (2014), UMD College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Lecturer since May ‘16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Interests: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Machine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Algorithms &amp; Data 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 </a:t>
            </a:r>
            <a:r>
              <a:rPr lang="en-US" dirty="0" err="1"/>
              <a:t>Sci</a:t>
            </a:r>
            <a:r>
              <a:rPr lang="en-US" dirty="0"/>
              <a:t>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Functional and parallel programming in Java 8 / Scala / Spark / </a:t>
            </a:r>
            <a:r>
              <a:rPr lang="en-US" dirty="0" err="1"/>
              <a:t>Akka</a:t>
            </a:r>
            <a:r>
              <a:rPr lang="en-US" dirty="0"/>
              <a:t> 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(Former) Probabilistic Logic 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r-IN" dirty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8150" y="5881688"/>
            <a:ext cx="386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Courtesy: A friend of Jason’s who would rather remain anonymous.</a:t>
            </a:r>
          </a:p>
        </p:txBody>
      </p:sp>
    </p:spTree>
    <p:extLst>
      <p:ext uri="{BB962C8B-B14F-4D97-AF65-F5344CB8AC3E}">
        <p14:creationId xmlns:p14="http://schemas.microsoft.com/office/powerpoint/2010/main" val="3054946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#1 : </a:t>
            </a:r>
            <a:r>
              <a:rPr lang="en-US" b="1" i="1" u="sng" dirty="0">
                <a:solidFill>
                  <a:schemeClr val="accent1"/>
                </a:solidFill>
              </a:rPr>
              <a:t>changing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moved from an array to a linked list.</a:t>
            </a:r>
          </a:p>
        </p:txBody>
      </p:sp>
    </p:spTree>
    <p:extLst>
      <p:ext uri="{BB962C8B-B14F-4D97-AF65-F5344CB8AC3E}">
        <p14:creationId xmlns:p14="http://schemas.microsoft.com/office/powerpoint/2010/main" val="972636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#1 : </a:t>
            </a:r>
            <a:r>
              <a:rPr lang="en-US" b="1" i="1" u="sng" dirty="0">
                <a:solidFill>
                  <a:schemeClr val="accent1"/>
                </a:solidFill>
              </a:rPr>
              <a:t>changing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moved from an array to a linked list.</a:t>
            </a:r>
          </a:p>
          <a:p>
            <a:pPr lvl="1"/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Why? What’s the chief reason?</a:t>
            </a:r>
          </a:p>
        </p:txBody>
      </p:sp>
    </p:spTree>
    <p:extLst>
      <p:ext uri="{BB962C8B-B14F-4D97-AF65-F5344CB8AC3E}">
        <p14:creationId xmlns:p14="http://schemas.microsoft.com/office/powerpoint/2010/main" val="4037233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#1 : </a:t>
            </a:r>
            <a:r>
              <a:rPr lang="en-US" b="1" i="1" u="sng" dirty="0">
                <a:solidFill>
                  <a:schemeClr val="accent1"/>
                </a:solidFill>
              </a:rPr>
              <a:t>changing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moved from an array to a linked list.</a:t>
            </a:r>
          </a:p>
          <a:p>
            <a:pPr lvl="1"/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Why? What’s the chief reason?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Non-contiguous storage in memory.</a:t>
            </a:r>
          </a:p>
        </p:txBody>
      </p:sp>
    </p:spTree>
    <p:extLst>
      <p:ext uri="{BB962C8B-B14F-4D97-AF65-F5344CB8AC3E}">
        <p14:creationId xmlns:p14="http://schemas.microsoft.com/office/powerpoint/2010/main" val="1259064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#1 : </a:t>
            </a:r>
            <a:r>
              <a:rPr lang="en-US" b="1" i="1" u="sng" dirty="0">
                <a:solidFill>
                  <a:schemeClr val="accent1"/>
                </a:solidFill>
              </a:rPr>
              <a:t>changing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moved from an array to a linked list.</a:t>
            </a:r>
          </a:p>
          <a:p>
            <a:pPr lvl="1"/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Why? What’s the chief reason?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Non-contiguous storage in memory.</a:t>
            </a:r>
          </a:p>
          <a:p>
            <a:r>
              <a:rPr lang="en-US" dirty="0"/>
              <a:t>But what if that </a:t>
            </a:r>
            <a:r>
              <a:rPr lang="en-US" dirty="0">
                <a:solidFill>
                  <a:srgbClr val="00B0F0"/>
                </a:solidFill>
              </a:rPr>
              <a:t>breaks your existing operations</a:t>
            </a:r>
            <a:r>
              <a:rPr lang="en-US" dirty="0"/>
              <a:t>, or </a:t>
            </a:r>
            <a:r>
              <a:rPr lang="en-US" dirty="0">
                <a:solidFill>
                  <a:srgbClr val="FF00FF"/>
                </a:solidFill>
              </a:rPr>
              <a:t>makes them less efficient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You have to make sure this is avoided.</a:t>
            </a:r>
          </a:p>
          <a:p>
            <a:pPr lvl="1"/>
            <a:r>
              <a:rPr lang="en-US" dirty="0"/>
              <a:t>Sometimes (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mergesort</a:t>
            </a:r>
            <a:r>
              <a:rPr lang="en-US" dirty="0"/>
              <a:t>) this might need a </a:t>
            </a:r>
            <a:r>
              <a:rPr lang="en-US" b="1" dirty="0">
                <a:solidFill>
                  <a:schemeClr val="accent2"/>
                </a:solidFill>
              </a:rPr>
              <a:t>radical change to your algorithm.</a:t>
            </a:r>
          </a:p>
        </p:txBody>
      </p:sp>
    </p:spTree>
    <p:extLst>
      <p:ext uri="{BB962C8B-B14F-4D97-AF65-F5344CB8AC3E}">
        <p14:creationId xmlns:p14="http://schemas.microsoft.com/office/powerpoint/2010/main" val="3944449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Arrays and Bags…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the simplest </a:t>
            </a:r>
            <a:r>
              <a:rPr lang="en-US" dirty="0">
                <a:solidFill>
                  <a:schemeClr val="accent1"/>
                </a:solidFill>
              </a:rPr>
              <a:t>abstract</a:t>
            </a:r>
            <a:r>
              <a:rPr lang="en-US" dirty="0"/>
              <a:t> data structure that we can come up with is a </a:t>
            </a:r>
            <a:r>
              <a:rPr lang="en-US" dirty="0">
                <a:solidFill>
                  <a:srgbClr val="FF0000"/>
                </a:solidFill>
              </a:rPr>
              <a:t>bag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Abstract</a:t>
            </a:r>
            <a:r>
              <a:rPr lang="en-US" dirty="0"/>
              <a:t> can mean a lot of things</a:t>
            </a:r>
          </a:p>
          <a:p>
            <a:pPr lvl="1"/>
            <a:r>
              <a:rPr lang="en-US" dirty="0"/>
              <a:t>We think of it 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“a conceptual piece of data storage that has to have some properties and time/space constraints for common operations”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picture containing indoor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4001294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Arrays and Bags…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the simplest </a:t>
            </a:r>
            <a:r>
              <a:rPr lang="en-US" dirty="0">
                <a:solidFill>
                  <a:schemeClr val="accent1"/>
                </a:solidFill>
              </a:rPr>
              <a:t>abstract</a:t>
            </a:r>
            <a:r>
              <a:rPr lang="en-US" dirty="0"/>
              <a:t> data structure that we can come up with is a </a:t>
            </a:r>
            <a:r>
              <a:rPr lang="en-US" dirty="0">
                <a:solidFill>
                  <a:srgbClr val="FF0000"/>
                </a:solidFill>
              </a:rPr>
              <a:t>bag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Abstract</a:t>
            </a:r>
            <a:r>
              <a:rPr lang="en-US" dirty="0"/>
              <a:t> can mean a lot of things</a:t>
            </a:r>
          </a:p>
          <a:p>
            <a:pPr lvl="1"/>
            <a:r>
              <a:rPr lang="en-US" dirty="0"/>
              <a:t>We think of it 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“a conceptual piece of data storage that has to have some properties and time/space constraints for common operations”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picture containing indoor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4001294"/>
            <a:ext cx="1981200" cy="19812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7172325" y="4248150"/>
            <a:ext cx="838200" cy="157162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3088" y="4001294"/>
            <a:ext cx="5257800" cy="2523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Requirements:</a:t>
            </a:r>
          </a:p>
          <a:p>
            <a:endParaRPr lang="en-US" sz="1400" dirty="0">
              <a:solidFill>
                <a:srgbClr val="FF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We want to be able to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put stuff in the bag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We want to be able to </a:t>
            </a:r>
            <a:r>
              <a:rPr lang="en-US" sz="1400" dirty="0">
                <a:solidFill>
                  <a:srgbClr val="7030A0"/>
                </a:solidFill>
              </a:rPr>
              <a:t>check if the bag is empty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We want to check what its </a:t>
            </a:r>
            <a:r>
              <a:rPr lang="en-US" sz="1400" dirty="0">
                <a:solidFill>
                  <a:schemeClr val="accent2"/>
                </a:solidFill>
              </a:rPr>
              <a:t>size</a:t>
            </a:r>
            <a:r>
              <a:rPr lang="en-US" sz="1400" dirty="0"/>
              <a:t> 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We can “shake” the bag , randomly perturbing the order of its elements </a:t>
            </a:r>
            <a:r>
              <a:rPr lang="en-US" sz="1400" b="1" i="1" u="sng" dirty="0">
                <a:solidFill>
                  <a:srgbClr val="FF0000"/>
                </a:solidFill>
              </a:rPr>
              <a:t>(key operation)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We can </a:t>
            </a:r>
            <a:r>
              <a:rPr lang="en-US" sz="1400" b="1" dirty="0">
                <a:solidFill>
                  <a:srgbClr val="00B050"/>
                </a:solidFill>
              </a:rPr>
              <a:t>loop through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B050"/>
                </a:solidFill>
              </a:rPr>
              <a:t>(iterate over)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all of its elements, one at a time.</a:t>
            </a:r>
          </a:p>
          <a:p>
            <a:endParaRPr lang="en-US" sz="1400" dirty="0">
              <a:solidFill>
                <a:srgbClr val="FF00FF"/>
              </a:solidFill>
            </a:endParaRPr>
          </a:p>
          <a:p>
            <a:endParaRPr lang="en-US" sz="1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5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Arrays and Bags…</a:t>
            </a:r>
          </a:p>
        </p:txBody>
      </p:sp>
      <p:pic>
        <p:nvPicPr>
          <p:cNvPr id="5" name="Picture 4" descr="A picture containing indoor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725" y="4429919"/>
            <a:ext cx="1981200" cy="19812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8982075" y="4634706"/>
            <a:ext cx="838200" cy="157162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8349" y="4267200"/>
            <a:ext cx="3133725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FF"/>
                </a:solidFill>
              </a:rPr>
              <a:t>Requirements:</a:t>
            </a:r>
          </a:p>
          <a:p>
            <a:endParaRPr lang="en-US" sz="1400" dirty="0">
              <a:solidFill>
                <a:srgbClr val="FF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be able to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put stuff in the bag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be able to </a:t>
            </a:r>
            <a:r>
              <a:rPr lang="en-US" sz="1200" dirty="0">
                <a:solidFill>
                  <a:srgbClr val="7030A0"/>
                </a:solidFill>
              </a:rPr>
              <a:t>check if the bag is empty</a:t>
            </a:r>
            <a:r>
              <a:rPr lang="en-US" sz="1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check what its </a:t>
            </a:r>
            <a:r>
              <a:rPr lang="en-US" sz="1200" dirty="0">
                <a:solidFill>
                  <a:schemeClr val="accent2"/>
                </a:solidFill>
              </a:rPr>
              <a:t>size</a:t>
            </a:r>
            <a:r>
              <a:rPr lang="en-US" sz="1200" dirty="0"/>
              <a:t> 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</a:rPr>
              <a:t>We can “shake” the bag , randomly perturbing the order of its elements </a:t>
            </a:r>
            <a:r>
              <a:rPr lang="en-US" sz="1200" b="1" i="1" u="sng" dirty="0">
                <a:solidFill>
                  <a:srgbClr val="FF0000"/>
                </a:solidFill>
              </a:rPr>
              <a:t>(key operation)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 We can </a:t>
            </a:r>
            <a:r>
              <a:rPr lang="en-US" sz="1200" b="1" dirty="0">
                <a:solidFill>
                  <a:srgbClr val="00B050"/>
                </a:solidFill>
              </a:rPr>
              <a:t>loop through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00B050"/>
                </a:solidFill>
              </a:rPr>
              <a:t>(iterate over)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/>
              <a:t>all of its elements, one at a time.</a:t>
            </a:r>
            <a:endParaRPr lang="en-US" sz="1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33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Arrays and Bags…</a:t>
            </a:r>
          </a:p>
        </p:txBody>
      </p:sp>
      <p:pic>
        <p:nvPicPr>
          <p:cNvPr id="5" name="Picture 4" descr="A picture containing indoor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725" y="4429919"/>
            <a:ext cx="1981200" cy="19812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8982075" y="4634706"/>
            <a:ext cx="838200" cy="157162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8349" y="4267200"/>
            <a:ext cx="3133725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FF"/>
                </a:solidFill>
              </a:rPr>
              <a:t>Requirements:</a:t>
            </a:r>
          </a:p>
          <a:p>
            <a:endParaRPr lang="en-US" sz="1400" dirty="0">
              <a:solidFill>
                <a:srgbClr val="FF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be able to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put stuff in the bag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be able to </a:t>
            </a:r>
            <a:r>
              <a:rPr lang="en-US" sz="1200" dirty="0">
                <a:solidFill>
                  <a:srgbClr val="7030A0"/>
                </a:solidFill>
              </a:rPr>
              <a:t>check if the bag is empty</a:t>
            </a:r>
            <a:r>
              <a:rPr lang="en-US" sz="1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check what its </a:t>
            </a:r>
            <a:r>
              <a:rPr lang="en-US" sz="1200" dirty="0">
                <a:solidFill>
                  <a:schemeClr val="accent2"/>
                </a:solidFill>
              </a:rPr>
              <a:t>size</a:t>
            </a:r>
            <a:r>
              <a:rPr lang="en-US" sz="1200" dirty="0"/>
              <a:t> 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</a:rPr>
              <a:t>We can “shake” the bag , randomly perturbing the order of its elements </a:t>
            </a:r>
            <a:r>
              <a:rPr lang="en-US" sz="1200" b="1" i="1" u="sng" dirty="0">
                <a:solidFill>
                  <a:srgbClr val="FF0000"/>
                </a:solidFill>
              </a:rPr>
              <a:t>(key operation)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 We can </a:t>
            </a:r>
            <a:r>
              <a:rPr lang="en-US" sz="1200" b="1" dirty="0">
                <a:solidFill>
                  <a:srgbClr val="00B050"/>
                </a:solidFill>
              </a:rPr>
              <a:t>loop through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00B050"/>
                </a:solidFill>
              </a:rPr>
              <a:t>(iterate over)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/>
              <a:t>all of its elements, one at a time.</a:t>
            </a:r>
            <a:endParaRPr lang="en-US" sz="1400" dirty="0">
              <a:solidFill>
                <a:srgbClr val="FF00FF"/>
              </a:solidFill>
            </a:endParaRPr>
          </a:p>
        </p:txBody>
      </p:sp>
      <p:pic>
        <p:nvPicPr>
          <p:cNvPr id="9" name="Picture 8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59" y="1388501"/>
            <a:ext cx="5979829" cy="27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48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Arrays and Bags…</a:t>
            </a:r>
          </a:p>
        </p:txBody>
      </p:sp>
      <p:pic>
        <p:nvPicPr>
          <p:cNvPr id="5" name="Picture 4" descr="A picture containing indoor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725" y="4429919"/>
            <a:ext cx="1981200" cy="19812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8982075" y="4634706"/>
            <a:ext cx="838200" cy="157162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8349" y="4267200"/>
            <a:ext cx="3133725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FF"/>
                </a:solidFill>
              </a:rPr>
              <a:t>Requirements:</a:t>
            </a:r>
          </a:p>
          <a:p>
            <a:endParaRPr lang="en-US" sz="1400" dirty="0">
              <a:solidFill>
                <a:srgbClr val="FF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be able to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put stuff in the bag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be able to </a:t>
            </a:r>
            <a:r>
              <a:rPr lang="en-US" sz="1200" dirty="0">
                <a:solidFill>
                  <a:srgbClr val="7030A0"/>
                </a:solidFill>
              </a:rPr>
              <a:t>check if the bag is empty</a:t>
            </a:r>
            <a:r>
              <a:rPr lang="en-US" sz="1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check what its </a:t>
            </a:r>
            <a:r>
              <a:rPr lang="en-US" sz="1200" dirty="0">
                <a:solidFill>
                  <a:schemeClr val="accent2"/>
                </a:solidFill>
              </a:rPr>
              <a:t>size</a:t>
            </a:r>
            <a:r>
              <a:rPr lang="en-US" sz="1200" dirty="0"/>
              <a:t> 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</a:rPr>
              <a:t>We can “shake” the bag , randomly perturbing the order of its elements </a:t>
            </a:r>
            <a:r>
              <a:rPr lang="en-US" sz="1200" b="1" i="1" u="sng" dirty="0">
                <a:solidFill>
                  <a:srgbClr val="FF0000"/>
                </a:solidFill>
              </a:rPr>
              <a:t>(key operation)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 We can </a:t>
            </a:r>
            <a:r>
              <a:rPr lang="en-US" sz="1200" b="1" dirty="0">
                <a:solidFill>
                  <a:srgbClr val="00B050"/>
                </a:solidFill>
              </a:rPr>
              <a:t>loop through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00B050"/>
                </a:solidFill>
              </a:rPr>
              <a:t>(iterate over)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/>
              <a:t>all of its elements, one at a time.</a:t>
            </a:r>
            <a:endParaRPr lang="en-US" sz="1400" dirty="0">
              <a:solidFill>
                <a:srgbClr val="FF00FF"/>
              </a:solidFill>
            </a:endParaRPr>
          </a:p>
        </p:txBody>
      </p:sp>
      <p:pic>
        <p:nvPicPr>
          <p:cNvPr id="9" name="Picture 8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59" y="1388501"/>
            <a:ext cx="5979829" cy="279297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285875" y="2447925"/>
            <a:ext cx="46482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352550" y="2752164"/>
            <a:ext cx="4648200" cy="24384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1044362" y="3343556"/>
            <a:ext cx="4880188" cy="21515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1044362" y="3148573"/>
            <a:ext cx="4794462" cy="25190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/>
          <p:cNvCxnSpPr/>
          <p:nvPr/>
        </p:nvCxnSpPr>
        <p:spPr>
          <a:xfrm rot="16200000" flipV="1">
            <a:off x="1971956" y="2375647"/>
            <a:ext cx="4257113" cy="3495674"/>
          </a:xfrm>
          <a:prstGeom prst="curvedConnector3">
            <a:avLst>
              <a:gd name="adj1" fmla="val 5699"/>
            </a:avLst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26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Arrays and Bags…</a:t>
            </a:r>
          </a:p>
        </p:txBody>
      </p:sp>
      <p:pic>
        <p:nvPicPr>
          <p:cNvPr id="5" name="Picture 4" descr="A picture containing indoor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725" y="4429919"/>
            <a:ext cx="1981200" cy="19812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8982075" y="4634706"/>
            <a:ext cx="838200" cy="157162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8349" y="4267200"/>
            <a:ext cx="3133725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FF"/>
                </a:solidFill>
              </a:rPr>
              <a:t>Requirements:</a:t>
            </a:r>
          </a:p>
          <a:p>
            <a:endParaRPr lang="en-US" sz="1400" dirty="0">
              <a:solidFill>
                <a:srgbClr val="FF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be able to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put stuff in the bag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be able to </a:t>
            </a:r>
            <a:r>
              <a:rPr lang="en-US" sz="1200" dirty="0">
                <a:solidFill>
                  <a:srgbClr val="7030A0"/>
                </a:solidFill>
              </a:rPr>
              <a:t>check if the bag is empty</a:t>
            </a:r>
            <a:r>
              <a:rPr lang="en-US" sz="1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check what its </a:t>
            </a:r>
            <a:r>
              <a:rPr lang="en-US" sz="1200" dirty="0">
                <a:solidFill>
                  <a:schemeClr val="accent2"/>
                </a:solidFill>
              </a:rPr>
              <a:t>size</a:t>
            </a:r>
            <a:r>
              <a:rPr lang="en-US" sz="1200" dirty="0"/>
              <a:t> 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</a:rPr>
              <a:t>We can “shake” the bag , randomly perturbing the order of its elements </a:t>
            </a:r>
            <a:r>
              <a:rPr lang="en-US" sz="1200" b="1" i="1" u="sng" dirty="0">
                <a:solidFill>
                  <a:srgbClr val="FF0000"/>
                </a:solidFill>
              </a:rPr>
              <a:t>(key operation)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 We can </a:t>
            </a:r>
            <a:r>
              <a:rPr lang="en-US" sz="1200" b="1" dirty="0">
                <a:solidFill>
                  <a:srgbClr val="00B050"/>
                </a:solidFill>
              </a:rPr>
              <a:t>loop through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00B050"/>
                </a:solidFill>
              </a:rPr>
              <a:t>(iterate over)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/>
              <a:t>all of its elements, one at a time.</a:t>
            </a:r>
            <a:endParaRPr lang="en-US" sz="1400" dirty="0">
              <a:solidFill>
                <a:srgbClr val="FF00FF"/>
              </a:solidFill>
            </a:endParaRPr>
          </a:p>
        </p:txBody>
      </p:sp>
      <p:pic>
        <p:nvPicPr>
          <p:cNvPr id="9" name="Picture 8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59" y="1388501"/>
            <a:ext cx="5979829" cy="279297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285875" y="2447925"/>
            <a:ext cx="46482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352550" y="2752164"/>
            <a:ext cx="4648200" cy="24384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1044362" y="3343556"/>
            <a:ext cx="4880188" cy="21515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1044362" y="3148573"/>
            <a:ext cx="4794462" cy="25190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/>
          <p:cNvCxnSpPr/>
          <p:nvPr/>
        </p:nvCxnSpPr>
        <p:spPr>
          <a:xfrm rot="16200000" flipV="1">
            <a:off x="1971956" y="2375647"/>
            <a:ext cx="4257113" cy="3495674"/>
          </a:xfrm>
          <a:prstGeom prst="curvedConnector3">
            <a:avLst>
              <a:gd name="adj1" fmla="val 5699"/>
            </a:avLst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733425" y="4048125"/>
            <a:ext cx="104775" cy="6858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875994"/>
            <a:ext cx="292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Adding to an interface is fine, as long as you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document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this addition!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5759" y="3733800"/>
            <a:ext cx="1156791" cy="31432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0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420?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35427" y="1828800"/>
            <a:ext cx="2372497" cy="10379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Popularity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48616" y="1828800"/>
            <a:ext cx="2372497" cy="10379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Good for interview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prep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35427" y="3810000"/>
            <a:ext cx="2372497" cy="103796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 want the string “420” in my transcript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48616" y="3810000"/>
            <a:ext cx="2372497" cy="10379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Other (what)?</a:t>
            </a:r>
          </a:p>
        </p:txBody>
      </p:sp>
    </p:spTree>
    <p:extLst>
      <p:ext uri="{BB962C8B-B14F-4D97-AF65-F5344CB8AC3E}">
        <p14:creationId xmlns:p14="http://schemas.microsoft.com/office/powerpoint/2010/main" val="35840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Arrays and Bags…</a:t>
            </a:r>
          </a:p>
        </p:txBody>
      </p:sp>
      <p:pic>
        <p:nvPicPr>
          <p:cNvPr id="5" name="Picture 4" descr="A picture containing indoor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725" y="4429919"/>
            <a:ext cx="1981200" cy="19812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8982075" y="4634706"/>
            <a:ext cx="838200" cy="157162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8349" y="4267200"/>
            <a:ext cx="3133725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FF"/>
                </a:solidFill>
              </a:rPr>
              <a:t>Requirements:</a:t>
            </a:r>
          </a:p>
          <a:p>
            <a:endParaRPr lang="en-US" sz="1400" dirty="0">
              <a:solidFill>
                <a:srgbClr val="FF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be able to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put stuff in the bag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be able to </a:t>
            </a:r>
            <a:r>
              <a:rPr lang="en-US" sz="1200" dirty="0">
                <a:solidFill>
                  <a:srgbClr val="7030A0"/>
                </a:solidFill>
              </a:rPr>
              <a:t>check if the bag is empty</a:t>
            </a:r>
            <a:r>
              <a:rPr lang="en-US" sz="1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We want to check what its </a:t>
            </a:r>
            <a:r>
              <a:rPr lang="en-US" sz="1200" dirty="0">
                <a:solidFill>
                  <a:schemeClr val="accent2"/>
                </a:solidFill>
              </a:rPr>
              <a:t>size</a:t>
            </a:r>
            <a:r>
              <a:rPr lang="en-US" sz="1200" dirty="0"/>
              <a:t> 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</a:rPr>
              <a:t>We can “shake” the bag , randomly perturbing the order of its elements </a:t>
            </a:r>
            <a:r>
              <a:rPr lang="en-US" sz="1200" b="1" i="1" u="sng" dirty="0">
                <a:solidFill>
                  <a:srgbClr val="FF0000"/>
                </a:solidFill>
              </a:rPr>
              <a:t>(key operation)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 We can </a:t>
            </a:r>
            <a:r>
              <a:rPr lang="en-US" sz="1200" b="1" dirty="0">
                <a:solidFill>
                  <a:srgbClr val="00B050"/>
                </a:solidFill>
              </a:rPr>
              <a:t>loop through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00B050"/>
                </a:solidFill>
              </a:rPr>
              <a:t>(iterate over)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/>
              <a:t>all of its elements, one at a time.</a:t>
            </a:r>
            <a:endParaRPr lang="en-US" sz="1400" dirty="0">
              <a:solidFill>
                <a:srgbClr val="FF00FF"/>
              </a:solidFill>
            </a:endParaRPr>
          </a:p>
        </p:txBody>
      </p:sp>
      <p:pic>
        <p:nvPicPr>
          <p:cNvPr id="9" name="Picture 8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59" y="1388501"/>
            <a:ext cx="5979829" cy="279297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285875" y="2447925"/>
            <a:ext cx="46482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352550" y="2752164"/>
            <a:ext cx="4648200" cy="24384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1044362" y="3343556"/>
            <a:ext cx="4880188" cy="21515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1044362" y="3148573"/>
            <a:ext cx="4794462" cy="25190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/>
          <p:cNvCxnSpPr/>
          <p:nvPr/>
        </p:nvCxnSpPr>
        <p:spPr>
          <a:xfrm rot="16200000" flipV="1">
            <a:off x="1971956" y="2375647"/>
            <a:ext cx="4257113" cy="3495674"/>
          </a:xfrm>
          <a:prstGeom prst="curvedConnector3">
            <a:avLst>
              <a:gd name="adj1" fmla="val 5699"/>
            </a:avLst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733425" y="4048125"/>
            <a:ext cx="104775" cy="6858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5759" y="3733800"/>
            <a:ext cx="1156791" cy="31432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48475" y="2489875"/>
            <a:ext cx="462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0070C0"/>
                </a:solidFill>
              </a:rPr>
              <a:t>Let’s switch gears to a Java </a:t>
            </a:r>
            <a:br>
              <a:rPr lang="en-US" sz="2600" i="1" dirty="0">
                <a:solidFill>
                  <a:srgbClr val="0070C0"/>
                </a:solidFill>
              </a:rPr>
            </a:br>
            <a:r>
              <a:rPr lang="en-US" sz="2600" i="1" dirty="0">
                <a:solidFill>
                  <a:srgbClr val="0070C0"/>
                </a:solidFill>
              </a:rPr>
              <a:t>demo real quick!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875994"/>
            <a:ext cx="292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Adding to an interface is fine, as long as you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document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this addition!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327" y="2837329"/>
            <a:ext cx="1210796" cy="12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18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#2: </a:t>
            </a:r>
            <a:r>
              <a:rPr lang="en-US" b="1" i="1" u="sng" dirty="0">
                <a:solidFill>
                  <a:srgbClr val="7030A0"/>
                </a:solidFill>
              </a:rPr>
              <a:t>Hardware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demo we saw a classic difference between </a:t>
            </a:r>
            <a:r>
              <a:rPr lang="en-US" dirty="0">
                <a:solidFill>
                  <a:schemeClr val="accent2"/>
                </a:solidFill>
              </a:rPr>
              <a:t>CS Theory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(hardware) practice</a:t>
            </a:r>
            <a:r>
              <a:rPr lang="en-US" dirty="0"/>
              <a:t>…</a:t>
            </a:r>
          </a:p>
          <a:p>
            <a:r>
              <a:rPr lang="en-US" dirty="0"/>
              <a:t>Sure, in theory, arrays are </a:t>
            </a:r>
            <a:r>
              <a:rPr lang="en-US" dirty="0">
                <a:solidFill>
                  <a:srgbClr val="00B0F0"/>
                </a:solidFill>
              </a:rPr>
              <a:t>constant storage</a:t>
            </a:r>
            <a:r>
              <a:rPr lang="en-US" dirty="0"/>
              <a:t>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(A[</a:t>
            </a:r>
            <a:r>
              <a:rPr lang="en-US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] requires one to two multiplications and one addition)</a:t>
            </a:r>
          </a:p>
          <a:p>
            <a:r>
              <a:rPr lang="en-US" dirty="0"/>
              <a:t>But in practice, if they get </a:t>
            </a:r>
            <a:r>
              <a:rPr lang="en-US" dirty="0">
                <a:solidFill>
                  <a:srgbClr val="FF00FF"/>
                </a:solidFill>
              </a:rPr>
              <a:t>too large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all of them can fit in registers, or even cache!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Cache misses </a:t>
            </a:r>
            <a:r>
              <a:rPr lang="en-US" dirty="0"/>
              <a:t>make your application (the </a:t>
            </a:r>
            <a:r>
              <a:rPr lang="en-US" b="1" dirty="0" err="1"/>
              <a:t>RandomAccessBag</a:t>
            </a:r>
            <a:r>
              <a:rPr lang="en-US" dirty="0"/>
              <a:t>) hurt.</a:t>
            </a:r>
          </a:p>
          <a:p>
            <a:r>
              <a:rPr lang="en-US" dirty="0"/>
              <a:t>So </a:t>
            </a:r>
            <a:r>
              <a:rPr lang="en-US" b="1" dirty="0">
                <a:solidFill>
                  <a:schemeClr val="accent2"/>
                </a:solidFill>
              </a:rPr>
              <a:t>even for the simplest possible data structure</a:t>
            </a:r>
            <a:r>
              <a:rPr lang="en-US" dirty="0"/>
              <a:t> a language gives us (1D array), theory and practice </a:t>
            </a:r>
            <a:r>
              <a:rPr lang="en-US" b="1" dirty="0">
                <a:solidFill>
                  <a:srgbClr val="C00000"/>
                </a:solidFill>
              </a:rPr>
              <a:t>diverge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0522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example: Java </a:t>
            </a:r>
            <a:r>
              <a:rPr lang="en-US" dirty="0" err="1"/>
              <a:t>Arraylists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</a:t>
            </a:r>
            <a:r>
              <a:rPr lang="en-US" dirty="0" err="1">
                <a:latin typeface="Consolas" panose="020B0609020204030204" pitchFamily="49" charset="0"/>
              </a:rPr>
              <a:t>ArrayList’</a:t>
            </a:r>
            <a:r>
              <a:rPr lang="en-US" dirty="0" err="1">
                <a:latin typeface="Calibri Body"/>
              </a:rPr>
              <a:t>s</a:t>
            </a:r>
            <a:r>
              <a:rPr lang="en-US" dirty="0"/>
              <a:t> docs for a moment…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06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example: Java </a:t>
            </a:r>
            <a:r>
              <a:rPr lang="en-US" dirty="0" err="1"/>
              <a:t>Arraylists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</a:t>
            </a:r>
            <a:r>
              <a:rPr lang="en-US" dirty="0" err="1">
                <a:latin typeface="Consolas" panose="020B0609020204030204" pitchFamily="49" charset="0"/>
              </a:rPr>
              <a:t>ArrayList’</a:t>
            </a:r>
            <a:r>
              <a:rPr lang="en-US" dirty="0" err="1">
                <a:latin typeface="Calibri Body"/>
              </a:rPr>
              <a:t>s</a:t>
            </a:r>
            <a:r>
              <a:rPr lang="en-US" dirty="0"/>
              <a:t> docs for a moment…</a:t>
            </a:r>
          </a:p>
          <a:p>
            <a:r>
              <a:rPr lang="en-US" dirty="0"/>
              <a:t>What’s with this </a:t>
            </a:r>
            <a:r>
              <a:rPr lang="en-US" dirty="0">
                <a:solidFill>
                  <a:srgbClr val="7030A0"/>
                </a:solidFill>
              </a:rPr>
              <a:t>“amortized constant time” </a:t>
            </a:r>
            <a:r>
              <a:rPr lang="en-US" dirty="0"/>
              <a:t>required for additions? Since the underlying implementation is an array, we’d expect just </a:t>
            </a:r>
            <a:r>
              <a:rPr lang="en-US" dirty="0">
                <a:solidFill>
                  <a:schemeClr val="accent6"/>
                </a:solidFill>
              </a:rPr>
              <a:t>constant</a:t>
            </a:r>
            <a:r>
              <a:rPr lang="en-US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01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example: Java </a:t>
            </a:r>
            <a:r>
              <a:rPr lang="en-US" dirty="0" err="1"/>
              <a:t>Arraylists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</a:t>
            </a:r>
            <a:r>
              <a:rPr lang="en-US" dirty="0" err="1">
                <a:latin typeface="Consolas" panose="020B0609020204030204" pitchFamily="49" charset="0"/>
              </a:rPr>
              <a:t>ArrayList’</a:t>
            </a:r>
            <a:r>
              <a:rPr lang="en-US" dirty="0" err="1">
                <a:latin typeface="Calibri Body"/>
              </a:rPr>
              <a:t>s</a:t>
            </a:r>
            <a:r>
              <a:rPr lang="en-US" dirty="0"/>
              <a:t> docs for a moment…</a:t>
            </a:r>
          </a:p>
          <a:p>
            <a:r>
              <a:rPr lang="en-US" dirty="0"/>
              <a:t>What’s with this </a:t>
            </a:r>
            <a:r>
              <a:rPr lang="en-US" dirty="0">
                <a:solidFill>
                  <a:srgbClr val="7030A0"/>
                </a:solidFill>
              </a:rPr>
              <a:t>“amortized constant time” </a:t>
            </a:r>
            <a:r>
              <a:rPr lang="en-US" dirty="0"/>
              <a:t>required for additions? Since the underlying implementation is an array, we’d expect just </a:t>
            </a:r>
            <a:r>
              <a:rPr lang="en-US" dirty="0">
                <a:solidFill>
                  <a:schemeClr val="accent6"/>
                </a:solidFill>
              </a:rPr>
              <a:t>constant</a:t>
            </a:r>
            <a:r>
              <a:rPr lang="en-US" dirty="0"/>
              <a:t>!</a:t>
            </a:r>
          </a:p>
          <a:p>
            <a:r>
              <a:rPr lang="en-US" dirty="0"/>
              <a:t>Note the docs for the constructors… </a:t>
            </a:r>
            <a:r>
              <a:rPr lang="en-US" dirty="0">
                <a:solidFill>
                  <a:srgbClr val="FF0000"/>
                </a:solidFill>
              </a:rPr>
              <a:t>default starting capacity at 10</a:t>
            </a:r>
            <a:r>
              <a:rPr lang="en-US" dirty="0"/>
              <a:t>. When </a:t>
            </a:r>
            <a:r>
              <a:rPr lang="en-US" dirty="0">
                <a:solidFill>
                  <a:srgbClr val="FF00FF"/>
                </a:solidFill>
              </a:rPr>
              <a:t>inserting 11</a:t>
            </a:r>
            <a:r>
              <a:rPr lang="en-US" baseline="30000" dirty="0">
                <a:solidFill>
                  <a:srgbClr val="FF00FF"/>
                </a:solidFill>
              </a:rPr>
              <a:t>th</a:t>
            </a:r>
            <a:r>
              <a:rPr lang="en-US" dirty="0">
                <a:solidFill>
                  <a:srgbClr val="FF00FF"/>
                </a:solidFill>
              </a:rPr>
              <a:t> element</a:t>
            </a:r>
            <a:r>
              <a:rPr lang="en-US" dirty="0"/>
              <a:t>, we need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linear time </a:t>
            </a:r>
            <a:r>
              <a:rPr lang="en-US" dirty="0"/>
              <a:t>to copy over to new internal array.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But! For the next 9 elements, we have </a:t>
            </a:r>
            <a:r>
              <a:rPr lang="en-US" dirty="0">
                <a:solidFill>
                  <a:schemeClr val="accent1"/>
                </a:solidFill>
              </a:rPr>
              <a:t>constant time</a:t>
            </a:r>
            <a:r>
              <a:rPr lang="en-US" dirty="0"/>
              <a:t>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37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example: Java </a:t>
            </a:r>
            <a:r>
              <a:rPr lang="en-US" dirty="0" err="1"/>
              <a:t>Arraylists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look at the </a:t>
                </a:r>
                <a:r>
                  <a:rPr lang="en-US" dirty="0" err="1"/>
                  <a:t>ArrayList’s</a:t>
                </a:r>
                <a:r>
                  <a:rPr lang="en-US" dirty="0"/>
                  <a:t> docs for a moment…</a:t>
                </a:r>
              </a:p>
              <a:p>
                <a:r>
                  <a:rPr lang="en-US" dirty="0"/>
                  <a:t>What’s with this </a:t>
                </a:r>
                <a:r>
                  <a:rPr lang="en-US" dirty="0">
                    <a:solidFill>
                      <a:srgbClr val="7030A0"/>
                    </a:solidFill>
                  </a:rPr>
                  <a:t>“amortized constant time” </a:t>
                </a:r>
                <a:r>
                  <a:rPr lang="en-US" dirty="0"/>
                  <a:t>required for additions? Since the underlying implementation is an array, we’d expect just </a:t>
                </a:r>
                <a:r>
                  <a:rPr lang="en-US" dirty="0">
                    <a:solidFill>
                      <a:schemeClr val="accent6"/>
                    </a:solidFill>
                  </a:rPr>
                  <a:t>constant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Note the docs for the constructors… </a:t>
                </a:r>
                <a:r>
                  <a:rPr lang="en-US" dirty="0">
                    <a:solidFill>
                      <a:srgbClr val="FF0000"/>
                    </a:solidFill>
                  </a:rPr>
                  <a:t>default starting capacity at 10</a:t>
                </a:r>
                <a:r>
                  <a:rPr lang="en-US" dirty="0"/>
                  <a:t>. When </a:t>
                </a:r>
                <a:r>
                  <a:rPr lang="en-US" dirty="0">
                    <a:solidFill>
                      <a:srgbClr val="FF00FF"/>
                    </a:solidFill>
                  </a:rPr>
                  <a:t>inserting 11</a:t>
                </a:r>
                <a:r>
                  <a:rPr lang="en-US" baseline="30000" dirty="0">
                    <a:solidFill>
                      <a:srgbClr val="FF00FF"/>
                    </a:solidFill>
                  </a:rPr>
                  <a:t>th</a:t>
                </a:r>
                <a:r>
                  <a:rPr lang="en-US" dirty="0">
                    <a:solidFill>
                      <a:srgbClr val="FF00FF"/>
                    </a:solidFill>
                  </a:rPr>
                  <a:t> element</a:t>
                </a:r>
                <a:r>
                  <a:rPr lang="en-US" dirty="0"/>
                  <a:t>, we need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linear time </a:t>
                </a:r>
                <a:r>
                  <a:rPr lang="en-US" dirty="0"/>
                  <a:t>to copy over to new internal array.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  <a:p>
                <a:pPr lvl="1"/>
                <a:r>
                  <a:rPr lang="en-US" dirty="0"/>
                  <a:t>But! For the next 9 elements, we have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 time</a:t>
                </a:r>
                <a:r>
                  <a:rPr lang="en-US" dirty="0"/>
                  <a:t>!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So, on </a:t>
                </a:r>
                <a:r>
                  <a:rPr lang="en-US" b="1" dirty="0">
                    <a:sym typeface="Wingdings" panose="05000000000000000000" pitchFamily="2" charset="2"/>
                  </a:rPr>
                  <a:t>average, </a:t>
                </a:r>
                <a:r>
                  <a:rPr lang="en-US" dirty="0">
                    <a:sym typeface="Wingdings" panose="05000000000000000000" pitchFamily="2" charset="2"/>
                  </a:rPr>
                  <a:t>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≈2</m:t>
                    </m:r>
                  </m:oMath>
                </a14:m>
                <a:r>
                  <a:rPr lang="en-US" dirty="0"/>
                  <a:t> unit cost for inserting elements!</a:t>
                </a:r>
              </a:p>
              <a:p>
                <a:pPr lvl="1"/>
                <a:r>
                  <a:rPr lang="en-US" dirty="0"/>
                  <a:t>This is an example of a technique called 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amortized analysis.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298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#3: </a:t>
            </a:r>
            <a:r>
              <a:rPr lang="en-US" b="1" i="1" u="sng" dirty="0">
                <a:solidFill>
                  <a:schemeClr val="accent2"/>
                </a:solidFill>
              </a:rPr>
              <a:t>Amortized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most of the time our operation runs </a:t>
            </a:r>
            <a:r>
              <a:rPr lang="en-US" dirty="0">
                <a:solidFill>
                  <a:srgbClr val="FF0000"/>
                </a:solidFill>
              </a:rPr>
              <a:t>very fast</a:t>
            </a:r>
            <a:r>
              <a:rPr lang="en-US" dirty="0"/>
              <a:t>, are we willing to accept </a:t>
            </a:r>
            <a:r>
              <a:rPr lang="en-US" dirty="0">
                <a:solidFill>
                  <a:srgbClr val="0070C0"/>
                </a:solidFill>
              </a:rPr>
              <a:t>bad performance once in a while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Amortized analysis</a:t>
            </a:r>
            <a:r>
              <a:rPr lang="en-US" dirty="0"/>
              <a:t> can answer this question.</a:t>
            </a:r>
          </a:p>
          <a:p>
            <a:r>
              <a:rPr lang="en-US" dirty="0" err="1">
                <a:solidFill>
                  <a:srgbClr val="7030A0"/>
                </a:solidFill>
              </a:rPr>
              <a:t>ArrayLists</a:t>
            </a:r>
            <a:r>
              <a:rPr lang="en-US" dirty="0">
                <a:solidFill>
                  <a:srgbClr val="7030A0"/>
                </a:solidFill>
              </a:rPr>
              <a:t>, Splay Trees and Self-organizing hash tables </a:t>
            </a:r>
            <a:r>
              <a:rPr lang="en-US" dirty="0"/>
              <a:t>are all data structures where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certain operations </a:t>
            </a:r>
            <a:r>
              <a:rPr lang="en-US" dirty="0"/>
              <a:t>have </a:t>
            </a:r>
            <a:r>
              <a:rPr lang="en-US" dirty="0">
                <a:solidFill>
                  <a:srgbClr val="FF00FF"/>
                </a:solidFill>
              </a:rPr>
              <a:t>amortized constant </a:t>
            </a:r>
            <a:r>
              <a:rPr lang="en-US" dirty="0"/>
              <a:t>complexity!</a:t>
            </a:r>
          </a:p>
        </p:txBody>
      </p:sp>
    </p:spTree>
    <p:extLst>
      <p:ext uri="{BB962C8B-B14F-4D97-AF65-F5344CB8AC3E}">
        <p14:creationId xmlns:p14="http://schemas.microsoft.com/office/powerpoint/2010/main" val="3400118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Reminder: Binary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Pre</a:t>
            </a:r>
            <a:r>
              <a:rPr lang="en-US" dirty="0"/>
              <a:t>order traversal is…</a:t>
            </a:r>
          </a:p>
        </p:txBody>
      </p:sp>
      <p:sp>
        <p:nvSpPr>
          <p:cNvPr id="14" name="Oval 13"/>
          <p:cNvSpPr/>
          <p:nvPr/>
        </p:nvSpPr>
        <p:spPr>
          <a:xfrm>
            <a:off x="9398642" y="2604304"/>
            <a:ext cx="706057" cy="376177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root</a:t>
            </a:r>
          </a:p>
        </p:txBody>
      </p:sp>
      <p:cxnSp>
        <p:nvCxnSpPr>
          <p:cNvPr id="15" name="Straight Arrow Connector 14"/>
          <p:cNvCxnSpPr>
            <a:cxnSpLocks/>
            <a:stCxn id="14" idx="4"/>
          </p:cNvCxnSpPr>
          <p:nvPr/>
        </p:nvCxnSpPr>
        <p:spPr>
          <a:xfrm flipH="1">
            <a:off x="9398642" y="2980481"/>
            <a:ext cx="353029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9773857" y="2980481"/>
            <a:ext cx="366531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8907199" y="3570791"/>
            <a:ext cx="821802" cy="99542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9866454" y="3570790"/>
            <a:ext cx="821802" cy="995423"/>
          </a:xfrm>
          <a:prstGeom prst="triangl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50651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Reminder: Binary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Pre</a:t>
            </a:r>
            <a:r>
              <a:rPr lang="en-US" dirty="0"/>
              <a:t>order traversal is…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>
                <a:solidFill>
                  <a:srgbClr val="FF66CC"/>
                </a:solidFill>
              </a:rPr>
              <a:t>R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(b)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dirty="0">
                <a:solidFill>
                  <a:srgbClr val="FF66CC"/>
                </a:solidFill>
              </a:rPr>
              <a:t>R</a:t>
            </a: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(c)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 err="1">
                <a:solidFill>
                  <a:srgbClr val="FF66CC"/>
                </a:solidFill>
              </a:rPr>
              <a:t>R</a:t>
            </a:r>
            <a:r>
              <a:rPr lang="en-US" sz="3200" dirty="0">
                <a:solidFill>
                  <a:srgbClr val="FF66CC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(d)</a:t>
            </a:r>
            <a:r>
              <a:rPr lang="en-US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dirty="0">
                <a:solidFill>
                  <a:srgbClr val="FF66CC"/>
                </a:solidFill>
              </a:rPr>
              <a:t>R </a:t>
            </a:r>
            <a:r>
              <a:rPr lang="en-US" sz="3200" b="1" dirty="0" err="1">
                <a:solidFill>
                  <a:srgbClr val="7030A0"/>
                </a:solidFill>
              </a:rPr>
              <a:t>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398642" y="2604304"/>
            <a:ext cx="706057" cy="376177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root</a:t>
            </a:r>
          </a:p>
        </p:txBody>
      </p:sp>
      <p:cxnSp>
        <p:nvCxnSpPr>
          <p:cNvPr id="15" name="Straight Arrow Connector 14"/>
          <p:cNvCxnSpPr>
            <a:cxnSpLocks/>
            <a:stCxn id="14" idx="4"/>
          </p:cNvCxnSpPr>
          <p:nvPr/>
        </p:nvCxnSpPr>
        <p:spPr>
          <a:xfrm flipH="1">
            <a:off x="9398642" y="2980481"/>
            <a:ext cx="353029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9773857" y="2980481"/>
            <a:ext cx="366531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8907199" y="3570791"/>
            <a:ext cx="821802" cy="99542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9866454" y="3570790"/>
            <a:ext cx="821802" cy="995423"/>
          </a:xfrm>
          <a:prstGeom prst="triangl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22791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Reminder: Binary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Pre</a:t>
            </a:r>
            <a:r>
              <a:rPr lang="en-US" dirty="0"/>
              <a:t>order traversal is…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>
                <a:solidFill>
                  <a:srgbClr val="FF66CC"/>
                </a:solidFill>
              </a:rPr>
              <a:t>R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(b)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dirty="0">
                <a:solidFill>
                  <a:srgbClr val="FF66CC"/>
                </a:solidFill>
              </a:rPr>
              <a:t>R</a:t>
            </a: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(c)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 err="1">
                <a:solidFill>
                  <a:srgbClr val="FF66CC"/>
                </a:solidFill>
              </a:rPr>
              <a:t>R</a:t>
            </a:r>
            <a:r>
              <a:rPr lang="en-US" sz="3200" dirty="0">
                <a:solidFill>
                  <a:srgbClr val="FF66CC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(d)</a:t>
            </a:r>
            <a:r>
              <a:rPr lang="en-US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dirty="0">
                <a:solidFill>
                  <a:srgbClr val="FF66CC"/>
                </a:solidFill>
              </a:rPr>
              <a:t>R </a:t>
            </a:r>
            <a:r>
              <a:rPr lang="en-US" sz="3200" b="1" dirty="0" err="1">
                <a:solidFill>
                  <a:srgbClr val="7030A0"/>
                </a:solidFill>
              </a:rPr>
              <a:t>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398642" y="2604304"/>
            <a:ext cx="706057" cy="376177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root</a:t>
            </a:r>
          </a:p>
        </p:txBody>
      </p:sp>
      <p:cxnSp>
        <p:nvCxnSpPr>
          <p:cNvPr id="15" name="Straight Arrow Connector 14"/>
          <p:cNvCxnSpPr>
            <a:cxnSpLocks/>
            <a:stCxn id="14" idx="4"/>
          </p:cNvCxnSpPr>
          <p:nvPr/>
        </p:nvCxnSpPr>
        <p:spPr>
          <a:xfrm flipH="1">
            <a:off x="9398642" y="2980481"/>
            <a:ext cx="353029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9773857" y="2980481"/>
            <a:ext cx="366531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8907199" y="3570791"/>
            <a:ext cx="821802" cy="99542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9866454" y="3570790"/>
            <a:ext cx="821802" cy="995423"/>
          </a:xfrm>
          <a:prstGeom prst="triangl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" name="Oval 3"/>
          <p:cNvSpPr/>
          <p:nvPr/>
        </p:nvSpPr>
        <p:spPr>
          <a:xfrm>
            <a:off x="1551009" y="2766350"/>
            <a:ext cx="1527858" cy="636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18100" y="2118167"/>
            <a:ext cx="639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/>
                </a:solidFill>
              </a:rPr>
              <a:t>(1)</a:t>
            </a:r>
          </a:p>
        </p:txBody>
      </p:sp>
      <p:sp>
        <p:nvSpPr>
          <p:cNvPr id="7" name="Rectangle 6"/>
          <p:cNvSpPr/>
          <p:nvPr/>
        </p:nvSpPr>
        <p:spPr>
          <a:xfrm>
            <a:off x="8626513" y="3631962"/>
            <a:ext cx="5613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(2)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66408" y="3592111"/>
            <a:ext cx="5613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C000"/>
                </a:solidFill>
              </a:rPr>
              <a:t>(3)</a:t>
            </a:r>
            <a:endParaRPr lang="en-US" sz="26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1058" y="2511706"/>
            <a:ext cx="39469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Mnemonic rule (maybe?): </a:t>
            </a:r>
            <a:r>
              <a:rPr lang="en-US" sz="2600" b="1" dirty="0">
                <a:solidFill>
                  <a:schemeClr val="accent2"/>
                </a:solidFill>
              </a:rPr>
              <a:t>pre-</a:t>
            </a:r>
            <a:r>
              <a:rPr lang="en-US" sz="2600" dirty="0"/>
              <a:t>order traversal, as in </a:t>
            </a:r>
            <a:r>
              <a:rPr lang="en-US" sz="2600" b="1" dirty="0">
                <a:solidFill>
                  <a:schemeClr val="accent2"/>
                </a:solidFill>
              </a:rPr>
              <a:t>pre-visit the root </a:t>
            </a:r>
            <a:r>
              <a:rPr lang="en-US" sz="2600" dirty="0"/>
              <a:t>before the subtrees</a:t>
            </a:r>
          </a:p>
        </p:txBody>
      </p:sp>
    </p:spTree>
    <p:extLst>
      <p:ext uri="{BB962C8B-B14F-4D97-AF65-F5344CB8AC3E}">
        <p14:creationId xmlns:p14="http://schemas.microsoft.com/office/powerpoint/2010/main" val="295934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8242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experts say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407986"/>
            <a:ext cx="3715760" cy="52976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60" y="4203700"/>
            <a:ext cx="2400300" cy="2400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461000" y="1524000"/>
            <a:ext cx="4686300" cy="2347786"/>
          </a:xfrm>
          <a:prstGeom prst="wedgeEllipseCallout">
            <a:avLst>
              <a:gd name="adj1" fmla="val -30374"/>
              <a:gd name="adj2" fmla="val 593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ysClr val="windowText" lastClr="000000"/>
                </a:solidFill>
              </a:rPr>
              <a:t>You will never need to implement a </a:t>
            </a:r>
            <a:r>
              <a:rPr lang="en-US" sz="2600" b="1" i="1" u="sng" dirty="0">
                <a:solidFill>
                  <a:srgbClr val="FF0000"/>
                </a:solidFill>
              </a:rPr>
              <a:t>red</a:t>
            </a:r>
            <a:r>
              <a:rPr lang="en-US" sz="2600" b="1" i="1" u="sng" dirty="0">
                <a:solidFill>
                  <a:sysClr val="windowText" lastClr="000000"/>
                </a:solidFill>
              </a:rPr>
              <a:t>-black tree</a:t>
            </a:r>
            <a:r>
              <a:rPr lang="en-US" sz="2600" dirty="0">
                <a:solidFill>
                  <a:sysClr val="windowText" lastClr="000000"/>
                </a:solidFill>
              </a:rPr>
              <a:t> during your interview</a:t>
            </a:r>
          </a:p>
        </p:txBody>
      </p:sp>
    </p:spTree>
    <p:extLst>
      <p:ext uri="{BB962C8B-B14F-4D97-AF65-F5344CB8AC3E}">
        <p14:creationId xmlns:p14="http://schemas.microsoft.com/office/powerpoint/2010/main" val="2695842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Reminder: Binary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err="1"/>
              <a:t>In</a:t>
            </a:r>
            <a:r>
              <a:rPr lang="en-US" dirty="0" err="1"/>
              <a:t>order</a:t>
            </a:r>
            <a:r>
              <a:rPr lang="en-US" dirty="0"/>
              <a:t> traversal is…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66CC"/>
                </a:solidFill>
              </a:rPr>
              <a:t>R </a:t>
            </a:r>
            <a:r>
              <a:rPr lang="en-US" sz="3200" b="1" dirty="0" err="1">
                <a:solidFill>
                  <a:srgbClr val="7030A0"/>
                </a:solidFill>
              </a:rPr>
              <a:t>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  <a:endParaRPr lang="en-US" sz="3200" dirty="0">
              <a:solidFill>
                <a:srgbClr val="FF66CC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(b)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dirty="0">
                <a:solidFill>
                  <a:srgbClr val="FF66CC"/>
                </a:solidFill>
              </a:rPr>
              <a:t>R</a:t>
            </a: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(c)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 err="1">
                <a:solidFill>
                  <a:srgbClr val="FF66CC"/>
                </a:solidFill>
              </a:rPr>
              <a:t>R</a:t>
            </a:r>
            <a:r>
              <a:rPr lang="en-US" sz="3200" dirty="0">
                <a:solidFill>
                  <a:srgbClr val="FF66CC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(d)</a:t>
            </a:r>
            <a:r>
              <a:rPr lang="en-US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 err="1">
                <a:solidFill>
                  <a:srgbClr val="FF66CC"/>
                </a:solidFill>
              </a:rPr>
              <a:t>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398642" y="2604304"/>
            <a:ext cx="706057" cy="376177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root</a:t>
            </a:r>
          </a:p>
        </p:txBody>
      </p:sp>
      <p:cxnSp>
        <p:nvCxnSpPr>
          <p:cNvPr id="15" name="Straight Arrow Connector 14"/>
          <p:cNvCxnSpPr>
            <a:cxnSpLocks/>
            <a:stCxn id="14" idx="4"/>
          </p:cNvCxnSpPr>
          <p:nvPr/>
        </p:nvCxnSpPr>
        <p:spPr>
          <a:xfrm flipH="1">
            <a:off x="9398642" y="2980481"/>
            <a:ext cx="353029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9773857" y="2980481"/>
            <a:ext cx="366531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8907199" y="3570791"/>
            <a:ext cx="821802" cy="99542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9866454" y="3570790"/>
            <a:ext cx="821802" cy="995423"/>
          </a:xfrm>
          <a:prstGeom prst="triangl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752353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Reminder: Binary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err="1"/>
              <a:t>In</a:t>
            </a:r>
            <a:r>
              <a:rPr lang="en-US" dirty="0" err="1"/>
              <a:t>order</a:t>
            </a:r>
            <a:r>
              <a:rPr lang="en-US" dirty="0"/>
              <a:t> traversal is…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66CC"/>
                </a:solidFill>
              </a:rPr>
              <a:t>R </a:t>
            </a:r>
            <a:r>
              <a:rPr lang="en-US" sz="3200" b="1" dirty="0" err="1">
                <a:solidFill>
                  <a:srgbClr val="7030A0"/>
                </a:solidFill>
              </a:rPr>
              <a:t>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  <a:endParaRPr lang="en-US" sz="3200" dirty="0">
              <a:solidFill>
                <a:srgbClr val="FF66CC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(b)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dirty="0">
                <a:solidFill>
                  <a:srgbClr val="FF66CC"/>
                </a:solidFill>
              </a:rPr>
              <a:t>R</a:t>
            </a: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(c)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 err="1">
                <a:solidFill>
                  <a:srgbClr val="FF66CC"/>
                </a:solidFill>
              </a:rPr>
              <a:t>R</a:t>
            </a:r>
            <a:r>
              <a:rPr lang="en-US" sz="3200" dirty="0">
                <a:solidFill>
                  <a:srgbClr val="FF66CC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(d)</a:t>
            </a:r>
            <a:r>
              <a:rPr lang="en-US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 err="1">
                <a:solidFill>
                  <a:srgbClr val="FF66CC"/>
                </a:solidFill>
              </a:rPr>
              <a:t>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398642" y="2604304"/>
            <a:ext cx="706057" cy="376177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root</a:t>
            </a:r>
          </a:p>
        </p:txBody>
      </p:sp>
      <p:cxnSp>
        <p:nvCxnSpPr>
          <p:cNvPr id="15" name="Straight Arrow Connector 14"/>
          <p:cNvCxnSpPr>
            <a:cxnSpLocks/>
            <a:stCxn id="14" idx="4"/>
          </p:cNvCxnSpPr>
          <p:nvPr/>
        </p:nvCxnSpPr>
        <p:spPr>
          <a:xfrm flipH="1">
            <a:off x="9398642" y="2980481"/>
            <a:ext cx="353029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9773857" y="2980481"/>
            <a:ext cx="366531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8907199" y="3570791"/>
            <a:ext cx="821802" cy="99542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9866454" y="3570790"/>
            <a:ext cx="821802" cy="995423"/>
          </a:xfrm>
          <a:prstGeom prst="triangl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1551009" y="3750197"/>
            <a:ext cx="1527858" cy="636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18962" y="3603686"/>
            <a:ext cx="639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/>
                </a:solidFill>
              </a:rPr>
              <a:t>(1)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75156" y="2149738"/>
            <a:ext cx="5613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(2)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66408" y="3592111"/>
            <a:ext cx="5613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C000"/>
                </a:solidFill>
              </a:rPr>
              <a:t>(3)</a:t>
            </a:r>
            <a:endParaRPr lang="en-US" sz="26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6886" y="2511706"/>
            <a:ext cx="40511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Mnemonic rule (maybe?): </a:t>
            </a:r>
            <a:r>
              <a:rPr lang="en-US" sz="2600" b="1" dirty="0">
                <a:solidFill>
                  <a:schemeClr val="accent2"/>
                </a:solidFill>
              </a:rPr>
              <a:t>in-</a:t>
            </a:r>
            <a:r>
              <a:rPr lang="en-US" sz="2600" dirty="0"/>
              <a:t>order traversal, as in “visit the root</a:t>
            </a:r>
            <a:r>
              <a:rPr lang="en-US" sz="2600" b="1" dirty="0"/>
              <a:t> </a:t>
            </a:r>
            <a:r>
              <a:rPr lang="en-US" sz="2600" b="1" i="1" u="sng" dirty="0">
                <a:solidFill>
                  <a:schemeClr val="accent2"/>
                </a:solidFill>
              </a:rPr>
              <a:t>in</a:t>
            </a:r>
            <a:r>
              <a:rPr lang="en-US" sz="2600" b="1" dirty="0">
                <a:solidFill>
                  <a:schemeClr val="accent2"/>
                </a:solidFill>
              </a:rPr>
              <a:t>-</a:t>
            </a:r>
            <a:r>
              <a:rPr lang="en-US" sz="2600" dirty="0"/>
              <a:t>between the subtrees”</a:t>
            </a:r>
          </a:p>
        </p:txBody>
      </p:sp>
    </p:spTree>
    <p:extLst>
      <p:ext uri="{BB962C8B-B14F-4D97-AF65-F5344CB8AC3E}">
        <p14:creationId xmlns:p14="http://schemas.microsoft.com/office/powerpoint/2010/main" val="3420676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Reminder: Binary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err="1"/>
              <a:t>Post</a:t>
            </a:r>
            <a:r>
              <a:rPr lang="en-US" dirty="0" err="1"/>
              <a:t>order</a:t>
            </a:r>
            <a:r>
              <a:rPr lang="en-US" dirty="0"/>
              <a:t> traversal is…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dirty="0">
                <a:solidFill>
                  <a:srgbClr val="FF66CC"/>
                </a:solidFill>
              </a:rPr>
              <a:t>R </a:t>
            </a:r>
            <a:r>
              <a:rPr lang="en-US" sz="3200" b="1" dirty="0" err="1">
                <a:solidFill>
                  <a:srgbClr val="7030A0"/>
                </a:solidFill>
              </a:rPr>
              <a:t>r</a:t>
            </a:r>
            <a:endParaRPr lang="en-US" sz="3200" dirty="0">
              <a:solidFill>
                <a:srgbClr val="FF66CC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(b)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 err="1">
                <a:solidFill>
                  <a:srgbClr val="FF66CC"/>
                </a:solidFill>
              </a:rPr>
              <a:t>R</a:t>
            </a:r>
            <a:r>
              <a:rPr lang="en-US" sz="3200" dirty="0">
                <a:solidFill>
                  <a:srgbClr val="FF66CC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  <a:endParaRPr lang="en-US" sz="3200" dirty="0">
              <a:solidFill>
                <a:srgbClr val="FF66CC"/>
              </a:solidFill>
            </a:endParaRP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(c) </a:t>
            </a:r>
            <a:r>
              <a:rPr lang="en-US" sz="3200" dirty="0">
                <a:solidFill>
                  <a:srgbClr val="FF66CC"/>
                </a:solidFill>
              </a:rPr>
              <a:t>R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b="1" dirty="0">
                <a:solidFill>
                  <a:srgbClr val="7030A0"/>
                </a:solidFill>
              </a:rPr>
              <a:t>r</a:t>
            </a:r>
            <a:endParaRPr lang="en-US" sz="3200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(d)</a:t>
            </a:r>
            <a:r>
              <a:rPr lang="en-US" dirty="0"/>
              <a:t> </a:t>
            </a:r>
            <a:r>
              <a:rPr lang="en-US" sz="3200" dirty="0">
                <a:solidFill>
                  <a:srgbClr val="FF66CC"/>
                </a:solidFill>
              </a:rPr>
              <a:t>R </a:t>
            </a:r>
            <a:r>
              <a:rPr lang="en-US" sz="3200" b="1" dirty="0" err="1">
                <a:solidFill>
                  <a:srgbClr val="7030A0"/>
                </a:solidFill>
              </a:rPr>
              <a:t>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398642" y="2604304"/>
            <a:ext cx="706057" cy="376177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root</a:t>
            </a:r>
          </a:p>
        </p:txBody>
      </p:sp>
      <p:cxnSp>
        <p:nvCxnSpPr>
          <p:cNvPr id="15" name="Straight Arrow Connector 14"/>
          <p:cNvCxnSpPr>
            <a:cxnSpLocks/>
            <a:stCxn id="14" idx="4"/>
          </p:cNvCxnSpPr>
          <p:nvPr/>
        </p:nvCxnSpPr>
        <p:spPr>
          <a:xfrm flipH="1">
            <a:off x="9398642" y="2980481"/>
            <a:ext cx="353029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9773857" y="2980481"/>
            <a:ext cx="366531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8907199" y="3570791"/>
            <a:ext cx="821802" cy="99542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9866454" y="3570790"/>
            <a:ext cx="821802" cy="995423"/>
          </a:xfrm>
          <a:prstGeom prst="triangl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97045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Reminder: Binary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err="1"/>
              <a:t>Post</a:t>
            </a:r>
            <a:r>
              <a:rPr lang="en-US" dirty="0" err="1"/>
              <a:t>order</a:t>
            </a:r>
            <a:r>
              <a:rPr lang="en-US" dirty="0"/>
              <a:t> traversal is…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dirty="0">
                <a:solidFill>
                  <a:srgbClr val="FF66CC"/>
                </a:solidFill>
              </a:rPr>
              <a:t>R </a:t>
            </a:r>
            <a:r>
              <a:rPr lang="en-US" sz="3200" b="1" dirty="0" err="1">
                <a:solidFill>
                  <a:srgbClr val="7030A0"/>
                </a:solidFill>
              </a:rPr>
              <a:t>r</a:t>
            </a:r>
            <a:endParaRPr lang="en-US" sz="3200" dirty="0">
              <a:solidFill>
                <a:srgbClr val="FF66CC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(b)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r </a:t>
            </a:r>
            <a:r>
              <a:rPr lang="en-US" sz="3200" dirty="0" err="1">
                <a:solidFill>
                  <a:srgbClr val="FF66CC"/>
                </a:solidFill>
              </a:rPr>
              <a:t>R</a:t>
            </a:r>
            <a:r>
              <a:rPr lang="en-US" sz="3200" dirty="0">
                <a:solidFill>
                  <a:srgbClr val="FF66CC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  <a:endParaRPr lang="en-US" sz="3200" dirty="0">
              <a:solidFill>
                <a:srgbClr val="FF66CC"/>
              </a:solidFill>
            </a:endParaRP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(c) </a:t>
            </a:r>
            <a:r>
              <a:rPr lang="en-US" sz="3200" dirty="0">
                <a:solidFill>
                  <a:srgbClr val="FF66CC"/>
                </a:solidFill>
              </a:rPr>
              <a:t>R </a:t>
            </a:r>
            <a:r>
              <a:rPr lang="en-US" sz="3200" dirty="0">
                <a:solidFill>
                  <a:srgbClr val="C00000"/>
                </a:solidFill>
              </a:rPr>
              <a:t>L </a:t>
            </a:r>
            <a:r>
              <a:rPr lang="en-US" sz="3200" b="1" dirty="0">
                <a:solidFill>
                  <a:srgbClr val="7030A0"/>
                </a:solidFill>
              </a:rPr>
              <a:t>r</a:t>
            </a:r>
            <a:endParaRPr lang="en-US" sz="3200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(d)</a:t>
            </a:r>
            <a:r>
              <a:rPr lang="en-US" dirty="0"/>
              <a:t> </a:t>
            </a:r>
            <a:r>
              <a:rPr lang="en-US" sz="3200" dirty="0">
                <a:solidFill>
                  <a:srgbClr val="FF66CC"/>
                </a:solidFill>
              </a:rPr>
              <a:t>R </a:t>
            </a:r>
            <a:r>
              <a:rPr lang="en-US" sz="3200" b="1" dirty="0" err="1">
                <a:solidFill>
                  <a:srgbClr val="7030A0"/>
                </a:solidFill>
              </a:rPr>
              <a:t>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398642" y="2604304"/>
            <a:ext cx="706057" cy="376177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root</a:t>
            </a:r>
          </a:p>
        </p:txBody>
      </p:sp>
      <p:cxnSp>
        <p:nvCxnSpPr>
          <p:cNvPr id="15" name="Straight Arrow Connector 14"/>
          <p:cNvCxnSpPr>
            <a:cxnSpLocks/>
            <a:stCxn id="14" idx="4"/>
          </p:cNvCxnSpPr>
          <p:nvPr/>
        </p:nvCxnSpPr>
        <p:spPr>
          <a:xfrm flipH="1">
            <a:off x="9398642" y="2980481"/>
            <a:ext cx="353029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9773857" y="2980481"/>
            <a:ext cx="366531" cy="56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8907199" y="3570791"/>
            <a:ext cx="821802" cy="99542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9866454" y="3570790"/>
            <a:ext cx="821802" cy="995423"/>
          </a:xfrm>
          <a:prstGeom prst="triangl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1435262" y="2155785"/>
            <a:ext cx="1527858" cy="636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18962" y="3592111"/>
            <a:ext cx="639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/>
                </a:solidFill>
              </a:rPr>
              <a:t>(1)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59656" y="3755072"/>
            <a:ext cx="5613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(2)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8315" y="2062928"/>
            <a:ext cx="5613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C000"/>
                </a:solidFill>
              </a:rPr>
              <a:t>(3)</a:t>
            </a:r>
            <a:endParaRPr lang="en-US" sz="26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6886" y="2511706"/>
            <a:ext cx="40511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Mnemonic rule (maybe?): </a:t>
            </a:r>
            <a:r>
              <a:rPr lang="en-US" sz="2600" b="1" dirty="0">
                <a:solidFill>
                  <a:schemeClr val="accent2"/>
                </a:solidFill>
              </a:rPr>
              <a:t>post-</a:t>
            </a:r>
            <a:r>
              <a:rPr lang="en-US" sz="2600" dirty="0"/>
              <a:t>order traversal, as in “visit the root</a:t>
            </a:r>
            <a:r>
              <a:rPr lang="en-US" sz="2600" b="1" dirty="0"/>
              <a:t> </a:t>
            </a:r>
            <a:r>
              <a:rPr lang="en-US" sz="2600" b="1" i="1" u="sng" dirty="0">
                <a:solidFill>
                  <a:schemeClr val="accent2"/>
                </a:solidFill>
              </a:rPr>
              <a:t>post</a:t>
            </a:r>
            <a:r>
              <a:rPr lang="en-US" sz="2600" b="1" dirty="0">
                <a:solidFill>
                  <a:schemeClr val="accent2"/>
                </a:solidFill>
              </a:rPr>
              <a:t>-</a:t>
            </a:r>
            <a:r>
              <a:rPr lang="en-US" sz="2600" dirty="0"/>
              <a:t>visiting the subtrees”</a:t>
            </a:r>
          </a:p>
        </p:txBody>
      </p:sp>
    </p:spTree>
    <p:extLst>
      <p:ext uri="{BB962C8B-B14F-4D97-AF65-F5344CB8AC3E}">
        <p14:creationId xmlns:p14="http://schemas.microsoft.com/office/powerpoint/2010/main" val="2554875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our binary tree is a binary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search</a:t>
            </a:r>
            <a:r>
              <a:rPr lang="en-US" dirty="0"/>
              <a:t> tree </a:t>
            </a:r>
          </a:p>
        </p:txBody>
      </p:sp>
      <p:sp>
        <p:nvSpPr>
          <p:cNvPr id="4" name="Oval 3"/>
          <p:cNvSpPr/>
          <p:nvPr/>
        </p:nvSpPr>
        <p:spPr>
          <a:xfrm>
            <a:off x="9946996" y="642394"/>
            <a:ext cx="706057" cy="376177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5" name="Straight Arrow Connector 4"/>
          <p:cNvCxnSpPr>
            <a:cxnSpLocks/>
            <a:stCxn id="4" idx="4"/>
            <a:endCxn id="7" idx="0"/>
          </p:cNvCxnSpPr>
          <p:nvPr/>
        </p:nvCxnSpPr>
        <p:spPr>
          <a:xfrm flipH="1">
            <a:off x="9727319" y="1018571"/>
            <a:ext cx="572706" cy="578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  <a:endCxn id="8" idx="0"/>
          </p:cNvCxnSpPr>
          <p:nvPr/>
        </p:nvCxnSpPr>
        <p:spPr>
          <a:xfrm>
            <a:off x="10322211" y="1018571"/>
            <a:ext cx="649385" cy="590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9132426" y="1597305"/>
            <a:ext cx="1189786" cy="100699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R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10414807" y="1608880"/>
            <a:ext cx="1113577" cy="995423"/>
          </a:xfrm>
          <a:prstGeom prst="triangl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&gt;=R</a:t>
            </a:r>
          </a:p>
        </p:txBody>
      </p:sp>
    </p:spTree>
    <p:extLst>
      <p:ext uri="{BB962C8B-B14F-4D97-AF65-F5344CB8AC3E}">
        <p14:creationId xmlns:p14="http://schemas.microsoft.com/office/powerpoint/2010/main" val="33812395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our binary tree is a binary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search</a:t>
            </a:r>
            <a:r>
              <a:rPr lang="en-US" dirty="0"/>
              <a:t> tree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tree traversal is the most </a:t>
            </a:r>
            <a:r>
              <a:rPr lang="en-US" b="1" dirty="0">
                <a:solidFill>
                  <a:srgbClr val="C00000"/>
                </a:solidFill>
              </a:rPr>
              <a:t>useful</a:t>
            </a:r>
            <a:r>
              <a:rPr lang="en-US" dirty="0"/>
              <a:t> one for BSTs, and </a:t>
            </a:r>
            <a:r>
              <a:rPr lang="en-US" b="1" dirty="0">
                <a:solidFill>
                  <a:srgbClr val="FF6600"/>
                </a:solidFill>
              </a:rPr>
              <a:t>why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9946996" y="642394"/>
            <a:ext cx="706057" cy="376177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5" name="Straight Arrow Connector 4"/>
          <p:cNvCxnSpPr>
            <a:cxnSpLocks/>
            <a:stCxn id="4" idx="4"/>
            <a:endCxn id="7" idx="0"/>
          </p:cNvCxnSpPr>
          <p:nvPr/>
        </p:nvCxnSpPr>
        <p:spPr>
          <a:xfrm flipH="1">
            <a:off x="9727319" y="1018571"/>
            <a:ext cx="572706" cy="578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  <a:endCxn id="8" idx="0"/>
          </p:cNvCxnSpPr>
          <p:nvPr/>
        </p:nvCxnSpPr>
        <p:spPr>
          <a:xfrm>
            <a:off x="10322211" y="1018571"/>
            <a:ext cx="649385" cy="590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9132426" y="1597305"/>
            <a:ext cx="1189786" cy="100699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R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10414807" y="1608880"/>
            <a:ext cx="1113577" cy="995423"/>
          </a:xfrm>
          <a:prstGeom prst="triangl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&gt;=R</a:t>
            </a:r>
          </a:p>
        </p:txBody>
      </p:sp>
      <p:sp>
        <p:nvSpPr>
          <p:cNvPr id="9" name="Rounded Rectangle 3"/>
          <p:cNvSpPr/>
          <p:nvPr/>
        </p:nvSpPr>
        <p:spPr>
          <a:xfrm>
            <a:off x="2564592" y="5171905"/>
            <a:ext cx="1694707" cy="6321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Preorder</a:t>
            </a:r>
          </a:p>
        </p:txBody>
      </p:sp>
      <p:sp>
        <p:nvSpPr>
          <p:cNvPr id="10" name="Rounded Rectangle 4"/>
          <p:cNvSpPr/>
          <p:nvPr/>
        </p:nvSpPr>
        <p:spPr>
          <a:xfrm>
            <a:off x="6772297" y="5186980"/>
            <a:ext cx="1709962" cy="5995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Postorder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4659558" y="5188217"/>
            <a:ext cx="1712480" cy="59955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Inorder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024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our binary tree is a binary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search</a:t>
            </a:r>
            <a:r>
              <a:rPr lang="en-US" dirty="0"/>
              <a:t> tree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tree traversal is the most </a:t>
            </a:r>
            <a:r>
              <a:rPr lang="en-US" b="1" dirty="0">
                <a:solidFill>
                  <a:srgbClr val="C00000"/>
                </a:solidFill>
              </a:rPr>
              <a:t>useful</a:t>
            </a:r>
            <a:r>
              <a:rPr lang="en-US" dirty="0"/>
              <a:t> one for BSTs, and </a:t>
            </a:r>
            <a:r>
              <a:rPr lang="en-US" b="1" dirty="0">
                <a:solidFill>
                  <a:srgbClr val="FF6600"/>
                </a:solidFill>
              </a:rPr>
              <a:t>why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9946996" y="642394"/>
            <a:ext cx="706057" cy="376177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5" name="Straight Arrow Connector 4"/>
          <p:cNvCxnSpPr>
            <a:cxnSpLocks/>
            <a:stCxn id="4" idx="4"/>
            <a:endCxn id="7" idx="0"/>
          </p:cNvCxnSpPr>
          <p:nvPr/>
        </p:nvCxnSpPr>
        <p:spPr>
          <a:xfrm flipH="1">
            <a:off x="9727319" y="1018571"/>
            <a:ext cx="572706" cy="578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  <a:endCxn id="8" idx="0"/>
          </p:cNvCxnSpPr>
          <p:nvPr/>
        </p:nvCxnSpPr>
        <p:spPr>
          <a:xfrm>
            <a:off x="10322211" y="1018571"/>
            <a:ext cx="649385" cy="590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9132426" y="1597305"/>
            <a:ext cx="1189786" cy="100699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R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10414807" y="1608880"/>
            <a:ext cx="1113577" cy="995423"/>
          </a:xfrm>
          <a:prstGeom prst="triangl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&gt;=R</a:t>
            </a:r>
          </a:p>
        </p:txBody>
      </p:sp>
      <p:sp>
        <p:nvSpPr>
          <p:cNvPr id="9" name="Rounded Rectangle 3"/>
          <p:cNvSpPr/>
          <p:nvPr/>
        </p:nvSpPr>
        <p:spPr>
          <a:xfrm>
            <a:off x="2564592" y="5171905"/>
            <a:ext cx="1694707" cy="6321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Preorder</a:t>
            </a:r>
          </a:p>
        </p:txBody>
      </p:sp>
      <p:sp>
        <p:nvSpPr>
          <p:cNvPr id="10" name="Rounded Rectangle 4"/>
          <p:cNvSpPr/>
          <p:nvPr/>
        </p:nvSpPr>
        <p:spPr>
          <a:xfrm>
            <a:off x="6772297" y="5186980"/>
            <a:ext cx="1709962" cy="5995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Postorder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4661138" y="5204530"/>
            <a:ext cx="1712480" cy="59955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Inorder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27994" y="4983445"/>
            <a:ext cx="1724628" cy="10417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34160" y="6110568"/>
            <a:ext cx="541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BSTs, </a:t>
            </a:r>
            <a:r>
              <a:rPr lang="en-US" sz="2800" b="1" dirty="0" err="1">
                <a:solidFill>
                  <a:srgbClr val="FF0000"/>
                </a:solidFill>
              </a:rPr>
              <a:t>Inorder</a:t>
            </a:r>
            <a:r>
              <a:rPr lang="en-US" sz="2800" b="1" dirty="0">
                <a:solidFill>
                  <a:srgbClr val="FF0000"/>
                </a:solidFill>
              </a:rPr>
              <a:t> is Sorted order! </a:t>
            </a:r>
            <a:r>
              <a:rPr lang="en-US" sz="2800" dirty="0">
                <a:solidFill>
                  <a:srgbClr val="FF0000"/>
                </a:solidFill>
              </a:rPr>
              <a:t>:)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63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 BST</a:t>
            </a:r>
          </a:p>
        </p:txBody>
      </p:sp>
      <p:sp>
        <p:nvSpPr>
          <p:cNvPr id="4" name="Oval 3"/>
          <p:cNvSpPr/>
          <p:nvPr/>
        </p:nvSpPr>
        <p:spPr>
          <a:xfrm>
            <a:off x="4942104" y="145680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3232251" y="255165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5921" y="261651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3665856" y="183485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5"/>
            <a:endCxn id="7" idx="0"/>
          </p:cNvCxnSpPr>
          <p:nvPr/>
        </p:nvCxnSpPr>
        <p:spPr>
          <a:xfrm>
            <a:off x="5375709" y="183485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6243906" y="306641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24187" y="261651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2" name="Straight Arrow Connector 21"/>
          <p:cNvCxnSpPr>
            <a:cxnSpLocks/>
            <a:stCxn id="7" idx="5"/>
          </p:cNvCxnSpPr>
          <p:nvPr/>
        </p:nvCxnSpPr>
        <p:spPr>
          <a:xfrm>
            <a:off x="6759526" y="299456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48120" y="361338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94549" y="355106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7" name="Straight Arrow Connector 56"/>
          <p:cNvCxnSpPr>
            <a:cxnSpLocks/>
            <a:stCxn id="5" idx="5"/>
            <a:endCxn id="59" idx="0"/>
          </p:cNvCxnSpPr>
          <p:nvPr/>
        </p:nvCxnSpPr>
        <p:spPr>
          <a:xfrm>
            <a:off x="3665856" y="292970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833177" y="347748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65" name="Straight Arrow Connector 64"/>
          <p:cNvCxnSpPr>
            <a:cxnSpLocks/>
            <a:stCxn id="59" idx="5"/>
          </p:cNvCxnSpPr>
          <p:nvPr/>
        </p:nvCxnSpPr>
        <p:spPr>
          <a:xfrm>
            <a:off x="4266782" y="385553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639829" y="440947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68" name="Oval 67"/>
          <p:cNvSpPr/>
          <p:nvPr/>
        </p:nvSpPr>
        <p:spPr>
          <a:xfrm>
            <a:off x="5472399" y="533698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73" name="Straight Arrow Connector 72"/>
          <p:cNvCxnSpPr>
            <a:cxnSpLocks/>
            <a:endCxn id="68" idx="1"/>
          </p:cNvCxnSpPr>
          <p:nvPr/>
        </p:nvCxnSpPr>
        <p:spPr>
          <a:xfrm>
            <a:off x="5026796" y="479647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2998085" y="299456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02299" y="347667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3576046" y="385634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357945" y="430530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1" name="Straight Arrow Connector 80"/>
          <p:cNvCxnSpPr>
            <a:cxnSpLocks/>
            <a:stCxn id="67" idx="3"/>
          </p:cNvCxnSpPr>
          <p:nvPr/>
        </p:nvCxnSpPr>
        <p:spPr>
          <a:xfrm flipH="1">
            <a:off x="4511160" y="478751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283154" y="517676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6104" y="60123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035409" y="60123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5865351" y="577990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68" idx="3"/>
          </p:cNvCxnSpPr>
          <p:nvPr/>
        </p:nvCxnSpPr>
        <p:spPr>
          <a:xfrm flipH="1">
            <a:off x="5364280" y="571503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8575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 BST</a:t>
            </a:r>
          </a:p>
        </p:txBody>
      </p:sp>
      <p:sp>
        <p:nvSpPr>
          <p:cNvPr id="4" name="Oval 3"/>
          <p:cNvSpPr/>
          <p:nvPr/>
        </p:nvSpPr>
        <p:spPr>
          <a:xfrm>
            <a:off x="4942104" y="145680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3232251" y="255165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5921" y="261651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3665856" y="183485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5"/>
            <a:endCxn id="7" idx="0"/>
          </p:cNvCxnSpPr>
          <p:nvPr/>
        </p:nvCxnSpPr>
        <p:spPr>
          <a:xfrm>
            <a:off x="5375709" y="183485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6243906" y="306641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24187" y="261651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2" name="Straight Arrow Connector 21"/>
          <p:cNvCxnSpPr>
            <a:cxnSpLocks/>
            <a:stCxn id="7" idx="5"/>
          </p:cNvCxnSpPr>
          <p:nvPr/>
        </p:nvCxnSpPr>
        <p:spPr>
          <a:xfrm>
            <a:off x="6759526" y="299456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48120" y="361338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94549" y="355106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7" name="Straight Arrow Connector 56"/>
          <p:cNvCxnSpPr>
            <a:cxnSpLocks/>
            <a:stCxn id="5" idx="5"/>
            <a:endCxn id="59" idx="0"/>
          </p:cNvCxnSpPr>
          <p:nvPr/>
        </p:nvCxnSpPr>
        <p:spPr>
          <a:xfrm>
            <a:off x="3665856" y="292970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833177" y="347748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65" name="Straight Arrow Connector 64"/>
          <p:cNvCxnSpPr>
            <a:cxnSpLocks/>
            <a:stCxn id="59" idx="5"/>
          </p:cNvCxnSpPr>
          <p:nvPr/>
        </p:nvCxnSpPr>
        <p:spPr>
          <a:xfrm>
            <a:off x="4266782" y="385553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639829" y="440947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68" name="Oval 67"/>
          <p:cNvSpPr/>
          <p:nvPr/>
        </p:nvSpPr>
        <p:spPr>
          <a:xfrm>
            <a:off x="5472399" y="533698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73" name="Straight Arrow Connector 72"/>
          <p:cNvCxnSpPr>
            <a:cxnSpLocks/>
            <a:endCxn id="68" idx="1"/>
          </p:cNvCxnSpPr>
          <p:nvPr/>
        </p:nvCxnSpPr>
        <p:spPr>
          <a:xfrm>
            <a:off x="5026796" y="479647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2998085" y="299456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02299" y="347667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3576046" y="385634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357945" y="430530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1" name="Straight Arrow Connector 80"/>
          <p:cNvCxnSpPr>
            <a:cxnSpLocks/>
            <a:stCxn id="67" idx="3"/>
          </p:cNvCxnSpPr>
          <p:nvPr/>
        </p:nvCxnSpPr>
        <p:spPr>
          <a:xfrm flipH="1">
            <a:off x="4511160" y="478751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283154" y="517676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6104" y="60123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035409" y="60123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5865351" y="577990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68" idx="3"/>
          </p:cNvCxnSpPr>
          <p:nvPr/>
        </p:nvCxnSpPr>
        <p:spPr>
          <a:xfrm flipH="1">
            <a:off x="5364280" y="571503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42522" y="2181013"/>
            <a:ext cx="4398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Tell me </a:t>
            </a:r>
            <a:r>
              <a:rPr lang="en-US" sz="2800" b="1" dirty="0">
                <a:solidFill>
                  <a:srgbClr val="00B050"/>
                </a:solidFill>
              </a:rPr>
              <a:t>THREE</a:t>
            </a:r>
            <a:r>
              <a:rPr lang="en-US" sz="2800" dirty="0"/>
              <a:t> things you don’t like about this tree.</a:t>
            </a:r>
          </a:p>
        </p:txBody>
      </p:sp>
    </p:spTree>
    <p:extLst>
      <p:ext uri="{BB962C8B-B14F-4D97-AF65-F5344CB8AC3E}">
        <p14:creationId xmlns:p14="http://schemas.microsoft.com/office/powerpoint/2010/main" val="38995215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 BST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5"/>
            <a:endCxn id="7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2" name="Straight Arrow Connector 21"/>
          <p:cNvCxnSpPr>
            <a:cxnSpLocks/>
            <a:stCxn id="7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7" name="Straight Arrow Connector 56"/>
          <p:cNvCxnSpPr>
            <a:cxnSpLocks/>
            <a:stCxn id="5" idx="5"/>
            <a:endCxn id="59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65" name="Straight Arrow Connector 64"/>
          <p:cNvCxnSpPr>
            <a:cxnSpLocks/>
            <a:stCxn id="59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68" name="Oval 67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73" name="Straight Arrow Connector 72"/>
          <p:cNvCxnSpPr>
            <a:cxnSpLocks/>
            <a:endCxn id="68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1" name="Straight Arrow Connector 80"/>
          <p:cNvCxnSpPr>
            <a:cxnSpLocks/>
            <a:stCxn id="67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68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20356" y="1690688"/>
                <a:ext cx="644481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Here are three things </a:t>
                </a:r>
                <a:r>
                  <a:rPr lang="en-US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Jason</a:t>
                </a:r>
                <a:r>
                  <a:rPr lang="en-US" sz="2800" dirty="0"/>
                  <a:t> doesn’t like.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2677656"/>
              </a:xfrm>
              <a:prstGeom prst="rect">
                <a:avLst/>
              </a:prstGeom>
              <a:blipFill>
                <a:blip r:embed="rId2"/>
                <a:stretch>
                  <a:fillRect l="-1987" t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32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8242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experts say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407986"/>
            <a:ext cx="3715760" cy="52976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60" y="4203700"/>
            <a:ext cx="2400300" cy="2400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461000" y="1524000"/>
            <a:ext cx="4686300" cy="2347786"/>
          </a:xfrm>
          <a:prstGeom prst="wedgeEllipseCallout">
            <a:avLst>
              <a:gd name="adj1" fmla="val -30374"/>
              <a:gd name="adj2" fmla="val 593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ysClr val="windowText" lastClr="000000"/>
                </a:solidFill>
              </a:rPr>
              <a:t>You will never need to implement a </a:t>
            </a:r>
            <a:r>
              <a:rPr lang="en-US" sz="2600" b="1" i="1" u="sng" dirty="0">
                <a:solidFill>
                  <a:srgbClr val="FF0000"/>
                </a:solidFill>
              </a:rPr>
              <a:t>red</a:t>
            </a:r>
            <a:r>
              <a:rPr lang="en-US" sz="2600" b="1" i="1" u="sng" dirty="0">
                <a:solidFill>
                  <a:sysClr val="windowText" lastClr="000000"/>
                </a:solidFill>
              </a:rPr>
              <a:t>-black tree</a:t>
            </a:r>
            <a:r>
              <a:rPr lang="en-US" sz="2600" dirty="0">
                <a:solidFill>
                  <a:sysClr val="windowText" lastClr="000000"/>
                </a:solidFill>
              </a:rPr>
              <a:t> during your interview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2900" y="4057233"/>
            <a:ext cx="3784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>
                <a:solidFill>
                  <a:srgbClr val="C00000"/>
                </a:solidFill>
              </a:rPr>
              <a:t>Point being: </a:t>
            </a:r>
          </a:p>
          <a:p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Complex data structures (R-B / Splay trees, </a:t>
            </a:r>
            <a:r>
              <a:rPr lang="en-US" sz="2200" dirty="0" err="1"/>
              <a:t>QuadTrees</a:t>
            </a:r>
            <a:r>
              <a:rPr lang="en-US" sz="2200" dirty="0"/>
              <a:t>, self-organizing hash tables</a:t>
            </a:r>
            <a:r>
              <a:rPr lang="mr-IN" sz="2200" dirty="0"/>
              <a:t>…</a:t>
            </a:r>
            <a:r>
              <a:rPr lang="en-US" sz="2200" dirty="0"/>
              <a:t>) are not prerequisites for a good </a:t>
            </a:r>
            <a:r>
              <a:rPr lang="en-US" sz="2200" b="1" i="1" dirty="0">
                <a:solidFill>
                  <a:srgbClr val="7030A0"/>
                </a:solidFill>
              </a:rPr>
              <a:t>interviewee.</a:t>
            </a:r>
          </a:p>
        </p:txBody>
      </p:sp>
    </p:spTree>
    <p:extLst>
      <p:ext uri="{BB962C8B-B14F-4D97-AF65-F5344CB8AC3E}">
        <p14:creationId xmlns:p14="http://schemas.microsoft.com/office/powerpoint/2010/main" val="2268144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 BST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5"/>
            <a:endCxn id="7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2" name="Straight Arrow Connector 21"/>
          <p:cNvCxnSpPr>
            <a:cxnSpLocks/>
            <a:stCxn id="7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57" name="Straight Arrow Connector 56"/>
          <p:cNvCxnSpPr>
            <a:cxnSpLocks/>
            <a:stCxn id="5" idx="5"/>
            <a:endCxn id="59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65" name="Straight Arrow Connector 64"/>
          <p:cNvCxnSpPr>
            <a:cxnSpLocks/>
            <a:stCxn id="59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68" name="Oval 67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73" name="Straight Arrow Connector 72"/>
          <p:cNvCxnSpPr>
            <a:cxnSpLocks/>
            <a:endCxn id="68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81" name="Straight Arrow Connector 80"/>
          <p:cNvCxnSpPr>
            <a:cxnSpLocks/>
            <a:stCxn id="67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68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20356" y="1690688"/>
                <a:ext cx="644481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Here are three things </a:t>
                </a:r>
                <a:r>
                  <a:rPr lang="en-US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Jason</a:t>
                </a:r>
                <a:r>
                  <a:rPr lang="en-US" sz="2800" dirty="0"/>
                  <a:t> doesn’t like.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3539430"/>
              </a:xfrm>
              <a:prstGeom prst="rect">
                <a:avLst/>
              </a:prstGeom>
              <a:blipFill>
                <a:blip r:embed="rId2"/>
                <a:stretch>
                  <a:fillRect l="-1987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3949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 BST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5"/>
            <a:endCxn id="7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2" name="Straight Arrow Connector 21"/>
          <p:cNvCxnSpPr>
            <a:cxnSpLocks/>
            <a:stCxn id="7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" idx="5"/>
            <a:endCxn id="59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65" name="Straight Arrow Connector 64"/>
          <p:cNvCxnSpPr>
            <a:cxnSpLocks/>
            <a:stCxn id="59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68" name="Oval 67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73" name="Straight Arrow Connector 72"/>
          <p:cNvCxnSpPr>
            <a:cxnSpLocks/>
            <a:endCxn id="68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  <a:stCxn id="67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68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Here are three things </a:t>
                </a:r>
                <a:r>
                  <a:rPr lang="en-US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Jason</a:t>
                </a:r>
                <a:r>
                  <a:rPr lang="en-US" sz="2800" dirty="0"/>
                  <a:t> doesn’t like.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blipFill>
                <a:blip r:embed="rId2"/>
                <a:stretch>
                  <a:fillRect l="-1987" t="-1380" r="-2554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249782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 BST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5"/>
            <a:endCxn id="7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2" name="Straight Arrow Connector 21"/>
          <p:cNvCxnSpPr>
            <a:cxnSpLocks/>
            <a:stCxn id="7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" idx="5"/>
            <a:endCxn id="59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65" name="Straight Arrow Connector 64"/>
          <p:cNvCxnSpPr>
            <a:cxnSpLocks/>
            <a:stCxn id="59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68" name="Oval 67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73" name="Straight Arrow Connector 72"/>
          <p:cNvCxnSpPr>
            <a:cxnSpLocks/>
            <a:endCxn id="68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  <a:stCxn id="67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68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Here are three things </a:t>
                </a:r>
                <a:r>
                  <a:rPr lang="en-US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Jason</a:t>
                </a:r>
                <a:r>
                  <a:rPr lang="en-US" sz="2800" dirty="0"/>
                  <a:t> doesn’t like.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blipFill>
                <a:blip r:embed="rId2"/>
                <a:stretch>
                  <a:fillRect l="-1987" t="-1380" r="-2554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6" name="Connector: Curved 5"/>
          <p:cNvCxnSpPr>
            <a:cxnSpLocks/>
            <a:stCxn id="68" idx="0"/>
            <a:endCxn id="67" idx="7"/>
          </p:cNvCxnSpPr>
          <p:nvPr/>
        </p:nvCxnSpPr>
        <p:spPr>
          <a:xfrm rot="16200000" flipV="1">
            <a:off x="2330842" y="4652758"/>
            <a:ext cx="862656" cy="652965"/>
          </a:xfrm>
          <a:prstGeom prst="curvedConnector3">
            <a:avLst>
              <a:gd name="adj1" fmla="val 134019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6457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 BST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5"/>
            <a:endCxn id="7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2" name="Straight Arrow Connector 21"/>
          <p:cNvCxnSpPr>
            <a:cxnSpLocks/>
            <a:stCxn id="7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" idx="5"/>
            <a:endCxn id="59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65" name="Straight Arrow Connector 64"/>
          <p:cNvCxnSpPr>
            <a:cxnSpLocks/>
            <a:stCxn id="59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68" name="Oval 67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73" name="Straight Arrow Connector 72"/>
          <p:cNvCxnSpPr>
            <a:cxnSpLocks/>
            <a:endCxn id="68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  <a:stCxn id="67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68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Here are three things </a:t>
                </a:r>
                <a:r>
                  <a:rPr lang="en-US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Jason</a:t>
                </a:r>
                <a:r>
                  <a:rPr lang="en-US" sz="2800" dirty="0"/>
                  <a:t> doesn’t like.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blipFill>
                <a:blip r:embed="rId2"/>
                <a:stretch>
                  <a:fillRect l="-1987" t="-1380" r="-2554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6" name="Connector: Curved 5"/>
          <p:cNvCxnSpPr>
            <a:cxnSpLocks/>
            <a:stCxn id="68" idx="0"/>
            <a:endCxn id="67" idx="7"/>
          </p:cNvCxnSpPr>
          <p:nvPr/>
        </p:nvCxnSpPr>
        <p:spPr>
          <a:xfrm rot="16200000" flipV="1">
            <a:off x="2330842" y="4652758"/>
            <a:ext cx="862656" cy="652965"/>
          </a:xfrm>
          <a:prstGeom prst="curvedConnector3">
            <a:avLst>
              <a:gd name="adj1" fmla="val 134019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/>
          <p:cNvCxnSpPr>
            <a:cxnSpLocks/>
            <a:endCxn id="59" idx="7"/>
          </p:cNvCxnSpPr>
          <p:nvPr/>
        </p:nvCxnSpPr>
        <p:spPr>
          <a:xfrm rot="16200000" flipV="1">
            <a:off x="1611300" y="3633663"/>
            <a:ext cx="845366" cy="809896"/>
          </a:xfrm>
          <a:prstGeom prst="curvedConnector3">
            <a:avLst>
              <a:gd name="adj1" fmla="val 134714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484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 BST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5"/>
            <a:endCxn id="7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2" name="Straight Arrow Connector 21"/>
          <p:cNvCxnSpPr>
            <a:cxnSpLocks/>
            <a:stCxn id="7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" idx="5"/>
            <a:endCxn id="59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65" name="Straight Arrow Connector 64"/>
          <p:cNvCxnSpPr>
            <a:cxnSpLocks/>
            <a:stCxn id="59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68" name="Oval 67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73" name="Straight Arrow Connector 72"/>
          <p:cNvCxnSpPr>
            <a:cxnSpLocks/>
            <a:endCxn id="68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  <a:stCxn id="67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68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Here are three things </a:t>
                </a:r>
                <a:r>
                  <a:rPr lang="en-US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Jason</a:t>
                </a:r>
                <a:r>
                  <a:rPr lang="en-US" sz="2800" dirty="0"/>
                  <a:t> doesn’t like.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blipFill>
                <a:blip r:embed="rId2"/>
                <a:stretch>
                  <a:fillRect l="-1987" t="-1380" r="-2554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6" name="Connector: Curved 5"/>
          <p:cNvCxnSpPr>
            <a:cxnSpLocks/>
            <a:stCxn id="68" idx="0"/>
            <a:endCxn id="67" idx="7"/>
          </p:cNvCxnSpPr>
          <p:nvPr/>
        </p:nvCxnSpPr>
        <p:spPr>
          <a:xfrm rot="16200000" flipV="1">
            <a:off x="2330842" y="4652758"/>
            <a:ext cx="862656" cy="652965"/>
          </a:xfrm>
          <a:prstGeom prst="curvedConnector3">
            <a:avLst>
              <a:gd name="adj1" fmla="val 134019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/>
          <p:cNvCxnSpPr>
            <a:cxnSpLocks/>
            <a:endCxn id="59" idx="7"/>
          </p:cNvCxnSpPr>
          <p:nvPr/>
        </p:nvCxnSpPr>
        <p:spPr>
          <a:xfrm rot="16200000" flipV="1">
            <a:off x="1611300" y="3633663"/>
            <a:ext cx="845366" cy="809896"/>
          </a:xfrm>
          <a:prstGeom prst="curvedConnector3">
            <a:avLst>
              <a:gd name="adj1" fmla="val 134714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/>
          <p:cNvCxnSpPr>
            <a:cxnSpLocks/>
            <a:endCxn id="5" idx="0"/>
          </p:cNvCxnSpPr>
          <p:nvPr/>
        </p:nvCxnSpPr>
        <p:spPr>
          <a:xfrm rot="16200000" flipV="1">
            <a:off x="737525" y="2736214"/>
            <a:ext cx="925830" cy="703872"/>
          </a:xfrm>
          <a:prstGeom prst="curvedConnector3">
            <a:avLst>
              <a:gd name="adj1" fmla="val 124691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9533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 BST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5"/>
            <a:endCxn id="7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2" name="Straight Arrow Connector 21"/>
          <p:cNvCxnSpPr>
            <a:cxnSpLocks/>
            <a:stCxn id="7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" idx="5"/>
            <a:endCxn id="59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65" name="Straight Arrow Connector 64"/>
          <p:cNvCxnSpPr>
            <a:cxnSpLocks/>
            <a:stCxn id="59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68" name="Oval 67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73" name="Straight Arrow Connector 72"/>
          <p:cNvCxnSpPr>
            <a:cxnSpLocks/>
            <a:endCxn id="68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  <a:stCxn id="67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68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Here are three things </a:t>
                </a:r>
                <a:r>
                  <a:rPr lang="en-US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Jason</a:t>
                </a:r>
                <a:r>
                  <a:rPr lang="en-US" sz="2800" dirty="0"/>
                  <a:t> doesn’t like.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	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blipFill>
                <a:blip r:embed="rId2"/>
                <a:stretch>
                  <a:fillRect l="-1987" t="-1380" r="-2554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6" name="Connector: Curved 5"/>
          <p:cNvCxnSpPr>
            <a:cxnSpLocks/>
            <a:stCxn id="68" idx="0"/>
            <a:endCxn id="67" idx="7"/>
          </p:cNvCxnSpPr>
          <p:nvPr/>
        </p:nvCxnSpPr>
        <p:spPr>
          <a:xfrm rot="16200000" flipV="1">
            <a:off x="2330842" y="4652758"/>
            <a:ext cx="862656" cy="652965"/>
          </a:xfrm>
          <a:prstGeom prst="curvedConnector3">
            <a:avLst>
              <a:gd name="adj1" fmla="val 134019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/>
          <p:cNvCxnSpPr>
            <a:cxnSpLocks/>
            <a:endCxn id="59" idx="7"/>
          </p:cNvCxnSpPr>
          <p:nvPr/>
        </p:nvCxnSpPr>
        <p:spPr>
          <a:xfrm rot="16200000" flipV="1">
            <a:off x="1611300" y="3633663"/>
            <a:ext cx="845366" cy="809896"/>
          </a:xfrm>
          <a:prstGeom prst="curvedConnector3">
            <a:avLst>
              <a:gd name="adj1" fmla="val 134714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/>
          <p:cNvCxnSpPr>
            <a:cxnSpLocks/>
            <a:endCxn id="5" idx="0"/>
          </p:cNvCxnSpPr>
          <p:nvPr/>
        </p:nvCxnSpPr>
        <p:spPr>
          <a:xfrm rot="16200000" flipV="1">
            <a:off x="737525" y="2736214"/>
            <a:ext cx="925830" cy="703872"/>
          </a:xfrm>
          <a:prstGeom prst="curvedConnector3">
            <a:avLst>
              <a:gd name="adj1" fmla="val 124691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/>
          <p:cNvCxnSpPr>
            <a:stCxn id="28" idx="0"/>
            <a:endCxn id="4" idx="1"/>
          </p:cNvCxnSpPr>
          <p:nvPr/>
        </p:nvCxnSpPr>
        <p:spPr>
          <a:xfrm rot="5400000" flipH="1" flipV="1">
            <a:off x="1066202" y="1377548"/>
            <a:ext cx="1094852" cy="1530248"/>
          </a:xfrm>
          <a:prstGeom prst="curvedConnector3">
            <a:avLst>
              <a:gd name="adj1" fmla="val 111338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879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 BST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13" name="Straight Arrow Connector 12"/>
          <p:cNvCxnSpPr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4" idx="5"/>
            <a:endCxn id="7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2" name="Straight Arrow Connector 21"/>
          <p:cNvCxnSpPr>
            <a:cxnSpLocks/>
            <a:stCxn id="7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" idx="5"/>
            <a:endCxn id="59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65" name="Straight Arrow Connector 64"/>
          <p:cNvCxnSpPr>
            <a:cxnSpLocks/>
            <a:stCxn id="59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68" name="Oval 67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73" name="Straight Arrow Connector 72"/>
          <p:cNvCxnSpPr>
            <a:cxnSpLocks/>
            <a:endCxn id="68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  <a:stCxn id="67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68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Here are three things </a:t>
                </a:r>
                <a:r>
                  <a:rPr lang="en-US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Jason</a:t>
                </a:r>
                <a:r>
                  <a:rPr lang="en-US" sz="2800" dirty="0"/>
                  <a:t> doesn’t like.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	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blipFill>
                <a:blip r:embed="rId2"/>
                <a:stretch>
                  <a:fillRect l="-1987" t="-1380" r="-2554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6" name="Connector: Curved 5"/>
          <p:cNvCxnSpPr>
            <a:cxnSpLocks/>
            <a:stCxn id="68" idx="0"/>
            <a:endCxn id="67" idx="7"/>
          </p:cNvCxnSpPr>
          <p:nvPr/>
        </p:nvCxnSpPr>
        <p:spPr>
          <a:xfrm rot="16200000" flipV="1">
            <a:off x="2330842" y="4652758"/>
            <a:ext cx="862656" cy="652965"/>
          </a:xfrm>
          <a:prstGeom prst="curvedConnector3">
            <a:avLst>
              <a:gd name="adj1" fmla="val 134019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/>
          <p:cNvCxnSpPr>
            <a:cxnSpLocks/>
            <a:endCxn id="59" idx="7"/>
          </p:cNvCxnSpPr>
          <p:nvPr/>
        </p:nvCxnSpPr>
        <p:spPr>
          <a:xfrm rot="16200000" flipV="1">
            <a:off x="1611300" y="3633663"/>
            <a:ext cx="845366" cy="809896"/>
          </a:xfrm>
          <a:prstGeom prst="curvedConnector3">
            <a:avLst>
              <a:gd name="adj1" fmla="val 134714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/>
          <p:cNvCxnSpPr>
            <a:cxnSpLocks/>
            <a:endCxn id="5" idx="0"/>
          </p:cNvCxnSpPr>
          <p:nvPr/>
        </p:nvCxnSpPr>
        <p:spPr>
          <a:xfrm rot="16200000" flipV="1">
            <a:off x="737525" y="2736214"/>
            <a:ext cx="925830" cy="703872"/>
          </a:xfrm>
          <a:prstGeom prst="curvedConnector3">
            <a:avLst>
              <a:gd name="adj1" fmla="val 124691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/>
          <p:cNvCxnSpPr>
            <a:stCxn id="28" idx="0"/>
            <a:endCxn id="4" idx="1"/>
          </p:cNvCxnSpPr>
          <p:nvPr/>
        </p:nvCxnSpPr>
        <p:spPr>
          <a:xfrm rot="5400000" flipH="1" flipV="1">
            <a:off x="1066202" y="1377548"/>
            <a:ext cx="1094852" cy="1530248"/>
          </a:xfrm>
          <a:prstGeom prst="curvedConnector3">
            <a:avLst>
              <a:gd name="adj1" fmla="val 111338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15859" y="5788618"/>
            <a:ext cx="70525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FF0000"/>
                </a:solidFill>
              </a:rPr>
              <a:t>All</a:t>
            </a:r>
            <a:r>
              <a:rPr lang="en-US" sz="2600" dirty="0">
                <a:solidFill>
                  <a:srgbClr val="FF0000"/>
                </a:solidFill>
              </a:rPr>
              <a:t> of those issues you will solve in your first programming project!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534" y="5893231"/>
            <a:ext cx="968009" cy="7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70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#4: </a:t>
            </a:r>
            <a:r>
              <a:rPr lang="en-US" b="1" i="1" u="sng" dirty="0">
                <a:solidFill>
                  <a:schemeClr val="accent1"/>
                </a:solidFill>
              </a:rPr>
              <a:t>improvements of basic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Even “boring” data structures like binary trees can be </a:t>
                </a:r>
                <a:r>
                  <a:rPr lang="en-US" dirty="0">
                    <a:solidFill>
                      <a:schemeClr val="accent2"/>
                    </a:solidFill>
                  </a:rPr>
                  <a:t>majorly improved.</a:t>
                </a:r>
              </a:p>
              <a:p>
                <a:r>
                  <a:rPr lang="en-US" dirty="0"/>
                  <a:t>The linked representation of a binary tree </a:t>
                </a:r>
                <a:r>
                  <a:rPr lang="en-US" dirty="0">
                    <a:solidFill>
                      <a:schemeClr val="accent4"/>
                    </a:solidFill>
                  </a:rPr>
                  <a:t>wastes space </a:t>
                </a:r>
                <a:r>
                  <a:rPr lang="en-US" dirty="0"/>
                  <a:t>(by default)</a:t>
                </a:r>
              </a:p>
              <a:p>
                <a:pPr lvl="1"/>
                <a:r>
                  <a:rPr lang="en-US" dirty="0">
                    <a:solidFill>
                      <a:schemeClr val="accent6"/>
                    </a:solidFill>
                  </a:rPr>
                  <a:t>Complete binary trees can be represented as an array without NULL references in it</a:t>
                </a:r>
                <a:r>
                  <a:rPr lang="en-US" dirty="0"/>
                  <a:t>… </a:t>
                </a:r>
              </a:p>
              <a:p>
                <a:pPr lvl="1"/>
                <a:r>
                  <a:rPr lang="en-US" dirty="0"/>
                  <a:t>Prefer this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FF"/>
                    </a:solidFill>
                  </a:rPr>
                  <a:t> null pointers</a:t>
                </a:r>
                <a:r>
                  <a:rPr lang="en-US" dirty="0"/>
                  <a:t>, for a tree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=0,1,2,…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506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numerical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a matrix M of </a:t>
            </a:r>
            <a:r>
              <a:rPr lang="en-US" dirty="0">
                <a:solidFill>
                  <a:schemeClr val="accent2"/>
                </a:solidFill>
              </a:rPr>
              <a:t>8 byte doubles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36539"/>
              </p:ext>
            </p:extLst>
          </p:nvPr>
        </p:nvGraphicFramePr>
        <p:xfrm>
          <a:off x="1921164" y="2703354"/>
          <a:ext cx="81280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36506109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60403251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1287603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86719559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73500050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15441124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61150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67.9823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96.480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-25.05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571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5.67012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-100.02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-5600.1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25.789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22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521.23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45.89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-34.2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910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34.578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2.899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390245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87.1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195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567.98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89.56923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-897.6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0.45923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-67.45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623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-40.23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-6.43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864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702.97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56.79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86933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2400" y="2301425"/>
            <a:ext cx="57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664824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numerical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a matrix M of </a:t>
            </a:r>
            <a:r>
              <a:rPr lang="en-US" dirty="0">
                <a:solidFill>
                  <a:schemeClr val="accent2"/>
                </a:solidFill>
              </a:rPr>
              <a:t>8 byte doubles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is this matrix </a:t>
            </a:r>
            <a:r>
              <a:rPr lang="en-US" dirty="0">
                <a:solidFill>
                  <a:srgbClr val="7030A0"/>
                </a:solidFill>
              </a:rPr>
              <a:t>stored in memory (heap) </a:t>
            </a:r>
            <a:r>
              <a:rPr lang="en-US" dirty="0"/>
              <a:t>in </a:t>
            </a:r>
            <a:r>
              <a:rPr lang="en-US" dirty="0">
                <a:solidFill>
                  <a:schemeClr val="accent6"/>
                </a:solidFill>
              </a:rPr>
              <a:t>C/C++/Java?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21164" y="2703354"/>
          <a:ext cx="81280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36506109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60403251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1287603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86719559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73500050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15441124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61150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67.9823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96.480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-25.05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571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5.67012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-100.02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-5600.1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25.789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22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521.23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45.89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-34.2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910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34.578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2.899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390245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87.1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195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567.98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89.56923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-897.6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0.45923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-67.45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623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-40.23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-6.43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864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702.97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56.79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86933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2400" y="2301425"/>
            <a:ext cx="57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9247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8242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instructor says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1193800" y="1282700"/>
            <a:ext cx="4470400" cy="1700086"/>
          </a:xfrm>
          <a:prstGeom prst="wedgeEllipseCallout">
            <a:avLst>
              <a:gd name="adj1" fmla="val -3649"/>
              <a:gd name="adj2" fmla="val 7239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ysClr val="windowText" lastClr="000000"/>
                </a:solidFill>
              </a:rPr>
              <a:t>Right, as if you’ll ever need to </a:t>
            </a:r>
            <a:r>
              <a:rPr lang="en-US" sz="2600" dirty="0">
                <a:solidFill>
                  <a:srgbClr val="7030A0"/>
                </a:solidFill>
              </a:rPr>
              <a:t>implement quicksort </a:t>
            </a:r>
            <a:r>
              <a:rPr lang="en-US" sz="2600" dirty="0">
                <a:solidFill>
                  <a:sysClr val="windowText" lastClr="000000"/>
                </a:solidFill>
              </a:rPr>
              <a:t>in your </a:t>
            </a:r>
            <a:r>
              <a:rPr lang="en-US" sz="2600" b="1" dirty="0">
                <a:solidFill>
                  <a:schemeClr val="accent6"/>
                </a:solidFill>
              </a:rPr>
              <a:t>job!</a:t>
            </a:r>
          </a:p>
        </p:txBody>
      </p:sp>
      <p:pic>
        <p:nvPicPr>
          <p:cNvPr id="5" name="Picture 4" descr="Person wearing glasses and smiling at the camera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74" y="3523961"/>
            <a:ext cx="1563990" cy="15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628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numerical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2193"/>
          </a:xfrm>
        </p:spPr>
        <p:txBody>
          <a:bodyPr/>
          <a:lstStyle/>
          <a:p>
            <a:r>
              <a:rPr lang="en-US" dirty="0"/>
              <a:t>Here’s a matrix M of </a:t>
            </a:r>
            <a:r>
              <a:rPr lang="en-US" dirty="0">
                <a:solidFill>
                  <a:schemeClr val="accent2"/>
                </a:solidFill>
              </a:rPr>
              <a:t>8 byte doubles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is this matrix </a:t>
            </a:r>
            <a:r>
              <a:rPr lang="en-US" dirty="0">
                <a:solidFill>
                  <a:srgbClr val="7030A0"/>
                </a:solidFill>
              </a:rPr>
              <a:t>stored in memory (heap) </a:t>
            </a:r>
            <a:r>
              <a:rPr lang="en-US" dirty="0"/>
              <a:t>in </a:t>
            </a:r>
            <a:r>
              <a:rPr lang="en-US" dirty="0">
                <a:solidFill>
                  <a:schemeClr val="accent6"/>
                </a:solidFill>
              </a:rPr>
              <a:t>C/C++/Java?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21164" y="2703354"/>
          <a:ext cx="81280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36506109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60403251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1287603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86719559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73500050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15441124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61150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67.9823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96.480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-25.05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571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5.67012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-100.02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-5600.1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25.789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22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521.23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45.89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-34.2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910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34.578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2.899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390245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87.1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195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567.98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89.56923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-897.6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0.45923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-67.45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623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-40.23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-6.43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864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702.97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56.79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8693332"/>
                  </a:ext>
                </a:extLst>
              </a:tr>
            </a:tbl>
          </a:graphicData>
        </a:graphic>
      </p:graphicFrame>
      <p:sp>
        <p:nvSpPr>
          <p:cNvPr id="5" name="Rounded Rectangle 3"/>
          <p:cNvSpPr/>
          <p:nvPr/>
        </p:nvSpPr>
        <p:spPr>
          <a:xfrm>
            <a:off x="2647719" y="6033212"/>
            <a:ext cx="1694707" cy="6321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By rows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42685" y="6049524"/>
            <a:ext cx="1712480" cy="59955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By columns</a:t>
            </a:r>
          </a:p>
        </p:txBody>
      </p:sp>
      <p:sp>
        <p:nvSpPr>
          <p:cNvPr id="7" name="Rounded Rectangle 4"/>
          <p:cNvSpPr/>
          <p:nvPr/>
        </p:nvSpPr>
        <p:spPr>
          <a:xfrm>
            <a:off x="6855424" y="6093200"/>
            <a:ext cx="1709962" cy="5995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Something Else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dirty="0">
                <a:solidFill>
                  <a:sysClr val="windowText" lastClr="000000"/>
                </a:solidFill>
              </a:rPr>
              <a:t>(what?)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400" y="2337585"/>
            <a:ext cx="57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255088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numerical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2193"/>
          </a:xfrm>
        </p:spPr>
        <p:txBody>
          <a:bodyPr/>
          <a:lstStyle/>
          <a:p>
            <a:r>
              <a:rPr lang="en-US" dirty="0"/>
              <a:t>Here’s a matrix M of </a:t>
            </a:r>
            <a:r>
              <a:rPr lang="en-US" dirty="0">
                <a:solidFill>
                  <a:schemeClr val="accent2"/>
                </a:solidFill>
              </a:rPr>
              <a:t>8 byte doubles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is this matrix </a:t>
            </a:r>
            <a:r>
              <a:rPr lang="en-US" dirty="0">
                <a:solidFill>
                  <a:srgbClr val="7030A0"/>
                </a:solidFill>
              </a:rPr>
              <a:t>stored in memory (heap) </a:t>
            </a:r>
            <a:r>
              <a:rPr lang="en-US" dirty="0"/>
              <a:t>in </a:t>
            </a:r>
            <a:r>
              <a:rPr lang="en-US" dirty="0">
                <a:solidFill>
                  <a:schemeClr val="accent6"/>
                </a:solidFill>
              </a:rPr>
              <a:t>C/C++/Java?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21164" y="2703354"/>
          <a:ext cx="81280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365061092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60403251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1287603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867195596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73500050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15441124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61150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67.9823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96.480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-25.05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571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5.67012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-100.02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-5600.1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25.789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22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521.23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45.89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-34.2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910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34.578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2.899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390245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87.1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195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567.98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89.56923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-897.6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0.45923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-67.45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623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-40.23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-6.43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864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702.97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56.79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8693332"/>
                  </a:ext>
                </a:extLst>
              </a:tr>
            </a:tbl>
          </a:graphicData>
        </a:graphic>
      </p:graphicFrame>
      <p:sp>
        <p:nvSpPr>
          <p:cNvPr id="5" name="Rounded Rectangle 3"/>
          <p:cNvSpPr/>
          <p:nvPr/>
        </p:nvSpPr>
        <p:spPr>
          <a:xfrm>
            <a:off x="2647719" y="6033212"/>
            <a:ext cx="1694707" cy="6321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By rows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42685" y="6049524"/>
            <a:ext cx="1712480" cy="59955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By columns</a:t>
            </a:r>
          </a:p>
        </p:txBody>
      </p:sp>
      <p:sp>
        <p:nvSpPr>
          <p:cNvPr id="7" name="Rounded Rectangle 4"/>
          <p:cNvSpPr/>
          <p:nvPr/>
        </p:nvSpPr>
        <p:spPr>
          <a:xfrm>
            <a:off x="6855424" y="6093200"/>
            <a:ext cx="1709962" cy="5995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Something Else</a:t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dirty="0">
                <a:solidFill>
                  <a:sysClr val="windowText" lastClr="000000"/>
                </a:solidFill>
              </a:rPr>
              <a:t>(what?)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400" y="2337585"/>
            <a:ext cx="57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9" name="Oval 8"/>
          <p:cNvSpPr/>
          <p:nvPr/>
        </p:nvSpPr>
        <p:spPr>
          <a:xfrm>
            <a:off x="2429164" y="5883564"/>
            <a:ext cx="2115127" cy="9744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891" y="5883564"/>
            <a:ext cx="192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We call this 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u="sng" dirty="0">
                <a:solidFill>
                  <a:srgbClr val="FF0000"/>
                </a:solidFill>
              </a:rPr>
              <a:t>row-major</a:t>
            </a:r>
            <a:r>
              <a:rPr lang="en-US" b="1" i="1" dirty="0">
                <a:solidFill>
                  <a:srgbClr val="FF0000"/>
                </a:solidFill>
              </a:rPr>
              <a:t> order!</a:t>
            </a:r>
          </a:p>
        </p:txBody>
      </p:sp>
    </p:spTree>
    <p:extLst>
      <p:ext uri="{BB962C8B-B14F-4D97-AF65-F5344CB8AC3E}">
        <p14:creationId xmlns:p14="http://schemas.microsoft.com/office/powerpoint/2010/main" val="22300222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row-major works…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271593"/>
                  </p:ext>
                </p:extLst>
              </p:nvPr>
            </p:nvGraphicFramePr>
            <p:xfrm>
              <a:off x="471055" y="2675136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271593"/>
                  </p:ext>
                </p:extLst>
              </p:nvPr>
            </p:nvGraphicFramePr>
            <p:xfrm>
              <a:off x="471055" y="2675136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3" t="-52049" r="-487313" b="-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0" y="1690688"/>
            <a:ext cx="14408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p:cxnSp>
        <p:nvCxnSpPr>
          <p:cNvPr id="7" name="Connector: Curved 6"/>
          <p:cNvCxnSpPr>
            <a:cxnSpLocks/>
          </p:cNvCxnSpPr>
          <p:nvPr/>
        </p:nvCxnSpPr>
        <p:spPr>
          <a:xfrm rot="16200000" flipH="1">
            <a:off x="1049726" y="2038017"/>
            <a:ext cx="634512" cy="535709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582" y="2646919"/>
            <a:ext cx="158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18" name="Freeform: Shape 17"/>
          <p:cNvSpPr/>
          <p:nvPr/>
        </p:nvSpPr>
        <p:spPr>
          <a:xfrm rot="20438819">
            <a:off x="1667850" y="2143222"/>
            <a:ext cx="516027" cy="507026"/>
          </a:xfrm>
          <a:custGeom>
            <a:avLst/>
            <a:gdLst>
              <a:gd name="connsiteX0" fmla="*/ 0 w 692727"/>
              <a:gd name="connsiteY0" fmla="*/ 556109 h 556109"/>
              <a:gd name="connsiteX1" fmla="*/ 350982 w 692727"/>
              <a:gd name="connsiteY1" fmla="*/ 1928 h 556109"/>
              <a:gd name="connsiteX2" fmla="*/ 692727 w 692727"/>
              <a:gd name="connsiteY2" fmla="*/ 408328 h 55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727" h="556109">
                <a:moveTo>
                  <a:pt x="0" y="556109"/>
                </a:moveTo>
                <a:cubicBezTo>
                  <a:pt x="117764" y="291333"/>
                  <a:pt x="235528" y="26558"/>
                  <a:pt x="350982" y="1928"/>
                </a:cubicBezTo>
                <a:cubicBezTo>
                  <a:pt x="466436" y="-22702"/>
                  <a:pt x="579581" y="192813"/>
                  <a:pt x="692727" y="408328"/>
                </a:cubicBezTo>
              </a:path>
            </a:pathLst>
          </a:custGeom>
          <a:noFill/>
          <a:ln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37328" y="2408530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M[0][1]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59020" y="2398137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M[0][2]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13093" y="2426355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M[0][6]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2473" y="2164745"/>
            <a:ext cx="6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. . 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018" y="3048696"/>
            <a:ext cx="158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54909" y="3205018"/>
            <a:ext cx="397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1937328" y="5084618"/>
            <a:ext cx="315981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1344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row-major works…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15643"/>
                  </p:ext>
                </p:extLst>
              </p:nvPr>
            </p:nvGraphicFramePr>
            <p:xfrm>
              <a:off x="471055" y="2675136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15643"/>
                  </p:ext>
                </p:extLst>
              </p:nvPr>
            </p:nvGraphicFramePr>
            <p:xfrm>
              <a:off x="471055" y="2675136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3" t="-52049" r="-487313" b="-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0" y="1690688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p:cxnSp>
        <p:nvCxnSpPr>
          <p:cNvPr id="7" name="Connector: Curved 6"/>
          <p:cNvCxnSpPr>
            <a:cxnSpLocks/>
          </p:cNvCxnSpPr>
          <p:nvPr/>
        </p:nvCxnSpPr>
        <p:spPr>
          <a:xfrm rot="16200000" flipH="1">
            <a:off x="1049726" y="2038017"/>
            <a:ext cx="634512" cy="535709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3345" y="2668238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18" name="Freeform: Shape 17"/>
          <p:cNvSpPr/>
          <p:nvPr/>
        </p:nvSpPr>
        <p:spPr>
          <a:xfrm rot="20438819">
            <a:off x="1667850" y="2143222"/>
            <a:ext cx="516027" cy="507026"/>
          </a:xfrm>
          <a:custGeom>
            <a:avLst/>
            <a:gdLst>
              <a:gd name="connsiteX0" fmla="*/ 0 w 692727"/>
              <a:gd name="connsiteY0" fmla="*/ 556109 h 556109"/>
              <a:gd name="connsiteX1" fmla="*/ 350982 w 692727"/>
              <a:gd name="connsiteY1" fmla="*/ 1928 h 556109"/>
              <a:gd name="connsiteX2" fmla="*/ 692727 w 692727"/>
              <a:gd name="connsiteY2" fmla="*/ 408328 h 55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727" h="556109">
                <a:moveTo>
                  <a:pt x="0" y="556109"/>
                </a:moveTo>
                <a:cubicBezTo>
                  <a:pt x="117764" y="291333"/>
                  <a:pt x="235528" y="26558"/>
                  <a:pt x="350982" y="1928"/>
                </a:cubicBezTo>
                <a:cubicBezTo>
                  <a:pt x="466436" y="-22702"/>
                  <a:pt x="579581" y="192813"/>
                  <a:pt x="692727" y="408328"/>
                </a:cubicBezTo>
              </a:path>
            </a:pathLst>
          </a:custGeom>
          <a:noFill/>
          <a:ln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18674" y="5314120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FF"/>
                </a:solidFill>
              </a:rPr>
              <a:t>double M[6][1]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40366" y="5303727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FF"/>
                </a:solidFill>
              </a:rPr>
              <a:t>double M[6][2]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4439" y="5331945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FF"/>
                </a:solidFill>
              </a:rPr>
              <a:t>double M[6][6]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2473" y="2164745"/>
            <a:ext cx="6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. . 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3346" y="3030671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54909" y="3205018"/>
            <a:ext cx="397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1937328" y="5084618"/>
            <a:ext cx="315981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5400000">
            <a:off x="969818" y="4805473"/>
            <a:ext cx="655782" cy="1708726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271" y="6086406"/>
            <a:ext cx="1113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 you need another column for pointers, </a:t>
            </a:r>
            <a:r>
              <a:rPr lang="en-US" dirty="0">
                <a:solidFill>
                  <a:schemeClr val="accent6"/>
                </a:solidFill>
              </a:rPr>
              <a:t>and another cell for the initial pointer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but nobody ever really tells you that!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2275" y="2422352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3967" y="2411959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M[0][2]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8040" y="2440177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M[0][6]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67420" y="2178567"/>
            <a:ext cx="6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. . .</a:t>
            </a:r>
          </a:p>
        </p:txBody>
      </p:sp>
      <p:sp>
        <p:nvSpPr>
          <p:cNvPr id="8" name="Freeform: Shape 7"/>
          <p:cNvSpPr/>
          <p:nvPr/>
        </p:nvSpPr>
        <p:spPr>
          <a:xfrm>
            <a:off x="72548" y="2019497"/>
            <a:ext cx="4758070" cy="4141158"/>
          </a:xfrm>
          <a:custGeom>
            <a:avLst/>
            <a:gdLst>
              <a:gd name="connsiteX0" fmla="*/ 647888 w 4758070"/>
              <a:gd name="connsiteY0" fmla="*/ 86394 h 4141158"/>
              <a:gd name="connsiteX1" fmla="*/ 195307 w 4758070"/>
              <a:gd name="connsiteY1" fmla="*/ 483558 h 4141158"/>
              <a:gd name="connsiteX2" fmla="*/ 176834 w 4758070"/>
              <a:gd name="connsiteY2" fmla="*/ 3799412 h 4141158"/>
              <a:gd name="connsiteX3" fmla="*/ 2402797 w 4758070"/>
              <a:gd name="connsiteY3" fmla="*/ 3910248 h 4141158"/>
              <a:gd name="connsiteX4" fmla="*/ 4333197 w 4758070"/>
              <a:gd name="connsiteY4" fmla="*/ 3882539 h 4141158"/>
              <a:gd name="connsiteX5" fmla="*/ 4758070 w 4758070"/>
              <a:gd name="connsiteY5" fmla="*/ 4141158 h 414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070" h="4141158">
                <a:moveTo>
                  <a:pt x="647888" y="86394"/>
                </a:moveTo>
                <a:cubicBezTo>
                  <a:pt x="460852" y="-24442"/>
                  <a:pt x="273816" y="-135278"/>
                  <a:pt x="195307" y="483558"/>
                </a:cubicBezTo>
                <a:cubicBezTo>
                  <a:pt x="116798" y="1102394"/>
                  <a:pt x="-191081" y="3228297"/>
                  <a:pt x="176834" y="3799412"/>
                </a:cubicBezTo>
                <a:cubicBezTo>
                  <a:pt x="544749" y="4370527"/>
                  <a:pt x="2402797" y="3910248"/>
                  <a:pt x="2402797" y="3910248"/>
                </a:cubicBezTo>
                <a:cubicBezTo>
                  <a:pt x="3095524" y="3924102"/>
                  <a:pt x="3940652" y="3844054"/>
                  <a:pt x="4333197" y="3882539"/>
                </a:cubicBezTo>
                <a:cubicBezTo>
                  <a:pt x="4725742" y="3921024"/>
                  <a:pt x="4741906" y="4031091"/>
                  <a:pt x="4758070" y="4141158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297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row-major works…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71055" y="2675136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71055" y="2675136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3" t="-52049" r="-487313" b="-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0" y="1690688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p:cxnSp>
        <p:nvCxnSpPr>
          <p:cNvPr id="7" name="Connector: Curved 6"/>
          <p:cNvCxnSpPr>
            <a:cxnSpLocks/>
          </p:cNvCxnSpPr>
          <p:nvPr/>
        </p:nvCxnSpPr>
        <p:spPr>
          <a:xfrm rot="16200000" flipH="1">
            <a:off x="1049726" y="2038017"/>
            <a:ext cx="634512" cy="535709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3345" y="2668238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18" name="Freeform: Shape 17"/>
          <p:cNvSpPr/>
          <p:nvPr/>
        </p:nvSpPr>
        <p:spPr>
          <a:xfrm rot="20438819">
            <a:off x="1667850" y="2143222"/>
            <a:ext cx="516027" cy="507026"/>
          </a:xfrm>
          <a:custGeom>
            <a:avLst/>
            <a:gdLst>
              <a:gd name="connsiteX0" fmla="*/ 0 w 692727"/>
              <a:gd name="connsiteY0" fmla="*/ 556109 h 556109"/>
              <a:gd name="connsiteX1" fmla="*/ 350982 w 692727"/>
              <a:gd name="connsiteY1" fmla="*/ 1928 h 556109"/>
              <a:gd name="connsiteX2" fmla="*/ 692727 w 692727"/>
              <a:gd name="connsiteY2" fmla="*/ 408328 h 55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727" h="556109">
                <a:moveTo>
                  <a:pt x="0" y="556109"/>
                </a:moveTo>
                <a:cubicBezTo>
                  <a:pt x="117764" y="291333"/>
                  <a:pt x="235528" y="26558"/>
                  <a:pt x="350982" y="1928"/>
                </a:cubicBezTo>
                <a:cubicBezTo>
                  <a:pt x="466436" y="-22702"/>
                  <a:pt x="579581" y="192813"/>
                  <a:pt x="692727" y="408328"/>
                </a:cubicBezTo>
              </a:path>
            </a:pathLst>
          </a:custGeom>
          <a:noFill/>
          <a:ln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18674" y="5314120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FF"/>
                </a:solidFill>
              </a:rPr>
              <a:t>double M[6][1]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40366" y="5303727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FF"/>
                </a:solidFill>
              </a:rPr>
              <a:t>double M[6][2]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4439" y="5331945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FF"/>
                </a:solidFill>
              </a:rPr>
              <a:t>double M[6][6]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2473" y="2164745"/>
            <a:ext cx="6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. . 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3346" y="3030671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54909" y="3205018"/>
            <a:ext cx="397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1937328" y="5084618"/>
            <a:ext cx="315981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5400000">
            <a:off x="969818" y="4805473"/>
            <a:ext cx="655782" cy="1708726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271" y="6086406"/>
            <a:ext cx="1170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 you need another column for pointers, </a:t>
            </a:r>
            <a:r>
              <a:rPr lang="en-US" dirty="0">
                <a:solidFill>
                  <a:schemeClr val="accent6"/>
                </a:solidFill>
              </a:rPr>
              <a:t>and another cell for the initial pointer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but nobody ever really tells you that!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Assumed array size: 36 * 8 = 288 bytes . </a:t>
            </a:r>
            <a:r>
              <a:rPr lang="en-US" dirty="0">
                <a:solidFill>
                  <a:srgbClr val="7030A0"/>
                </a:solidFill>
              </a:rPr>
              <a:t>Real: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36 * 8 for data </a:t>
            </a:r>
            <a:r>
              <a:rPr lang="en-US" dirty="0">
                <a:solidFill>
                  <a:schemeClr val="accent1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8*6 for row references </a:t>
            </a:r>
            <a:r>
              <a:rPr lang="en-US" dirty="0"/>
              <a:t>+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1 for initial reference = 337 bytes!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2275" y="2422352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3967" y="2411959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M[0][2]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8040" y="2440177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M[0][6]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67420" y="2178567"/>
            <a:ext cx="6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. . .</a:t>
            </a:r>
          </a:p>
        </p:txBody>
      </p:sp>
      <p:sp>
        <p:nvSpPr>
          <p:cNvPr id="8" name="Freeform: Shape 7"/>
          <p:cNvSpPr/>
          <p:nvPr/>
        </p:nvSpPr>
        <p:spPr>
          <a:xfrm>
            <a:off x="72548" y="2019497"/>
            <a:ext cx="4758070" cy="4141158"/>
          </a:xfrm>
          <a:custGeom>
            <a:avLst/>
            <a:gdLst>
              <a:gd name="connsiteX0" fmla="*/ 647888 w 4758070"/>
              <a:gd name="connsiteY0" fmla="*/ 86394 h 4141158"/>
              <a:gd name="connsiteX1" fmla="*/ 195307 w 4758070"/>
              <a:gd name="connsiteY1" fmla="*/ 483558 h 4141158"/>
              <a:gd name="connsiteX2" fmla="*/ 176834 w 4758070"/>
              <a:gd name="connsiteY2" fmla="*/ 3799412 h 4141158"/>
              <a:gd name="connsiteX3" fmla="*/ 2402797 w 4758070"/>
              <a:gd name="connsiteY3" fmla="*/ 3910248 h 4141158"/>
              <a:gd name="connsiteX4" fmla="*/ 4333197 w 4758070"/>
              <a:gd name="connsiteY4" fmla="*/ 3882539 h 4141158"/>
              <a:gd name="connsiteX5" fmla="*/ 4758070 w 4758070"/>
              <a:gd name="connsiteY5" fmla="*/ 4141158 h 414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070" h="4141158">
                <a:moveTo>
                  <a:pt x="647888" y="86394"/>
                </a:moveTo>
                <a:cubicBezTo>
                  <a:pt x="460852" y="-24442"/>
                  <a:pt x="273816" y="-135278"/>
                  <a:pt x="195307" y="483558"/>
                </a:cubicBezTo>
                <a:cubicBezTo>
                  <a:pt x="116798" y="1102394"/>
                  <a:pt x="-191081" y="3228297"/>
                  <a:pt x="176834" y="3799412"/>
                </a:cubicBezTo>
                <a:cubicBezTo>
                  <a:pt x="544749" y="4370527"/>
                  <a:pt x="2402797" y="3910248"/>
                  <a:pt x="2402797" y="3910248"/>
                </a:cubicBezTo>
                <a:cubicBezTo>
                  <a:pt x="3095524" y="3924102"/>
                  <a:pt x="3940652" y="3844054"/>
                  <a:pt x="4333197" y="3882539"/>
                </a:cubicBezTo>
                <a:cubicBezTo>
                  <a:pt x="4725742" y="3921024"/>
                  <a:pt x="4741906" y="4031091"/>
                  <a:pt x="4758070" y="4141158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051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row-major works…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71055" y="2675136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71055" y="2675136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3" t="-52049" r="-487313" b="-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0" y="1690688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p:cxnSp>
        <p:nvCxnSpPr>
          <p:cNvPr id="7" name="Connector: Curved 6"/>
          <p:cNvCxnSpPr>
            <a:cxnSpLocks/>
          </p:cNvCxnSpPr>
          <p:nvPr/>
        </p:nvCxnSpPr>
        <p:spPr>
          <a:xfrm rot="16200000" flipH="1">
            <a:off x="1049726" y="2038017"/>
            <a:ext cx="634512" cy="535709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3345" y="2668238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18" name="Freeform: Shape 17"/>
          <p:cNvSpPr/>
          <p:nvPr/>
        </p:nvSpPr>
        <p:spPr>
          <a:xfrm rot="20438819">
            <a:off x="1667850" y="2143222"/>
            <a:ext cx="516027" cy="507026"/>
          </a:xfrm>
          <a:custGeom>
            <a:avLst/>
            <a:gdLst>
              <a:gd name="connsiteX0" fmla="*/ 0 w 692727"/>
              <a:gd name="connsiteY0" fmla="*/ 556109 h 556109"/>
              <a:gd name="connsiteX1" fmla="*/ 350982 w 692727"/>
              <a:gd name="connsiteY1" fmla="*/ 1928 h 556109"/>
              <a:gd name="connsiteX2" fmla="*/ 692727 w 692727"/>
              <a:gd name="connsiteY2" fmla="*/ 408328 h 55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727" h="556109">
                <a:moveTo>
                  <a:pt x="0" y="556109"/>
                </a:moveTo>
                <a:cubicBezTo>
                  <a:pt x="117764" y="291333"/>
                  <a:pt x="235528" y="26558"/>
                  <a:pt x="350982" y="1928"/>
                </a:cubicBezTo>
                <a:cubicBezTo>
                  <a:pt x="466436" y="-22702"/>
                  <a:pt x="579581" y="192813"/>
                  <a:pt x="692727" y="408328"/>
                </a:cubicBezTo>
              </a:path>
            </a:pathLst>
          </a:custGeom>
          <a:noFill/>
          <a:ln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18674" y="5314120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FF"/>
                </a:solidFill>
              </a:rPr>
              <a:t>double M[6][1]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40366" y="5303727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FF"/>
                </a:solidFill>
              </a:rPr>
              <a:t>double M[6][2]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4439" y="5331945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FF"/>
                </a:solidFill>
              </a:rPr>
              <a:t>double M[6][6]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2473" y="2164745"/>
            <a:ext cx="6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. . 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3346" y="3030671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54909" y="3205018"/>
            <a:ext cx="397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1937328" y="5084618"/>
            <a:ext cx="315981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5400000">
            <a:off x="969818" y="4805473"/>
            <a:ext cx="655782" cy="1708726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271" y="6086406"/>
            <a:ext cx="1170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 you need another column for pointers, </a:t>
            </a:r>
            <a:r>
              <a:rPr lang="en-US" dirty="0">
                <a:solidFill>
                  <a:schemeClr val="accent6"/>
                </a:solidFill>
              </a:rPr>
              <a:t>and another cell for the initial pointer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but nobody ever really tells you that!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Assumed array size: 36 * 8 = 288 bytes . </a:t>
            </a:r>
            <a:r>
              <a:rPr lang="en-US" dirty="0">
                <a:solidFill>
                  <a:srgbClr val="7030A0"/>
                </a:solidFill>
              </a:rPr>
              <a:t>Real: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36 * 8 for data </a:t>
            </a:r>
            <a:r>
              <a:rPr lang="en-US" dirty="0">
                <a:solidFill>
                  <a:schemeClr val="accent1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8*6 for row references </a:t>
            </a:r>
            <a:r>
              <a:rPr lang="en-US" dirty="0"/>
              <a:t>+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1 for initial reference = 337 bytes!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2275" y="2422352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3967" y="2411959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M[0][2]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8040" y="2440177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double M[0][6]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67420" y="2178567"/>
            <a:ext cx="6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. . .</a:t>
            </a:r>
          </a:p>
        </p:txBody>
      </p:sp>
      <p:sp>
        <p:nvSpPr>
          <p:cNvPr id="8" name="Freeform: Shape 7"/>
          <p:cNvSpPr/>
          <p:nvPr/>
        </p:nvSpPr>
        <p:spPr>
          <a:xfrm>
            <a:off x="72548" y="2019497"/>
            <a:ext cx="4758070" cy="4141158"/>
          </a:xfrm>
          <a:custGeom>
            <a:avLst/>
            <a:gdLst>
              <a:gd name="connsiteX0" fmla="*/ 647888 w 4758070"/>
              <a:gd name="connsiteY0" fmla="*/ 86394 h 4141158"/>
              <a:gd name="connsiteX1" fmla="*/ 195307 w 4758070"/>
              <a:gd name="connsiteY1" fmla="*/ 483558 h 4141158"/>
              <a:gd name="connsiteX2" fmla="*/ 176834 w 4758070"/>
              <a:gd name="connsiteY2" fmla="*/ 3799412 h 4141158"/>
              <a:gd name="connsiteX3" fmla="*/ 2402797 w 4758070"/>
              <a:gd name="connsiteY3" fmla="*/ 3910248 h 4141158"/>
              <a:gd name="connsiteX4" fmla="*/ 4333197 w 4758070"/>
              <a:gd name="connsiteY4" fmla="*/ 3882539 h 4141158"/>
              <a:gd name="connsiteX5" fmla="*/ 4758070 w 4758070"/>
              <a:gd name="connsiteY5" fmla="*/ 4141158 h 414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070" h="4141158">
                <a:moveTo>
                  <a:pt x="647888" y="86394"/>
                </a:moveTo>
                <a:cubicBezTo>
                  <a:pt x="460852" y="-24442"/>
                  <a:pt x="273816" y="-135278"/>
                  <a:pt x="195307" y="483558"/>
                </a:cubicBezTo>
                <a:cubicBezTo>
                  <a:pt x="116798" y="1102394"/>
                  <a:pt x="-191081" y="3228297"/>
                  <a:pt x="176834" y="3799412"/>
                </a:cubicBezTo>
                <a:cubicBezTo>
                  <a:pt x="544749" y="4370527"/>
                  <a:pt x="2402797" y="3910248"/>
                  <a:pt x="2402797" y="3910248"/>
                </a:cubicBezTo>
                <a:cubicBezTo>
                  <a:pt x="3095524" y="3924102"/>
                  <a:pt x="3940652" y="3844054"/>
                  <a:pt x="4333197" y="3882539"/>
                </a:cubicBezTo>
                <a:cubicBezTo>
                  <a:pt x="4725742" y="3921024"/>
                  <a:pt x="4741906" y="4031091"/>
                  <a:pt x="4758070" y="4141158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41000" y="5361295"/>
                <a:ext cx="165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That’s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 on top!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0" y="5361295"/>
                <a:ext cx="1651000" cy="646331"/>
              </a:xfrm>
              <a:prstGeom prst="rect">
                <a:avLst/>
              </a:prstGeom>
              <a:blipFill>
                <a:blip r:embed="rId3"/>
                <a:stretch>
                  <a:fillRect l="-2952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4556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bigger problem…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" t="-52049" r="-487313" b="-30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43345" y="1142333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1504766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10" y="473785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</p:spTree>
    <p:extLst>
      <p:ext uri="{BB962C8B-B14F-4D97-AF65-F5344CB8AC3E}">
        <p14:creationId xmlns:p14="http://schemas.microsoft.com/office/powerpoint/2010/main" val="8510989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bigger problem…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" t="-52049" r="-487313" b="-30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43345" y="1142333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1504766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10" y="473785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CPU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≈50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registers, ALU, FPU…)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blipFill>
                <a:blip r:embed="rId4"/>
                <a:stretch>
                  <a:fillRect t="-2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66801" y="5504875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5454" y="5509495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0258" y="5509495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8911" y="5514115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6802" y="5514115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1" y="5735784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5454" y="5740404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0258" y="5740404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08911" y="5745024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36802" y="5745024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L1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32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blipFill>
                <a:blip r:embed="rId5"/>
                <a:stretch>
                  <a:fillRect l="-7394" t="-4605" r="-66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L2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256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blipFill>
                <a:blip r:embed="rId6"/>
                <a:stretch>
                  <a:fillRect l="-4698" t="-3867" r="-4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L3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 MB per core)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blipFill>
                <a:blip r:embed="rId7"/>
                <a:stretch>
                  <a:fillRect t="-5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332029" y="525082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332029" y="5657912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80836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22544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370950" y="5767799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340930" y="5268670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340930" y="4766071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69098"/>
              </p:ext>
            </p:extLst>
          </p:nvPr>
        </p:nvGraphicFramePr>
        <p:xfrm>
          <a:off x="7583072" y="4766071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98839"/>
              </p:ext>
            </p:extLst>
          </p:nvPr>
        </p:nvGraphicFramePr>
        <p:xfrm>
          <a:off x="7583072" y="5213908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92038"/>
              </p:ext>
            </p:extLst>
          </p:nvPr>
        </p:nvGraphicFramePr>
        <p:xfrm>
          <a:off x="7583072" y="5718862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8342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bigger problem…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" t="-52049" r="-487313" b="-30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43345" y="1142333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1504766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10" y="473785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CPU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≈50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registers, ALU, FPU…)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blipFill>
                <a:blip r:embed="rId4"/>
                <a:stretch>
                  <a:fillRect t="-2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66801" y="550487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5454" y="550949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0258" y="5509495"/>
            <a:ext cx="147782" cy="157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8911" y="5514115"/>
            <a:ext cx="147782" cy="157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6802" y="5514115"/>
            <a:ext cx="147782" cy="157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1" y="573578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5454" y="574040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0258" y="5740404"/>
            <a:ext cx="147782" cy="157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08911" y="5745024"/>
            <a:ext cx="147782" cy="157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36802" y="5745024"/>
            <a:ext cx="147782" cy="157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L1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32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blipFill>
                <a:blip r:embed="rId5"/>
                <a:stretch>
                  <a:fillRect l="-7394" t="-4605" r="-66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L2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256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blipFill>
                <a:blip r:embed="rId6"/>
                <a:stretch>
                  <a:fillRect l="-4698" t="-3867" r="-4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L3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 MB per core)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blipFill>
                <a:blip r:embed="rId7"/>
                <a:stretch>
                  <a:fillRect t="-5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16893"/>
              </p:ext>
            </p:extLst>
          </p:nvPr>
        </p:nvGraphicFramePr>
        <p:xfrm>
          <a:off x="5370950" y="5767799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14857"/>
              </p:ext>
            </p:extLst>
          </p:nvPr>
        </p:nvGraphicFramePr>
        <p:xfrm>
          <a:off x="5340930" y="5268670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10683"/>
              </p:ext>
            </p:extLst>
          </p:nvPr>
        </p:nvGraphicFramePr>
        <p:xfrm>
          <a:off x="5340930" y="4766071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3332029" y="525082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3332029" y="5657912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80836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22544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93305"/>
              </p:ext>
            </p:extLst>
          </p:nvPr>
        </p:nvGraphicFramePr>
        <p:xfrm>
          <a:off x="7583072" y="4766071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65780"/>
              </p:ext>
            </p:extLst>
          </p:nvPr>
        </p:nvGraphicFramePr>
        <p:xfrm>
          <a:off x="7583072" y="5213908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33919"/>
              </p:ext>
            </p:extLst>
          </p:nvPr>
        </p:nvGraphicFramePr>
        <p:xfrm>
          <a:off x="7583072" y="5718862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8413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bigger problem…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" t="-52049" r="-487313" b="-30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43345" y="1142333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1504766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10" y="473785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CPU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≈50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registers, ALU, FPU…)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blipFill>
                <a:blip r:embed="rId4"/>
                <a:stretch>
                  <a:fillRect t="-2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66801" y="550487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5454" y="550949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0258" y="5509495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8911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6802" y="5514115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1" y="573578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5454" y="574040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0258" y="5740404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08911" y="5745024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36802" y="5745024"/>
            <a:ext cx="147782" cy="15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L1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32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blipFill>
                <a:blip r:embed="rId5"/>
                <a:stretch>
                  <a:fillRect l="-7394" t="-4605" r="-66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L2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256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blipFill>
                <a:blip r:embed="rId6"/>
                <a:stretch>
                  <a:fillRect l="-4698" t="-3867" r="-4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L3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 MB per core)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blipFill>
                <a:blip r:embed="rId7"/>
                <a:stretch>
                  <a:fillRect t="-5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370950" y="5767799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340930" y="5268670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340930" y="4766071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3332029" y="525082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3332029" y="5657912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80836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22544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71352"/>
              </p:ext>
            </p:extLst>
          </p:nvPr>
        </p:nvGraphicFramePr>
        <p:xfrm>
          <a:off x="7554497" y="4743111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93653"/>
              </p:ext>
            </p:extLst>
          </p:nvPr>
        </p:nvGraphicFramePr>
        <p:xfrm>
          <a:off x="7554497" y="5190948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06625"/>
              </p:ext>
            </p:extLst>
          </p:nvPr>
        </p:nvGraphicFramePr>
        <p:xfrm>
          <a:off x="7554497" y="5695902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47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8242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instructor says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7900" y="2982786"/>
            <a:ext cx="74041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Bottom line: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420 will not help you in </a:t>
            </a:r>
            <a:r>
              <a:rPr lang="en-US" sz="2200" b="1" u="sng" dirty="0"/>
              <a:t>job interviews</a:t>
            </a:r>
            <a:r>
              <a:rPr lang="en-US" sz="2200" dirty="0"/>
              <a:t> as much as </a:t>
            </a:r>
            <a:r>
              <a:rPr lang="en-US" sz="2200" b="1" dirty="0"/>
              <a:t>351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Implement a bunch of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algos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in 351/451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read interview questions</a:t>
            </a:r>
            <a:r>
              <a:rPr lang="en-US" sz="2200" dirty="0"/>
              <a:t> and the job / internship is yours.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420 will help you more in your actual </a:t>
            </a:r>
            <a:r>
              <a:rPr lang="en-US" sz="2200" b="1" u="sng" dirty="0"/>
              <a:t>job.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/>
              <a:t>Implementing </a:t>
            </a:r>
            <a:r>
              <a:rPr lang="en-US" sz="2200" dirty="0">
                <a:solidFill>
                  <a:schemeClr val="accent2"/>
                </a:solidFill>
              </a:rPr>
              <a:t>efficient indices </a:t>
            </a:r>
            <a:r>
              <a:rPr lang="en-US" sz="2200" dirty="0"/>
              <a:t>for different kinds of data is </a:t>
            </a:r>
            <a:r>
              <a:rPr lang="en-US" sz="2200" b="1" u="sng" dirty="0">
                <a:solidFill>
                  <a:schemeClr val="accent6"/>
                </a:solidFill>
              </a:rPr>
              <a:t>always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relevant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err="1">
                <a:solidFill>
                  <a:srgbClr val="FF00FF"/>
                </a:solidFill>
              </a:rPr>
              <a:t>Spacial</a:t>
            </a:r>
            <a:r>
              <a:rPr lang="en-US" sz="2200" dirty="0">
                <a:solidFill>
                  <a:srgbClr val="FF00FF"/>
                </a:solidFill>
              </a:rPr>
              <a:t>/Multi-dimensional structures </a:t>
            </a:r>
            <a:r>
              <a:rPr lang="en-US" sz="2200" dirty="0"/>
              <a:t>at the </a:t>
            </a:r>
            <a:r>
              <a:rPr lang="en-US" sz="2200" b="1" u="sng" dirty="0">
                <a:solidFill>
                  <a:schemeClr val="accent1"/>
                </a:solidFill>
              </a:rPr>
              <a:t>forefront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/>
              <a:t>of modern applications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193800" y="1282700"/>
            <a:ext cx="4470400" cy="1700086"/>
          </a:xfrm>
          <a:prstGeom prst="wedgeEllipseCallout">
            <a:avLst>
              <a:gd name="adj1" fmla="val -3649"/>
              <a:gd name="adj2" fmla="val 7239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ysClr val="windowText" lastClr="000000"/>
                </a:solidFill>
              </a:rPr>
              <a:t>Right, as if you’ll ever need to </a:t>
            </a:r>
            <a:r>
              <a:rPr lang="en-US" sz="2600" dirty="0">
                <a:solidFill>
                  <a:srgbClr val="7030A0"/>
                </a:solidFill>
              </a:rPr>
              <a:t>implement quicksort </a:t>
            </a:r>
            <a:r>
              <a:rPr lang="en-US" sz="2600" dirty="0">
                <a:solidFill>
                  <a:sysClr val="windowText" lastClr="000000"/>
                </a:solidFill>
              </a:rPr>
              <a:t>in your </a:t>
            </a:r>
            <a:r>
              <a:rPr lang="en-US" sz="2600" b="1" dirty="0">
                <a:solidFill>
                  <a:schemeClr val="accent6"/>
                </a:solidFill>
              </a:rPr>
              <a:t>job!</a:t>
            </a:r>
          </a:p>
        </p:txBody>
      </p:sp>
      <p:pic>
        <p:nvPicPr>
          <p:cNvPr id="8" name="Picture 7" descr="Person wearing glasses and smiling at the camera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01" y="3616325"/>
            <a:ext cx="1563990" cy="15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68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bigger problem…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" t="-52049" r="-487313" b="-30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43345" y="1142333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1504766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10" y="473785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CPU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≈50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registers, ALU, FPU…)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blipFill>
                <a:blip r:embed="rId4"/>
                <a:stretch>
                  <a:fillRect t="-2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66801" y="550487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5454" y="550949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0258" y="550949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8911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6802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1" y="573578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5454" y="574040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0258" y="574040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08911" y="574502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36802" y="574502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L1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32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blipFill>
                <a:blip r:embed="rId5"/>
                <a:stretch>
                  <a:fillRect l="-7394" t="-4605" r="-66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L2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256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blipFill>
                <a:blip r:embed="rId6"/>
                <a:stretch>
                  <a:fillRect l="-4698" t="-3867" r="-4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L3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 MB per core)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blipFill>
                <a:blip r:embed="rId7"/>
                <a:stretch>
                  <a:fillRect t="-5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370950" y="5767799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340930" y="5268670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340930" y="4766071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3332029" y="525082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3332029" y="5657912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80836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22544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0155"/>
              </p:ext>
            </p:extLst>
          </p:nvPr>
        </p:nvGraphicFramePr>
        <p:xfrm>
          <a:off x="7506872" y="4802986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66403"/>
              </p:ext>
            </p:extLst>
          </p:nvPr>
        </p:nvGraphicFramePr>
        <p:xfrm>
          <a:off x="7506872" y="5250823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63806"/>
              </p:ext>
            </p:extLst>
          </p:nvPr>
        </p:nvGraphicFramePr>
        <p:xfrm>
          <a:off x="7506872" y="5755777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520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bigger problem…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" t="-52049" r="-487313" b="-30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43345" y="1142333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1504766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10" y="473785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CPU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≈50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registers, ALU, FPU…)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blipFill>
                <a:blip r:embed="rId4"/>
                <a:stretch>
                  <a:fillRect t="-2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66801" y="550487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5454" y="550949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0258" y="550949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8911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6802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1" y="573578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5454" y="574040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0258" y="574040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08911" y="574502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36802" y="574502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L1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32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blipFill>
                <a:blip r:embed="rId5"/>
                <a:stretch>
                  <a:fillRect l="-7394" t="-4605" r="-66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L2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256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blipFill>
                <a:blip r:embed="rId6"/>
                <a:stretch>
                  <a:fillRect l="-4698" t="-3867" r="-4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L3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 MB per core)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blipFill>
                <a:blip r:embed="rId7"/>
                <a:stretch>
                  <a:fillRect t="-5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332029" y="525082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52547"/>
              </p:ext>
            </p:extLst>
          </p:nvPr>
        </p:nvGraphicFramePr>
        <p:xfrm>
          <a:off x="3332029" y="5657912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370950" y="5767799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340930" y="5268670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340930" y="4766071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54241"/>
              </p:ext>
            </p:extLst>
          </p:nvPr>
        </p:nvGraphicFramePr>
        <p:xfrm>
          <a:off x="7573547" y="4766071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19847"/>
              </p:ext>
            </p:extLst>
          </p:nvPr>
        </p:nvGraphicFramePr>
        <p:xfrm>
          <a:off x="7573547" y="5213908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72165"/>
              </p:ext>
            </p:extLst>
          </p:nvPr>
        </p:nvGraphicFramePr>
        <p:xfrm>
          <a:off x="7573547" y="5718862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8946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bigger problem…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" t="-52049" r="-487313" b="-30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43345" y="1142333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1504766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10" y="473785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CPU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≈50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registers, ALU, FPU…)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blipFill>
                <a:blip r:embed="rId4"/>
                <a:stretch>
                  <a:fillRect t="-2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66801" y="550487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5454" y="550949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0258" y="550949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8911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6802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1" y="573578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5454" y="574040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0258" y="574040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08911" y="574502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36802" y="574502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L1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32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blipFill>
                <a:blip r:embed="rId5"/>
                <a:stretch>
                  <a:fillRect l="-7394" t="-4605" r="-66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L2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256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blipFill>
                <a:blip r:embed="rId6"/>
                <a:stretch>
                  <a:fillRect l="-4698" t="-3867" r="-4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L3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 MB per core)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blipFill>
                <a:blip r:embed="rId7"/>
                <a:stretch>
                  <a:fillRect t="-5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332029" y="525082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332029" y="5657912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388236" y="4807664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88236" y="528080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370950" y="5767799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92828"/>
              </p:ext>
            </p:extLst>
          </p:nvPr>
        </p:nvGraphicFramePr>
        <p:xfrm>
          <a:off x="7430672" y="4844315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92760"/>
              </p:ext>
            </p:extLst>
          </p:nvPr>
        </p:nvGraphicFramePr>
        <p:xfrm>
          <a:off x="7430672" y="5292152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09055"/>
              </p:ext>
            </p:extLst>
          </p:nvPr>
        </p:nvGraphicFramePr>
        <p:xfrm>
          <a:off x="7430672" y="5797106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8061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bigger problem…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" t="-52049" r="-487313" b="-30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43345" y="1142333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1504766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10" y="473785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CPU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≈50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registers, ALU, FPU…)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blipFill>
                <a:blip r:embed="rId4"/>
                <a:stretch>
                  <a:fillRect t="-2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66801" y="550487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5454" y="550949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0258" y="550949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8911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6802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1" y="573578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5454" y="574040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0258" y="574040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08911" y="574502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36802" y="574502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L1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32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blipFill>
                <a:blip r:embed="rId5"/>
                <a:stretch>
                  <a:fillRect l="-7394" t="-4605" r="-66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L2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256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blipFill>
                <a:blip r:embed="rId6"/>
                <a:stretch>
                  <a:fillRect l="-4698" t="-3867" r="-4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L3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 MB per core)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blipFill>
                <a:blip r:embed="rId7"/>
                <a:stretch>
                  <a:fillRect t="-5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332029" y="525082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332029" y="5657912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388236" y="4807664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88236" y="528080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370950" y="5767799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07922"/>
              </p:ext>
            </p:extLst>
          </p:nvPr>
        </p:nvGraphicFramePr>
        <p:xfrm>
          <a:off x="7430672" y="4844315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50647"/>
              </p:ext>
            </p:extLst>
          </p:nvPr>
        </p:nvGraphicFramePr>
        <p:xfrm>
          <a:off x="7430672" y="5292152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9996"/>
              </p:ext>
            </p:extLst>
          </p:nvPr>
        </p:nvGraphicFramePr>
        <p:xfrm>
          <a:off x="7430672" y="5797106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3797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bigger problem…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" t="-52049" r="-487313" b="-30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43345" y="1142333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1504766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10" y="473785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CPU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≈50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registers, ALU, FPU…)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0" y="4948951"/>
                <a:ext cx="2068946" cy="1219200"/>
              </a:xfrm>
              <a:prstGeom prst="rect">
                <a:avLst/>
              </a:prstGeom>
              <a:blipFill>
                <a:blip r:embed="rId4"/>
                <a:stretch>
                  <a:fillRect t="-2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66801" y="550487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5454" y="5509495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0258" y="550949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8911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6802" y="5514115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1" y="573578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5454" y="5740404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0258" y="574040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08911" y="574502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36802" y="5745024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L1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32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4" y="4340112"/>
                <a:ext cx="1722579" cy="1838186"/>
              </a:xfrm>
              <a:prstGeom prst="rect">
                <a:avLst/>
              </a:prstGeom>
              <a:blipFill>
                <a:blip r:embed="rId5"/>
                <a:stretch>
                  <a:fillRect l="-7394" t="-4605" r="-66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L2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256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66" y="4004952"/>
                <a:ext cx="1805709" cy="2197266"/>
              </a:xfrm>
              <a:prstGeom prst="rect">
                <a:avLst/>
              </a:prstGeom>
              <a:blipFill>
                <a:blip r:embed="rId6"/>
                <a:stretch>
                  <a:fillRect l="-4698" t="-3867" r="-4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L3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 MB per core)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368" y="3893491"/>
                <a:ext cx="3726868" cy="2346192"/>
              </a:xfrm>
              <a:prstGeom prst="rect">
                <a:avLst/>
              </a:prstGeom>
              <a:blipFill>
                <a:blip r:embed="rId7"/>
                <a:stretch>
                  <a:fillRect t="-5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332029" y="525082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332029" y="5657912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388236" y="4807664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88236" y="5280803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370950" y="5767799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430672" y="4844315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430672" y="5292152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7430672" y="5797106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33700" y="6212262"/>
            <a:ext cx="233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Over-utilization + partial overlap with L2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30673" y="6278385"/>
            <a:ext cx="392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Under-utilization + fragmentation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01447" y="6274699"/>
            <a:ext cx="169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Over-utilization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08172" y="6309597"/>
            <a:ext cx="205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Over-utilization </a:t>
            </a:r>
          </a:p>
        </p:txBody>
      </p:sp>
    </p:spTree>
    <p:extLst>
      <p:ext uri="{BB962C8B-B14F-4D97-AF65-F5344CB8AC3E}">
        <p14:creationId xmlns:p14="http://schemas.microsoft.com/office/powerpoint/2010/main" val="3915145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bigger problem…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=""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=""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=""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=""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=""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434110" y="1142333"/>
              <a:ext cx="957811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2632">
                      <a:extLst>
                        <a:ext uri="{9D8B030D-6E8A-4147-A177-3AD203B41FA5}">
                          <a16:colId xmlns:a16="http://schemas.microsoft.com/office/drawing/2014/main" val="1037951221"/>
                        </a:ext>
                      </a:extLst>
                    </a:gridCol>
                    <a:gridCol w="925840">
                      <a:extLst>
                        <a:ext uri="{9D8B030D-6E8A-4147-A177-3AD203B41FA5}">
                          <a16:colId xmlns:a16="http://schemas.microsoft.com/office/drawing/2014/main" val="3650610922"/>
                        </a:ext>
                      </a:extLst>
                    </a:gridCol>
                    <a:gridCol w="1163782">
                      <a:extLst>
                        <a:ext uri="{9D8B030D-6E8A-4147-A177-3AD203B41FA5}">
                          <a16:colId xmlns:a16="http://schemas.microsoft.com/office/drawing/2014/main" val="1604032516"/>
                        </a:ext>
                      </a:extLst>
                    </a:gridCol>
                    <a:gridCol w="1066802">
                      <a:extLst>
                        <a:ext uri="{9D8B030D-6E8A-4147-A177-3AD203B41FA5}">
                          <a16:colId xmlns:a16="http://schemas.microsoft.com/office/drawing/2014/main" val="11287603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867195596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735000508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3154411245"/>
                        </a:ext>
                      </a:extLst>
                    </a:gridCol>
                    <a:gridCol w="1197264">
                      <a:extLst>
                        <a:ext uri="{9D8B030D-6E8A-4147-A177-3AD203B41FA5}">
                          <a16:colId xmlns:a16="http://schemas.microsoft.com/office/drawing/2014/main" val="26115045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67.9823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96.480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-25.05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660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660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660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712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5.6701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-100.02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-5600.1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25.789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23227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" t="-52049" r="-487313" b="-30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521.23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45.89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-34.2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910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34.578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2.899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390245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87.1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19559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567.98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89.56923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-897.6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0.45923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-67.45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23875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-6.43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8648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double* M[6]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chemeClr val="accent4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702.97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56.79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-0.0001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-4.1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0">
                              <a:srgbClr val="FF00FF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00FF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00FF">
                                <a:tint val="23500"/>
                                <a:satMod val="160000"/>
                              </a:srgb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693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43345" y="1142333"/>
            <a:ext cx="1663437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double* M[0]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1504766"/>
            <a:ext cx="163572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double* M[1]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10" y="473785"/>
            <a:ext cx="1440873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**M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3346" y="4641223"/>
                <a:ext cx="2068946" cy="1219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CPU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≈50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registers, ALU, FPU…)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6" y="4641223"/>
                <a:ext cx="2068946" cy="1219200"/>
              </a:xfrm>
              <a:prstGeom prst="rect">
                <a:avLst/>
              </a:prstGeom>
              <a:blipFill>
                <a:blip r:embed="rId4"/>
                <a:stretch>
                  <a:fillRect t="-19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95737" y="5197147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390" y="5201767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194" y="5201767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37847" y="5206387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65738" y="5206387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5737" y="5428056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4390" y="5432676"/>
            <a:ext cx="147782" cy="1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194" y="5432676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37847" y="5437296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65738" y="5437296"/>
            <a:ext cx="147782" cy="1570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04984" y="4324680"/>
                <a:ext cx="1722579" cy="1838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L1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32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4" y="4324680"/>
                <a:ext cx="1722579" cy="1838186"/>
              </a:xfrm>
              <a:prstGeom prst="rect">
                <a:avLst/>
              </a:prstGeom>
              <a:blipFill>
                <a:blip r:embed="rId5"/>
                <a:stretch>
                  <a:fillRect l="-7394" t="-4276" r="-66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18727" y="4037429"/>
                <a:ext cx="1805709" cy="2197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L2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256 KB)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727" y="4037429"/>
                <a:ext cx="1805709" cy="2197266"/>
              </a:xfrm>
              <a:prstGeom prst="rect">
                <a:avLst/>
              </a:prstGeom>
              <a:blipFill>
                <a:blip r:embed="rId6"/>
                <a:stretch>
                  <a:fillRect l="-4348" t="-3857" r="-40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823208" y="3930489"/>
                <a:ext cx="3726868" cy="2346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L3 Cache</a:t>
                </a:r>
                <a:r>
                  <a:rPr lang="en-US" sz="1200" dirty="0">
                    <a:solidFill>
                      <a:schemeClr val="tx1"/>
                    </a:solidFill>
                  </a:rPr>
                  <a:t/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2 MB per core)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8" y="3930489"/>
                <a:ext cx="3726868" cy="2346192"/>
              </a:xfrm>
              <a:prstGeom prst="rect">
                <a:avLst/>
              </a:prstGeom>
              <a:blipFill>
                <a:blip r:embed="rId7"/>
                <a:stretch>
                  <a:fillRect t="-5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20319"/>
              </p:ext>
            </p:extLst>
          </p:nvPr>
        </p:nvGraphicFramePr>
        <p:xfrm>
          <a:off x="3332029" y="5235391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26982"/>
              </p:ext>
            </p:extLst>
          </p:nvPr>
        </p:nvGraphicFramePr>
        <p:xfrm>
          <a:off x="3332029" y="5642480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81601"/>
              </p:ext>
            </p:extLst>
          </p:nvPr>
        </p:nvGraphicFramePr>
        <p:xfrm>
          <a:off x="5683797" y="4840141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07768"/>
              </p:ext>
            </p:extLst>
          </p:nvPr>
        </p:nvGraphicFramePr>
        <p:xfrm>
          <a:off x="5683797" y="5313280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985127"/>
              </p:ext>
            </p:extLst>
          </p:nvPr>
        </p:nvGraphicFramePr>
        <p:xfrm>
          <a:off x="5666511" y="5800276"/>
          <a:ext cx="1510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9510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5169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4256"/>
              </p:ext>
            </p:extLst>
          </p:nvPr>
        </p:nvGraphicFramePr>
        <p:xfrm>
          <a:off x="7929402" y="4844315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14226"/>
              </p:ext>
            </p:extLst>
          </p:nvPr>
        </p:nvGraphicFramePr>
        <p:xfrm>
          <a:off x="7929402" y="5292152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563527"/>
              </p:ext>
            </p:extLst>
          </p:nvPr>
        </p:nvGraphicFramePr>
        <p:xfrm>
          <a:off x="7929402" y="5797106"/>
          <a:ext cx="33324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128635155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872620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4487099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404574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165553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48360624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97966875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633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579179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76005798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59099102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7958191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5160923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44605436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8685929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4092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85817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929402" y="6359877"/>
            <a:ext cx="392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Under-utilization + fragmentation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1821" y="6175211"/>
            <a:ext cx="205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Over-utilization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76458" y="6343514"/>
            <a:ext cx="205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Over-utilization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33700" y="6221787"/>
            <a:ext cx="233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Over-utilization + partial overlap with L2 </a:t>
            </a:r>
          </a:p>
        </p:txBody>
      </p:sp>
    </p:spTree>
    <p:extLst>
      <p:ext uri="{BB962C8B-B14F-4D97-AF65-F5344CB8AC3E}">
        <p14:creationId xmlns:p14="http://schemas.microsoft.com/office/powerpoint/2010/main" val="23266163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talked storage; what about </a:t>
            </a:r>
            <a:r>
              <a:rPr lang="en-US" b="1" dirty="0">
                <a:solidFill>
                  <a:srgbClr val="FF0000"/>
                </a:solidFill>
              </a:rPr>
              <a:t>operations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among the following  Java sum calculations will run </a:t>
            </a:r>
            <a:r>
              <a:rPr lang="en-US" b="1" dirty="0">
                <a:solidFill>
                  <a:srgbClr val="7030A0"/>
                </a:solidFill>
              </a:rPr>
              <a:t>faster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982" y="2780145"/>
            <a:ext cx="3343562" cy="100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nsolas" panose="020B0609020204030204" pitchFamily="49" charset="0"/>
              </a:rPr>
              <a:t>long sum = 0;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0; 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&lt; 1000;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j = 0;  j &lt; 1000; </a:t>
            </a:r>
            <a:r>
              <a:rPr lang="en-US" sz="1200" dirty="0" err="1">
                <a:latin typeface="Consolas" panose="020B0609020204030204" pitchFamily="49" charset="0"/>
              </a:rPr>
              <a:t>j++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      sum += A[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][j];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4219" y="2780145"/>
            <a:ext cx="3343562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nsolas" panose="020B0609020204030204" pitchFamily="49" charset="0"/>
              </a:rPr>
              <a:t>long sum = 0;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0; 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&lt; 1000;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j = 0;  j &lt; 1000; </a:t>
            </a:r>
            <a:r>
              <a:rPr lang="en-US" sz="1200" dirty="0" err="1">
                <a:latin typeface="Consolas" panose="020B0609020204030204" pitchFamily="49" charset="0"/>
              </a:rPr>
              <a:t>j++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      sum += A[j][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];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89637" y="2795009"/>
            <a:ext cx="3343562" cy="10067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(Body)"/>
              </a:rPr>
              <a:t>They will both need about the same amount of CPU cycles to run.</a:t>
            </a:r>
          </a:p>
        </p:txBody>
      </p:sp>
    </p:spTree>
    <p:extLst>
      <p:ext uri="{BB962C8B-B14F-4D97-AF65-F5344CB8AC3E}">
        <p14:creationId xmlns:p14="http://schemas.microsoft.com/office/powerpoint/2010/main" val="41002585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talked storage; what about </a:t>
            </a:r>
            <a:r>
              <a:rPr lang="en-US" b="1" dirty="0">
                <a:solidFill>
                  <a:srgbClr val="FF0000"/>
                </a:solidFill>
              </a:rPr>
              <a:t>operations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among the following  Java sum calculations will run </a:t>
            </a:r>
            <a:r>
              <a:rPr lang="en-US" b="1" dirty="0">
                <a:solidFill>
                  <a:srgbClr val="7030A0"/>
                </a:solidFill>
              </a:rPr>
              <a:t>faster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“classic” loop leverages </a:t>
            </a:r>
            <a:r>
              <a:rPr lang="en-US" dirty="0">
                <a:solidFill>
                  <a:srgbClr val="FF0000"/>
                </a:solidFill>
              </a:rPr>
              <a:t>row-major order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982" y="2780145"/>
            <a:ext cx="3343562" cy="100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nsolas" panose="020B0609020204030204" pitchFamily="49" charset="0"/>
              </a:rPr>
              <a:t>long sum = 0;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0; 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&lt; 1000;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j = 0;  j &lt; 1000; </a:t>
            </a:r>
            <a:r>
              <a:rPr lang="en-US" sz="1200" dirty="0" err="1">
                <a:latin typeface="Consolas" panose="020B0609020204030204" pitchFamily="49" charset="0"/>
              </a:rPr>
              <a:t>j++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      sum += A[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][j];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4219" y="2780145"/>
            <a:ext cx="3343562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nsolas" panose="020B0609020204030204" pitchFamily="49" charset="0"/>
              </a:rPr>
              <a:t>long sum = 0;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0; 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&lt; 1000;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j = 0;  j &lt; 1000; </a:t>
            </a:r>
            <a:r>
              <a:rPr lang="en-US" sz="1200" dirty="0" err="1">
                <a:latin typeface="Consolas" panose="020B0609020204030204" pitchFamily="49" charset="0"/>
              </a:rPr>
              <a:t>j++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      sum += A[j][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];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89637" y="2795009"/>
            <a:ext cx="3343562" cy="10067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(Body)"/>
              </a:rPr>
              <a:t>They will both need about the same amount of CPU cycles to run.</a:t>
            </a:r>
          </a:p>
        </p:txBody>
      </p:sp>
      <p:sp>
        <p:nvSpPr>
          <p:cNvPr id="7" name="Oval 6"/>
          <p:cNvSpPr/>
          <p:nvPr/>
        </p:nvSpPr>
        <p:spPr>
          <a:xfrm>
            <a:off x="221673" y="2586182"/>
            <a:ext cx="4064000" cy="14501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145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talked storage; what about </a:t>
            </a:r>
            <a:r>
              <a:rPr lang="en-US" b="1" dirty="0">
                <a:solidFill>
                  <a:srgbClr val="FF0000"/>
                </a:solidFill>
              </a:rPr>
              <a:t>operations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among the following  Java sum calculations will run </a:t>
            </a:r>
            <a:r>
              <a:rPr lang="en-US" b="1" dirty="0">
                <a:solidFill>
                  <a:srgbClr val="7030A0"/>
                </a:solidFill>
              </a:rPr>
              <a:t>faster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“classic” loop leverages </a:t>
            </a:r>
            <a:r>
              <a:rPr lang="en-US" dirty="0">
                <a:solidFill>
                  <a:srgbClr val="FF0000"/>
                </a:solidFill>
              </a:rPr>
              <a:t>row-major order</a:t>
            </a:r>
            <a:r>
              <a:rPr lang="en-US" dirty="0"/>
              <a:t>!</a:t>
            </a:r>
          </a:p>
          <a:p>
            <a:r>
              <a:rPr lang="en-US" dirty="0"/>
              <a:t>Time for another Java demo!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982" y="2780145"/>
            <a:ext cx="3343562" cy="100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nsolas" panose="020B0609020204030204" pitchFamily="49" charset="0"/>
              </a:rPr>
              <a:t>long sum = 0;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0; 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&lt; 1000;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j = 0;  j &lt; 1000; </a:t>
            </a:r>
            <a:r>
              <a:rPr lang="en-US" sz="1200" dirty="0" err="1">
                <a:latin typeface="Consolas" panose="020B0609020204030204" pitchFamily="49" charset="0"/>
              </a:rPr>
              <a:t>j++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      sum += A[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][j];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4219" y="2780145"/>
            <a:ext cx="3343562" cy="10067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nsolas" panose="020B0609020204030204" pitchFamily="49" charset="0"/>
              </a:rPr>
              <a:t>long sum = 0;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0; 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&lt; 1000;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for(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j = 0;  j &lt; 1000; </a:t>
            </a:r>
            <a:r>
              <a:rPr lang="en-US" sz="1200" dirty="0" err="1">
                <a:latin typeface="Consolas" panose="020B0609020204030204" pitchFamily="49" charset="0"/>
              </a:rPr>
              <a:t>j++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      sum += A[j][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];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89637" y="2795009"/>
            <a:ext cx="3343562" cy="10067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(Body)"/>
              </a:rPr>
              <a:t>They will both need about the same amount of CPU cycles to run.</a:t>
            </a:r>
          </a:p>
        </p:txBody>
      </p:sp>
      <p:sp>
        <p:nvSpPr>
          <p:cNvPr id="7" name="Oval 6"/>
          <p:cNvSpPr/>
          <p:nvPr/>
        </p:nvSpPr>
        <p:spPr>
          <a:xfrm>
            <a:off x="221673" y="2586182"/>
            <a:ext cx="4064000" cy="14501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67" y="5036449"/>
            <a:ext cx="1210796" cy="12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698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languages that do </a:t>
            </a:r>
            <a:r>
              <a:rPr lang="en-US" b="1" dirty="0">
                <a:solidFill>
                  <a:srgbClr val="FF0000"/>
                </a:solidFill>
              </a:rPr>
              <a:t>column-major</a:t>
            </a:r>
            <a:r>
              <a:rPr lang="en-US" dirty="0"/>
              <a:t> order?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4401" y="1861127"/>
            <a:ext cx="1469736" cy="100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Yes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(which?)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8627" y="1861127"/>
            <a:ext cx="1313873" cy="10067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No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(why?)</a:t>
            </a:r>
          </a:p>
        </p:txBody>
      </p:sp>
    </p:spTree>
    <p:extLst>
      <p:ext uri="{BB962C8B-B14F-4D97-AF65-F5344CB8AC3E}">
        <p14:creationId xmlns:p14="http://schemas.microsoft.com/office/powerpoint/2010/main" val="15019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is this applied 351?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43" y="1825625"/>
            <a:ext cx="4653514" cy="4351338"/>
          </a:xfrm>
        </p:spPr>
      </p:pic>
    </p:spTree>
    <p:extLst>
      <p:ext uri="{BB962C8B-B14F-4D97-AF65-F5344CB8AC3E}">
        <p14:creationId xmlns:p14="http://schemas.microsoft.com/office/powerpoint/2010/main" val="17938755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languages that do </a:t>
            </a:r>
            <a:r>
              <a:rPr lang="en-US" b="1" dirty="0">
                <a:solidFill>
                  <a:srgbClr val="FF0000"/>
                </a:solidFill>
              </a:rPr>
              <a:t>column-major</a:t>
            </a:r>
            <a:r>
              <a:rPr lang="en-US" dirty="0"/>
              <a:t> order?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4401" y="1861127"/>
            <a:ext cx="1469736" cy="100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Yes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(which?)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8627" y="1861127"/>
            <a:ext cx="1313873" cy="10067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No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(why?)</a:t>
            </a:r>
          </a:p>
        </p:txBody>
      </p:sp>
      <p:sp>
        <p:nvSpPr>
          <p:cNvPr id="3" name="Oval 2"/>
          <p:cNvSpPr/>
          <p:nvPr/>
        </p:nvSpPr>
        <p:spPr>
          <a:xfrm>
            <a:off x="3112655" y="1625600"/>
            <a:ext cx="2142836" cy="1560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00" y="3186545"/>
            <a:ext cx="112591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MATLAB</a:t>
            </a:r>
            <a:r>
              <a:rPr lang="en-US" sz="2600" dirty="0"/>
              <a:t>,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chemeClr val="accent1"/>
                </a:solidFill>
              </a:rPr>
              <a:t>GNU Octave</a:t>
            </a:r>
            <a:r>
              <a:rPr lang="en-US" sz="2600" dirty="0"/>
              <a:t>,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LISP…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Semantics of M[</a:t>
            </a:r>
            <a:r>
              <a:rPr lang="en-US" sz="2600" dirty="0" err="1"/>
              <a:t>i</a:t>
            </a:r>
            <a:r>
              <a:rPr lang="en-US" sz="2600" dirty="0"/>
              <a:t>][j] the same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Only storage different, with whatever that implies about operations…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304805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languages that do </a:t>
            </a:r>
            <a:r>
              <a:rPr lang="en-US" b="1" dirty="0">
                <a:solidFill>
                  <a:srgbClr val="FF0000"/>
                </a:solidFill>
              </a:rPr>
              <a:t>column-major</a:t>
            </a:r>
            <a:r>
              <a:rPr lang="en-US" dirty="0"/>
              <a:t> order?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4401" y="1861127"/>
            <a:ext cx="1469736" cy="100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Yes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(which?)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8627" y="1861127"/>
            <a:ext cx="1313873" cy="10067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No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(why?)</a:t>
            </a:r>
          </a:p>
        </p:txBody>
      </p:sp>
      <p:sp>
        <p:nvSpPr>
          <p:cNvPr id="3" name="Oval 2"/>
          <p:cNvSpPr/>
          <p:nvPr/>
        </p:nvSpPr>
        <p:spPr>
          <a:xfrm>
            <a:off x="3112655" y="1625600"/>
            <a:ext cx="2142836" cy="1560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00" y="3186545"/>
            <a:ext cx="112591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MATLAB</a:t>
            </a:r>
            <a:r>
              <a:rPr lang="en-US" sz="2600" dirty="0"/>
              <a:t>,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chemeClr val="accent1"/>
                </a:solidFill>
              </a:rPr>
              <a:t>GNU Octave</a:t>
            </a:r>
            <a:r>
              <a:rPr lang="en-US" sz="2600" dirty="0"/>
              <a:t>,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LISP…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Semantics of M[</a:t>
            </a:r>
            <a:r>
              <a:rPr lang="en-US" sz="2600" dirty="0" err="1"/>
              <a:t>i</a:t>
            </a:r>
            <a:r>
              <a:rPr lang="en-US" sz="2600" dirty="0"/>
              <a:t>][j] the same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Only storage different, with whatever that implies about operations…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Time for a MATLAB demo!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940" y="4682402"/>
            <a:ext cx="1379850" cy="12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137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wait…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any given language will either have </a:t>
            </a:r>
            <a:r>
              <a:rPr lang="en-US" dirty="0">
                <a:solidFill>
                  <a:schemeClr val="accent6"/>
                </a:solidFill>
              </a:rPr>
              <a:t>row</a:t>
            </a:r>
            <a:r>
              <a:rPr lang="en-US" dirty="0"/>
              <a:t> or </a:t>
            </a:r>
            <a:r>
              <a:rPr lang="en-US" dirty="0">
                <a:solidFill>
                  <a:srgbClr val="FF00FF"/>
                </a:solidFill>
              </a:rPr>
              <a:t>column</a:t>
            </a:r>
            <a:r>
              <a:rPr lang="en-US" dirty="0"/>
              <a:t> - major order…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810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wait…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any given language will either have </a:t>
            </a:r>
            <a:r>
              <a:rPr lang="en-US" dirty="0">
                <a:solidFill>
                  <a:schemeClr val="accent6"/>
                </a:solidFill>
              </a:rPr>
              <a:t>row</a:t>
            </a:r>
            <a:r>
              <a:rPr lang="en-US" dirty="0"/>
              <a:t> or </a:t>
            </a:r>
            <a:r>
              <a:rPr lang="en-US" dirty="0">
                <a:solidFill>
                  <a:srgbClr val="FF00FF"/>
                </a:solidFill>
              </a:rPr>
              <a:t>column</a:t>
            </a:r>
            <a:r>
              <a:rPr lang="en-US" dirty="0"/>
              <a:t> - major order…</a:t>
            </a:r>
          </a:p>
          <a:p>
            <a:pPr lvl="1"/>
            <a:r>
              <a:rPr lang="en-US" dirty="0"/>
              <a:t>Which means…. That if I want to </a:t>
            </a:r>
            <a:r>
              <a:rPr lang="en-US" b="1" dirty="0">
                <a:solidFill>
                  <a:schemeClr val="accent2"/>
                </a:solidFill>
              </a:rPr>
              <a:t>multiply</a:t>
            </a:r>
            <a:r>
              <a:rPr lang="en-US" dirty="0"/>
              <a:t> matrices…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332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wait…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any given language will either have </a:t>
            </a:r>
            <a:r>
              <a:rPr lang="en-US" dirty="0">
                <a:solidFill>
                  <a:schemeClr val="accent6"/>
                </a:solidFill>
              </a:rPr>
              <a:t>row</a:t>
            </a:r>
            <a:r>
              <a:rPr lang="en-US" dirty="0"/>
              <a:t> or </a:t>
            </a:r>
            <a:r>
              <a:rPr lang="en-US" dirty="0">
                <a:solidFill>
                  <a:srgbClr val="FF00FF"/>
                </a:solidFill>
              </a:rPr>
              <a:t>column</a:t>
            </a:r>
            <a:r>
              <a:rPr lang="en-US" dirty="0"/>
              <a:t> - major order…</a:t>
            </a:r>
          </a:p>
          <a:p>
            <a:pPr lvl="1"/>
            <a:r>
              <a:rPr lang="en-US" dirty="0"/>
              <a:t>Which means…. That if I want to </a:t>
            </a:r>
            <a:r>
              <a:rPr lang="en-US" b="1" dirty="0">
                <a:solidFill>
                  <a:schemeClr val="accent2"/>
                </a:solidFill>
              </a:rPr>
              <a:t>multiply</a:t>
            </a:r>
            <a:r>
              <a:rPr lang="en-US" dirty="0"/>
              <a:t> matrices…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I’m pretty much screwed?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33092" y="3414784"/>
            <a:ext cx="1219199" cy="630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Yes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3209" y="3402373"/>
            <a:ext cx="1089905" cy="6307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98733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wait…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any given language will either have </a:t>
            </a:r>
            <a:r>
              <a:rPr lang="en-US" dirty="0">
                <a:solidFill>
                  <a:schemeClr val="accent6"/>
                </a:solidFill>
              </a:rPr>
              <a:t>row</a:t>
            </a:r>
            <a:r>
              <a:rPr lang="en-US" dirty="0"/>
              <a:t> or </a:t>
            </a:r>
            <a:r>
              <a:rPr lang="en-US" dirty="0">
                <a:solidFill>
                  <a:srgbClr val="FF00FF"/>
                </a:solidFill>
              </a:rPr>
              <a:t>column</a:t>
            </a:r>
            <a:r>
              <a:rPr lang="en-US" dirty="0"/>
              <a:t> - major order…</a:t>
            </a:r>
          </a:p>
          <a:p>
            <a:pPr lvl="1"/>
            <a:r>
              <a:rPr lang="en-US" dirty="0"/>
              <a:t>Which means…. That if I want to </a:t>
            </a:r>
            <a:r>
              <a:rPr lang="en-US" b="1" dirty="0">
                <a:solidFill>
                  <a:schemeClr val="accent2"/>
                </a:solidFill>
              </a:rPr>
              <a:t>multiply</a:t>
            </a:r>
            <a:r>
              <a:rPr lang="en-US" dirty="0"/>
              <a:t> matrices…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I’m pretty much screwed?</a:t>
            </a:r>
          </a:p>
          <a:p>
            <a:pPr lvl="2"/>
            <a:endParaRPr lang="en-US" b="1" dirty="0">
              <a:solidFill>
                <a:srgbClr val="7030A0"/>
              </a:solidFill>
            </a:endParaRPr>
          </a:p>
          <a:p>
            <a:pPr lvl="2"/>
            <a:endParaRPr lang="en-US" b="1" dirty="0">
              <a:solidFill>
                <a:srgbClr val="7030A0"/>
              </a:solidFill>
            </a:endParaRPr>
          </a:p>
          <a:p>
            <a:pPr lvl="2"/>
            <a:endParaRPr lang="en-US" b="1" dirty="0">
              <a:solidFill>
                <a:srgbClr val="7030A0"/>
              </a:solidFill>
            </a:endParaRPr>
          </a:p>
          <a:p>
            <a:pPr lvl="2"/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dirty="0"/>
              <a:t>Multiplication of matrices via </a:t>
            </a:r>
            <a:r>
              <a:rPr lang="en-US" b="1" dirty="0">
                <a:solidFill>
                  <a:srgbClr val="0070C0"/>
                </a:solidFill>
              </a:rPr>
              <a:t>blocks!</a:t>
            </a:r>
          </a:p>
          <a:p>
            <a:pPr lvl="1"/>
            <a:r>
              <a:rPr lang="en-US" dirty="0"/>
              <a:t>We </a:t>
            </a:r>
            <a:r>
              <a:rPr lang="en-US" dirty="0">
                <a:solidFill>
                  <a:schemeClr val="accent6"/>
                </a:solidFill>
              </a:rPr>
              <a:t>might</a:t>
            </a:r>
            <a:r>
              <a:rPr lang="en-US" dirty="0"/>
              <a:t> talk about this closer to the end, but in the meantime some recent Larry Davis slides have been uploaded for you under </a:t>
            </a:r>
            <a:r>
              <a:rPr lang="en-US" dirty="0">
                <a:solidFill>
                  <a:srgbClr val="7030A0"/>
                </a:solidFill>
              </a:rPr>
              <a:t>Files</a:t>
            </a:r>
            <a:r>
              <a:rPr lang="en-US" dirty="0"/>
              <a:t> on ELMS.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33092" y="3414784"/>
            <a:ext cx="1219199" cy="630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Yes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3209" y="3402373"/>
            <a:ext cx="1089905" cy="6307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No</a:t>
            </a:r>
          </a:p>
        </p:txBody>
      </p:sp>
      <p:sp>
        <p:nvSpPr>
          <p:cNvPr id="6" name="Oval 5"/>
          <p:cNvSpPr/>
          <p:nvPr/>
        </p:nvSpPr>
        <p:spPr>
          <a:xfrm>
            <a:off x="5689600" y="3186546"/>
            <a:ext cx="1625600" cy="1108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n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436" y="3186546"/>
            <a:ext cx="2503055" cy="1327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9764" y="4110244"/>
            <a:ext cx="211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THIS IS SCIENCE!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2708" y="3002458"/>
            <a:ext cx="93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NEVER!</a:t>
            </a:r>
          </a:p>
        </p:txBody>
      </p:sp>
    </p:spTree>
    <p:extLst>
      <p:ext uri="{BB962C8B-B14F-4D97-AF65-F5344CB8AC3E}">
        <p14:creationId xmlns:p14="http://schemas.microsoft.com/office/powerpoint/2010/main" val="4418340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Take-home message #5: </a:t>
            </a:r>
            <a:br>
              <a:rPr lang="en-US" dirty="0"/>
            </a:br>
            <a:r>
              <a:rPr lang="en-US" b="1" i="1" u="sng" dirty="0">
                <a:solidFill>
                  <a:srgbClr val="FF00FF"/>
                </a:solidFill>
              </a:rPr>
              <a:t>programming language intricacies affect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languages have </a:t>
            </a:r>
            <a:r>
              <a:rPr lang="en-US" dirty="0">
                <a:solidFill>
                  <a:schemeClr val="accent4"/>
                </a:solidFill>
              </a:rPr>
              <a:t>HUGE </a:t>
            </a:r>
            <a:r>
              <a:rPr lang="en-US" dirty="0"/>
              <a:t>and</a:t>
            </a:r>
            <a:r>
              <a:rPr lang="en-US" dirty="0">
                <a:solidFill>
                  <a:schemeClr val="accent4"/>
                </a:solidFill>
              </a:rPr>
              <a:t> very complex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compilers / interpreters</a:t>
            </a:r>
            <a:r>
              <a:rPr lang="en-US" dirty="0"/>
              <a:t>, and teams of developers working at the lowest levels (as close to the hardware as possible).</a:t>
            </a:r>
          </a:p>
          <a:p>
            <a:pPr lvl="1"/>
            <a:r>
              <a:rPr lang="en-US" dirty="0"/>
              <a:t>If you want to be such a developer, the teaching staff applauds your choice.</a:t>
            </a:r>
          </a:p>
          <a:p>
            <a:r>
              <a:rPr lang="en-US" dirty="0">
                <a:solidFill>
                  <a:srgbClr val="FF0000"/>
                </a:solidFill>
              </a:rPr>
              <a:t>Unless you know what you’re doing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never attempt to do the compiler’s job for it!</a:t>
            </a:r>
          </a:p>
          <a:p>
            <a:pPr lvl="1"/>
            <a:r>
              <a:rPr lang="en-US" dirty="0"/>
              <a:t>Modern compilers can do their job better than you can.</a:t>
            </a:r>
          </a:p>
          <a:p>
            <a:pPr lvl="1"/>
            <a:r>
              <a:rPr lang="en-US" dirty="0"/>
              <a:t>Optimization flags </a:t>
            </a:r>
            <a:r>
              <a:rPr lang="en-US" dirty="0">
                <a:solidFill>
                  <a:schemeClr val="accent6"/>
                </a:solidFill>
              </a:rPr>
              <a:t>-01, -02, -03, -Wall</a:t>
            </a:r>
            <a:r>
              <a:rPr lang="en-US" dirty="0"/>
              <a:t>, for </a:t>
            </a:r>
            <a:r>
              <a:rPr lang="en-US" dirty="0" err="1">
                <a:solidFill>
                  <a:schemeClr val="accent2"/>
                </a:solidFill>
              </a:rPr>
              <a:t>gcc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JIT</a:t>
            </a:r>
            <a:r>
              <a:rPr lang="en-US" dirty="0"/>
              <a:t> does stuff like </a:t>
            </a:r>
            <a:r>
              <a:rPr lang="en-US" dirty="0">
                <a:solidFill>
                  <a:schemeClr val="accent1"/>
                </a:solidFill>
              </a:rPr>
              <a:t>loop unrolling, optimized tail recursion</a:t>
            </a:r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register</a:t>
            </a:r>
            <a:r>
              <a:rPr lang="en-US" dirty="0"/>
              <a:t> keyword in C!</a:t>
            </a:r>
          </a:p>
        </p:txBody>
      </p:sp>
    </p:spTree>
    <p:extLst>
      <p:ext uri="{BB962C8B-B14F-4D97-AF65-F5344CB8AC3E}">
        <p14:creationId xmlns:p14="http://schemas.microsoft.com/office/powerpoint/2010/main" val="133108497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other people cover (FYI)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b="1" dirty="0" err="1"/>
              <a:t>Hanan</a:t>
            </a:r>
            <a:r>
              <a:rPr lang="en-US" dirty="0"/>
              <a:t>: 60% Data Structures, </a:t>
            </a:r>
            <a:r>
              <a:rPr lang="en-US" dirty="0">
                <a:solidFill>
                  <a:srgbClr val="0070C0"/>
                </a:solidFill>
              </a:rPr>
              <a:t>40% LISP Programming </a:t>
            </a:r>
            <a:r>
              <a:rPr lang="en-US" dirty="0"/>
              <a:t>(!). Grace cluster submission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C/C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++/LISP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projects</a:t>
            </a:r>
          </a:p>
          <a:p>
            <a:r>
              <a:rPr lang="en-US" b="1" dirty="0" err="1"/>
              <a:t>Meesh</a:t>
            </a:r>
            <a:r>
              <a:rPr lang="en-US" dirty="0"/>
              <a:t>: Huge </a:t>
            </a:r>
            <a:r>
              <a:rPr lang="en-US" dirty="0">
                <a:solidFill>
                  <a:srgbClr val="FF00FF"/>
                </a:solidFill>
              </a:rPr>
              <a:t>industry </a:t>
            </a:r>
            <a:r>
              <a:rPr lang="mr-IN" dirty="0">
                <a:solidFill>
                  <a:srgbClr val="FF00FF"/>
                </a:solidFill>
              </a:rPr>
              <a:t>–</a:t>
            </a:r>
            <a:r>
              <a:rPr lang="en-US" dirty="0">
                <a:solidFill>
                  <a:srgbClr val="FF00FF"/>
                </a:solidFill>
              </a:rPr>
              <a:t> quality Java project</a:t>
            </a:r>
            <a:r>
              <a:rPr lang="en-US" dirty="0"/>
              <a:t>, honed over decades. Submit components with lax deadlines.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Self-professed impossible exams</a:t>
            </a:r>
            <a:r>
              <a:rPr lang="en-US" dirty="0"/>
              <a:t>, worst dropped.</a:t>
            </a:r>
          </a:p>
          <a:p>
            <a:r>
              <a:rPr lang="en-US" b="1" dirty="0"/>
              <a:t>V.S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Semester-long project</a:t>
            </a:r>
            <a:r>
              <a:rPr lang="en-US" dirty="0"/>
              <a:t>. </a:t>
            </a:r>
            <a:r>
              <a:rPr lang="en-US" dirty="0">
                <a:solidFill>
                  <a:srgbClr val="7030A0"/>
                </a:solidFill>
              </a:rPr>
              <a:t>Fair exams</a:t>
            </a:r>
            <a:r>
              <a:rPr lang="en-US" dirty="0"/>
              <a:t>. No technical details about project known </a:t>
            </a:r>
            <a:r>
              <a:rPr lang="en-US" dirty="0">
                <a:sym typeface="Wingdings"/>
              </a:rPr>
              <a:t> </a:t>
            </a:r>
          </a:p>
          <a:p>
            <a:r>
              <a:rPr lang="en-US" b="1" dirty="0">
                <a:sym typeface="Wingdings"/>
              </a:rPr>
              <a:t>Larry</a:t>
            </a:r>
            <a:r>
              <a:rPr lang="en-US" dirty="0">
                <a:sym typeface="Wingdings"/>
              </a:rPr>
              <a:t>: Perhaps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widest array of topics; </a:t>
            </a:r>
            <a:r>
              <a:rPr lang="en-US" dirty="0">
                <a:sym typeface="Wingdings"/>
              </a:rPr>
              <a:t>includes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similarity searching, locality-sensitive hashing, region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sym typeface="Wingdings"/>
              </a:rPr>
              <a:t>quadtrees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, associative rule mining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. 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   2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midterms</a:t>
            </a:r>
            <a:r>
              <a:rPr lang="en-US" dirty="0">
                <a:sym typeface="Wingdings"/>
              </a:rPr>
              <a:t>, </a:t>
            </a:r>
            <a:r>
              <a:rPr lang="en-US" dirty="0">
                <a:solidFill>
                  <a:srgbClr val="0070C0"/>
                </a:solidFill>
                <a:sym typeface="Wingdings"/>
              </a:rPr>
              <a:t>1 final</a:t>
            </a:r>
            <a:r>
              <a:rPr lang="en-US" dirty="0">
                <a:sym typeface="Wingdings"/>
              </a:rPr>
              <a:t>, 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3 easy / medium Java projects</a:t>
            </a:r>
            <a:r>
              <a:rPr lang="en-US" dirty="0">
                <a:sym typeface="Wingdings"/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A person smiling for the picture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" y="1610152"/>
            <a:ext cx="670560" cy="670560"/>
          </a:xfrm>
          <a:prstGeom prst="rect">
            <a:avLst/>
          </a:prstGeom>
        </p:spPr>
      </p:pic>
      <p:pic>
        <p:nvPicPr>
          <p:cNvPr id="7" name="Picture 6" descr="A group of people standing around each other&#10;&#10;Description generated with very high confidence"/>
          <p:cNvPicPr>
            <a:picLocks noChangeAspect="1"/>
          </p:cNvPicPr>
          <p:nvPr/>
        </p:nvPicPr>
        <p:blipFill rotWithShape="1">
          <a:blip r:embed="rId4"/>
          <a:srcRect l="33254" t="13246" r="26246" b="63744"/>
          <a:stretch/>
        </p:blipFill>
        <p:spPr>
          <a:xfrm>
            <a:off x="10850880" y="2857730"/>
            <a:ext cx="1005840" cy="731520"/>
          </a:xfrm>
          <a:prstGeom prst="rect">
            <a:avLst/>
          </a:prstGeom>
        </p:spPr>
      </p:pic>
      <p:pic>
        <p:nvPicPr>
          <p:cNvPr id="9" name="Picture 8" descr="A person wearing a suit and tie&#10;&#10;Description generated with very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" y="3893557"/>
            <a:ext cx="670560" cy="670560"/>
          </a:xfrm>
          <a:prstGeom prst="rect">
            <a:avLst/>
          </a:prstGeom>
        </p:spPr>
      </p:pic>
      <p:pic>
        <p:nvPicPr>
          <p:cNvPr id="11" name="Picture 10" descr="A person wearing glasses and smiling at the camera&#10;&#10;Description generated with very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0814" y="5885027"/>
            <a:ext cx="925971" cy="8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120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650" y="4876800"/>
            <a:ext cx="9677400" cy="135254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we’ll cover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651" y="1476374"/>
            <a:ext cx="9239249" cy="10668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7650" y="2543175"/>
            <a:ext cx="9239249" cy="106680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7651" y="3609976"/>
            <a:ext cx="9677399" cy="12668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476374"/>
            <a:ext cx="11610974" cy="525780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Building </a:t>
            </a:r>
            <a:r>
              <a:rPr lang="en-US" b="1" dirty="0">
                <a:solidFill>
                  <a:srgbClr val="FF0000"/>
                </a:solidFill>
              </a:rPr>
              <a:t>dictionaries</a:t>
            </a:r>
            <a:r>
              <a:rPr lang="en-US" dirty="0"/>
              <a:t>: Abstract data structures that store &lt;Key, Value&gt; pairs</a:t>
            </a:r>
          </a:p>
          <a:p>
            <a:pPr lvl="1"/>
            <a:r>
              <a:rPr lang="en-US" dirty="0"/>
              <a:t>Balanced binary trees</a:t>
            </a:r>
          </a:p>
          <a:p>
            <a:pPr lvl="1"/>
            <a:r>
              <a:rPr lang="en-US" dirty="0"/>
              <a:t>B-Trees</a:t>
            </a:r>
          </a:p>
          <a:p>
            <a:pPr lvl="1"/>
            <a:r>
              <a:rPr lang="en-US" dirty="0"/>
              <a:t>Hashing (under the </a:t>
            </a:r>
            <a:r>
              <a:rPr lang="en-US" dirty="0" err="1">
                <a:latin typeface="Consolas" panose="020B0609020204030204" pitchFamily="49" charset="0"/>
              </a:rPr>
              <a:t>java.util.Hashmap</a:t>
            </a:r>
            <a:r>
              <a:rPr lang="en-US" dirty="0"/>
              <a:t> hood)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structures to support efficient operations on </a:t>
            </a:r>
            <a:r>
              <a:rPr lang="en-US" b="1" dirty="0">
                <a:solidFill>
                  <a:srgbClr val="7030A0"/>
                </a:solidFill>
              </a:rPr>
              <a:t>string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String compression (LZW)</a:t>
            </a:r>
          </a:p>
          <a:p>
            <a:pPr lvl="1"/>
            <a:r>
              <a:rPr lang="en-US" dirty="0"/>
              <a:t>String storage (tries &amp; </a:t>
            </a:r>
            <a:r>
              <a:rPr lang="en-US" dirty="0" err="1"/>
              <a:t>patricia</a:t>
            </a:r>
            <a:r>
              <a:rPr lang="en-US" dirty="0"/>
              <a:t> tries, suffix trees, suffix arrays)</a:t>
            </a:r>
          </a:p>
          <a:p>
            <a:pPr lvl="1"/>
            <a:r>
              <a:rPr lang="en-US" dirty="0"/>
              <a:t>String matching (Naïve, </a:t>
            </a:r>
            <a:r>
              <a:rPr lang="en-US" b="1" dirty="0"/>
              <a:t>K</a:t>
            </a:r>
            <a:r>
              <a:rPr lang="en-US" dirty="0"/>
              <a:t>nuth – </a:t>
            </a:r>
            <a:r>
              <a:rPr lang="en-US" b="1" dirty="0"/>
              <a:t>M</a:t>
            </a:r>
            <a:r>
              <a:rPr lang="en-US" dirty="0"/>
              <a:t>orris - </a:t>
            </a:r>
            <a:r>
              <a:rPr lang="en-US" b="1" dirty="0"/>
              <a:t>P</a:t>
            </a:r>
            <a:r>
              <a:rPr lang="en-US" dirty="0"/>
              <a:t>ratt, </a:t>
            </a:r>
            <a:r>
              <a:rPr lang="en-US" b="1" dirty="0"/>
              <a:t>B</a:t>
            </a:r>
            <a:r>
              <a:rPr lang="en-US" dirty="0"/>
              <a:t>oyer-</a:t>
            </a:r>
            <a:r>
              <a:rPr lang="en-US" b="1" dirty="0"/>
              <a:t>M</a:t>
            </a:r>
            <a:r>
              <a:rPr lang="en-US" dirty="0"/>
              <a:t>oore, </a:t>
            </a:r>
            <a:r>
              <a:rPr lang="en-US" b="1" dirty="0"/>
              <a:t>R</a:t>
            </a:r>
            <a:r>
              <a:rPr lang="en-US" dirty="0"/>
              <a:t>ubin-</a:t>
            </a:r>
            <a:r>
              <a:rPr lang="en-US" b="1" dirty="0"/>
              <a:t>K</a:t>
            </a:r>
            <a:r>
              <a:rPr lang="en-US" dirty="0"/>
              <a:t>arp)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(this is a maybe)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Multi-dimensional</a:t>
            </a:r>
            <a:r>
              <a:rPr lang="en-US" dirty="0"/>
              <a:t> data structures to model 2D, 3D, …, ND and perform similarity tasks.</a:t>
            </a:r>
          </a:p>
          <a:p>
            <a:pPr lvl="1"/>
            <a:r>
              <a:rPr lang="en-US" dirty="0"/>
              <a:t>KD-Trees, R- Trees </a:t>
            </a:r>
          </a:p>
          <a:p>
            <a:pPr lvl="1"/>
            <a:r>
              <a:rPr lang="en-US" dirty="0"/>
              <a:t>Quadtrees: Fink’s, P-R (classic, bucketed, loose), MX-CIF, Region</a:t>
            </a:r>
          </a:p>
          <a:p>
            <a:pPr lvl="1"/>
            <a:r>
              <a:rPr lang="en-US" dirty="0" err="1"/>
              <a:t>MinHash</a:t>
            </a:r>
            <a:r>
              <a:rPr lang="en-US" dirty="0"/>
              <a:t> for document similarity</a:t>
            </a:r>
          </a:p>
          <a:p>
            <a:pPr lvl="1"/>
            <a:r>
              <a:rPr lang="en-US" dirty="0"/>
              <a:t>Locality Sensitive Hashing (LSH)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Elective topics</a:t>
            </a:r>
            <a:r>
              <a:rPr lang="en-US" dirty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dirty="0"/>
              <a:t>Priority queue implementations</a:t>
            </a:r>
          </a:p>
          <a:p>
            <a:pPr lvl="1"/>
            <a:r>
              <a:rPr lang="en-US" dirty="0"/>
              <a:t>Binomial and Fibonacci heaps</a:t>
            </a:r>
          </a:p>
          <a:p>
            <a:pPr lvl="1"/>
            <a:r>
              <a:rPr lang="en-US" dirty="0"/>
              <a:t>What’s the deal with matrix storage?</a:t>
            </a:r>
          </a:p>
          <a:p>
            <a:pPr lvl="1"/>
            <a:r>
              <a:rPr lang="en-US" dirty="0"/>
              <a:t>Distributed data structures…. (see syllabus for more)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790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Notable things we </a:t>
            </a:r>
            <a:r>
              <a:rPr lang="en-US" b="1" dirty="0"/>
              <a:t>won’t</a:t>
            </a:r>
            <a:r>
              <a:rPr lang="en-US" dirty="0"/>
              <a:t>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B* / B+ trees </a:t>
            </a:r>
            <a:r>
              <a:rPr lang="en-US" dirty="0"/>
              <a:t>(extension of B-Trees to disk)</a:t>
            </a:r>
          </a:p>
          <a:p>
            <a:pPr lvl="1"/>
            <a:r>
              <a:rPr lang="en-US" dirty="0"/>
              <a:t>According to Nick </a:t>
            </a:r>
            <a:r>
              <a:rPr lang="en-US" dirty="0" err="1"/>
              <a:t>Roussopoulos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the most successful data structure ever!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Treaps</a:t>
            </a:r>
            <a:r>
              <a:rPr lang="en-US" dirty="0"/>
              <a:t> (random balanced binary trees)</a:t>
            </a:r>
          </a:p>
          <a:p>
            <a:r>
              <a:rPr lang="en-US" dirty="0" err="1">
                <a:solidFill>
                  <a:srgbClr val="7030A0"/>
                </a:solidFill>
              </a:rPr>
              <a:t>Gunnot</a:t>
            </a:r>
            <a:r>
              <a:rPr lang="en-US" dirty="0">
                <a:solidFill>
                  <a:srgbClr val="7030A0"/>
                </a:solidFill>
              </a:rPr>
              <a:t>-Monroe algorithm</a:t>
            </a:r>
            <a:r>
              <a:rPr lang="en-US" dirty="0"/>
              <a:t> for self-organizing collision chain 1D hash tables.</a:t>
            </a:r>
          </a:p>
          <a:p>
            <a:r>
              <a:rPr lang="en-US" dirty="0">
                <a:solidFill>
                  <a:srgbClr val="C00000"/>
                </a:solidFill>
              </a:rPr>
              <a:t>Robson Traversal</a:t>
            </a:r>
            <a:r>
              <a:rPr lang="en-US" dirty="0"/>
              <a:t>: A </a:t>
            </a:r>
            <a:r>
              <a:rPr lang="en-US" dirty="0" err="1"/>
              <a:t>stackless</a:t>
            </a:r>
            <a:r>
              <a:rPr lang="en-US" dirty="0"/>
              <a:t> traversal of binary trees with </a:t>
            </a:r>
            <a:r>
              <a:rPr lang="en-US" dirty="0">
                <a:solidFill>
                  <a:srgbClr val="FF00FF"/>
                </a:solidFill>
              </a:rPr>
              <a:t>constant storage</a:t>
            </a:r>
          </a:p>
          <a:p>
            <a:pPr lvl="1"/>
            <a:r>
              <a:rPr lang="en-US" dirty="0"/>
              <a:t>For the last two algorithms, </a:t>
            </a:r>
            <a:r>
              <a:rPr lang="en-US" dirty="0">
                <a:solidFill>
                  <a:srgbClr val="FF0000"/>
                </a:solidFill>
              </a:rPr>
              <a:t>examine a relevant Honor’s project!</a:t>
            </a:r>
          </a:p>
          <a:p>
            <a:pPr lvl="1"/>
            <a:endParaRPr lang="en-US" dirty="0"/>
          </a:p>
        </p:txBody>
      </p:sp>
      <p:pic>
        <p:nvPicPr>
          <p:cNvPr id="11" name="Picture 10" descr="A person wearing a blue shirt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265" y="2025968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1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6027</Words>
  <Application>Microsoft Macintosh PowerPoint</Application>
  <PresentationFormat>Widescreen</PresentationFormat>
  <Paragraphs>2307</Paragraphs>
  <Slides>104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4" baseType="lpstr">
      <vt:lpstr>Calibri</vt:lpstr>
      <vt:lpstr>Calibri (Body)</vt:lpstr>
      <vt:lpstr>Calibri Body</vt:lpstr>
      <vt:lpstr>Calibri Light</vt:lpstr>
      <vt:lpstr>Cambria Math</vt:lpstr>
      <vt:lpstr>Consolas</vt:lpstr>
      <vt:lpstr>Mangal</vt:lpstr>
      <vt:lpstr>Wingdings</vt:lpstr>
      <vt:lpstr>Arial</vt:lpstr>
      <vt:lpstr>Office Theme</vt:lpstr>
      <vt:lpstr>CMSC 420 - 0102</vt:lpstr>
      <vt:lpstr>Welcome!</vt:lpstr>
      <vt:lpstr>Jason</vt:lpstr>
      <vt:lpstr>Why 420?</vt:lpstr>
      <vt:lpstr>The experts say…</vt:lpstr>
      <vt:lpstr>The experts say…</vt:lpstr>
      <vt:lpstr>The instructor says…</vt:lpstr>
      <vt:lpstr>The instructor says…</vt:lpstr>
      <vt:lpstr>So is this applied 351?</vt:lpstr>
      <vt:lpstr>So is this applied 351?</vt:lpstr>
      <vt:lpstr>So is this applied 351?</vt:lpstr>
      <vt:lpstr>So is this applied 351?</vt:lpstr>
      <vt:lpstr>420 in CS UMD</vt:lpstr>
      <vt:lpstr>420 in CS UMD</vt:lpstr>
      <vt:lpstr>420 in CS UMD</vt:lpstr>
      <vt:lpstr>420 in CS UMD</vt:lpstr>
      <vt:lpstr>420 in CS UMD</vt:lpstr>
      <vt:lpstr>“Data Structures” in CS Academia</vt:lpstr>
      <vt:lpstr>“Data Structures” in CS Academia</vt:lpstr>
      <vt:lpstr>“Data Structures” in CS Academia</vt:lpstr>
      <vt:lpstr>“Data Structures” in CS Academia</vt:lpstr>
      <vt:lpstr>The book</vt:lpstr>
      <vt:lpstr>The book</vt:lpstr>
      <vt:lpstr>Let’s ask some questions</vt:lpstr>
      <vt:lpstr>Questions of algorithms</vt:lpstr>
      <vt:lpstr>Questions of algorithms</vt:lpstr>
      <vt:lpstr>Questions of algorithms</vt:lpstr>
      <vt:lpstr>Questions of algorithms</vt:lpstr>
      <vt:lpstr>Questions of algorithms</vt:lpstr>
      <vt:lpstr>Take-home message #1 : changing structures</vt:lpstr>
      <vt:lpstr>Take-home message #1 : changing structures</vt:lpstr>
      <vt:lpstr>Take-home message #1 : changing structures</vt:lpstr>
      <vt:lpstr>Take-home message #1 : changing structures</vt:lpstr>
      <vt:lpstr>Arrays and Bags…</vt:lpstr>
      <vt:lpstr>Arrays and Bags…</vt:lpstr>
      <vt:lpstr>Arrays and Bags…</vt:lpstr>
      <vt:lpstr>Arrays and Bags…</vt:lpstr>
      <vt:lpstr>Arrays and Bags…</vt:lpstr>
      <vt:lpstr>Arrays and Bags…</vt:lpstr>
      <vt:lpstr>Arrays and Bags…</vt:lpstr>
      <vt:lpstr>Take-home message #2: Hardware Considerations</vt:lpstr>
      <vt:lpstr>Another example: Java Arraylists</vt:lpstr>
      <vt:lpstr>Another example: Java Arraylists</vt:lpstr>
      <vt:lpstr>Another example: Java Arraylists</vt:lpstr>
      <vt:lpstr>Another example: Java Arraylists</vt:lpstr>
      <vt:lpstr>Take-home message #3: Amortized Complexity</vt:lpstr>
      <vt:lpstr>Reminder: Binary tree traversals</vt:lpstr>
      <vt:lpstr>Reminder: Binary tree traversals</vt:lpstr>
      <vt:lpstr>Reminder: Binary tree traversals</vt:lpstr>
      <vt:lpstr>Reminder: Binary tree traversals</vt:lpstr>
      <vt:lpstr>Reminder: Binary tree traversals</vt:lpstr>
      <vt:lpstr>Reminder: Binary tree traversals</vt:lpstr>
      <vt:lpstr>Reminder: Binary tree traversals</vt:lpstr>
      <vt:lpstr>Question for you</vt:lpstr>
      <vt:lpstr>Question for you</vt:lpstr>
      <vt:lpstr>Question for you</vt:lpstr>
      <vt:lpstr>Here’s a BST</vt:lpstr>
      <vt:lpstr>Here’s a BST</vt:lpstr>
      <vt:lpstr>Here’s a BST</vt:lpstr>
      <vt:lpstr>Here’s a BST</vt:lpstr>
      <vt:lpstr>Here’s a BST</vt:lpstr>
      <vt:lpstr>Here’s a BST</vt:lpstr>
      <vt:lpstr>Here’s a BST</vt:lpstr>
      <vt:lpstr>Here’s a BST</vt:lpstr>
      <vt:lpstr>Here’s a BST</vt:lpstr>
      <vt:lpstr>Here’s a BST</vt:lpstr>
      <vt:lpstr>Take-home message #4: improvements of basic structures</vt:lpstr>
      <vt:lpstr>Some numerical stuff</vt:lpstr>
      <vt:lpstr>Some numerical stuff</vt:lpstr>
      <vt:lpstr>Some numerical stuff</vt:lpstr>
      <vt:lpstr>Some numerical stuff</vt:lpstr>
      <vt:lpstr>How row-major works…</vt:lpstr>
      <vt:lpstr>How row-major works…</vt:lpstr>
      <vt:lpstr>How row-major works…</vt:lpstr>
      <vt:lpstr>How row-major works…</vt:lpstr>
      <vt:lpstr>The bigger problem…</vt:lpstr>
      <vt:lpstr>The bigger problem…</vt:lpstr>
      <vt:lpstr>The bigger problem…</vt:lpstr>
      <vt:lpstr>The bigger problem…</vt:lpstr>
      <vt:lpstr>The bigger problem…</vt:lpstr>
      <vt:lpstr>The bigger problem…</vt:lpstr>
      <vt:lpstr>The bigger problem…</vt:lpstr>
      <vt:lpstr>The bigger problem…</vt:lpstr>
      <vt:lpstr>The bigger problem…</vt:lpstr>
      <vt:lpstr>The bigger problem…</vt:lpstr>
      <vt:lpstr>We talked storage; what about operations?</vt:lpstr>
      <vt:lpstr>We talked storage; what about operations?</vt:lpstr>
      <vt:lpstr>We talked storage; what about operations?</vt:lpstr>
      <vt:lpstr>Any languages that do column-major order?</vt:lpstr>
      <vt:lpstr>Any languages that do column-major order?</vt:lpstr>
      <vt:lpstr>Any languages that do column-major order?</vt:lpstr>
      <vt:lpstr>But wait…</vt:lpstr>
      <vt:lpstr>But wait…</vt:lpstr>
      <vt:lpstr>But wait…</vt:lpstr>
      <vt:lpstr>But wait…</vt:lpstr>
      <vt:lpstr>Take-home message #5:  programming language intricacies affect design</vt:lpstr>
      <vt:lpstr>What other people cover (FYI)</vt:lpstr>
      <vt:lpstr>What we’ll cover</vt:lpstr>
      <vt:lpstr>Notable things we won’t cover</vt:lpstr>
      <vt:lpstr>What you’ll need:</vt:lpstr>
      <vt:lpstr>The boring stuff : Webpages</vt:lpstr>
      <vt:lpstr>The boring stuff: Assessment</vt:lpstr>
      <vt:lpstr>Honor’s / Extra Credit assignments</vt:lpstr>
      <vt:lpstr>That’s all! Ask me anything.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420</dc:title>
  <dc:creator>Jason Filippou</dc:creator>
  <cp:lastModifiedBy>Jason Filippou</cp:lastModifiedBy>
  <cp:revision>102</cp:revision>
  <dcterms:created xsi:type="dcterms:W3CDTF">2017-05-22T03:59:51Z</dcterms:created>
  <dcterms:modified xsi:type="dcterms:W3CDTF">2017-05-30T17:29:22Z</dcterms:modified>
</cp:coreProperties>
</file>