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slide" Target="slides/slide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2.xml"/><Relationship Id="rId18" Type="http://schemas.openxmlformats.org/officeDocument/2006/relationships/font" Target="fonts/Nuni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document/d/1j9oQaHWRvB9Q5bZwcLvAZwEp2JcSrwyN5C0EHnum0nI/edit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ithub.com/tyechialynn/DBK1967" TargetMode="External"/><Relationship Id="rId4" Type="http://schemas.openxmlformats.org/officeDocument/2006/relationships/hyperlink" Target="https://tyechialynn.github.io/DBK1967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ithub.com/aadhum/AADHUM-Module-1" TargetMode="External"/><Relationship Id="rId4" Type="http://schemas.openxmlformats.org/officeDocument/2006/relationships/hyperlink" Target="https://missmcb.github.io/DBK1967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ithub.com/wrt2dc/fourteen" TargetMode="External"/><Relationship Id="rId4" Type="http://schemas.openxmlformats.org/officeDocument/2006/relationships/hyperlink" Target="https://wrt2dc.github.io/fourteen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github.com/lujessica/DBKFreedomSchool" TargetMode="External"/><Relationship Id="rId4" Type="http://schemas.openxmlformats.org/officeDocument/2006/relationships/hyperlink" Target="https://lujessica.github.io/DBKFreedomSchool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tapasproject.org" TargetMode="External"/><Relationship Id="rId4" Type="http://schemas.openxmlformats.org/officeDocument/2006/relationships/hyperlink" Target="http://aadhum.umd.edu/dh-incubators" TargetMode="External"/><Relationship Id="rId5" Type="http://schemas.openxmlformats.org/officeDocument/2006/relationships/hyperlink" Target="http://dhtraining.org/hilt/conferences/hilt-2018/" TargetMode="External"/><Relationship Id="rId6" Type="http://schemas.openxmlformats.org/officeDocument/2006/relationships/hyperlink" Target="http://tei-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1308825" y="1289425"/>
            <a:ext cx="6406500" cy="1448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400">
                <a:solidFill>
                  <a:schemeClr val="dk2"/>
                </a:solidFill>
              </a:rPr>
              <a:t>movement(s) of ideas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528125" y="2529050"/>
            <a:ext cx="8048100" cy="124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2017-2018 </a:t>
            </a:r>
            <a:r>
              <a:rPr i="1" lang="en" sz="2200"/>
              <a:t>Black Movement(s) </a:t>
            </a:r>
            <a:r>
              <a:rPr lang="en" sz="2200"/>
              <a:t>Series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African American History, Culture, &amp; Digital Humanities (AADHum)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October 9 - November 13,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aff.png"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0775" y="526250"/>
            <a:ext cx="7277176" cy="405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ummingsreply.png" id="182" name="Shape 182"/>
          <p:cNvPicPr preferRelativeResize="0"/>
          <p:nvPr/>
        </p:nvPicPr>
        <p:blipFill rotWithShape="1">
          <a:blip r:embed="rId3">
            <a:alphaModFix/>
          </a:blip>
          <a:srcRect b="0" l="4208" r="4691" t="0"/>
          <a:stretch/>
        </p:blipFill>
        <p:spPr>
          <a:xfrm>
            <a:off x="29150" y="256825"/>
            <a:ext cx="4356450" cy="462982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affreply.png" id="183" name="Shape 183"/>
          <p:cNvPicPr preferRelativeResize="0"/>
          <p:nvPr/>
        </p:nvPicPr>
        <p:blipFill rotWithShape="1">
          <a:blip r:embed="rId4">
            <a:alphaModFix/>
          </a:blip>
          <a:srcRect b="0" l="4046" r="2074" t="0"/>
          <a:stretch/>
        </p:blipFill>
        <p:spPr>
          <a:xfrm>
            <a:off x="4461800" y="561625"/>
            <a:ext cx="4659875" cy="40389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76900" y="845600"/>
            <a:ext cx="79479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" sz="4200">
                <a:solidFill>
                  <a:schemeClr val="accent1"/>
                </a:solidFill>
              </a:rPr>
              <a:t>ideas</a:t>
            </a:r>
            <a:r>
              <a:rPr b="1" lang="en" sz="4200">
                <a:solidFill>
                  <a:schemeClr val="accent1"/>
                </a:solidFill>
              </a:rPr>
              <a:t>...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32550" y="2012900"/>
            <a:ext cx="84912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1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are contingent upon language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31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have histories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31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are dynamic in texture and “elasticity” over time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819150" y="509925"/>
            <a:ext cx="7505700" cy="76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Encoding ideas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819150" y="1363475"/>
            <a:ext cx="7505700" cy="338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How to craft a TEI </a:t>
            </a:r>
            <a:r>
              <a:rPr b="1" lang="en" sz="20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header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 to identify a digital text or corpus of texts</a:t>
            </a:r>
          </a:p>
          <a:p>
            <a:pPr lvl="0">
              <a:spcBef>
                <a:spcPts val="0"/>
              </a:spcBef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How to encode the body of a text to create a digital surrogate </a:t>
            </a:r>
            <a:r>
              <a:rPr b="1" lang="en" sz="20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embedded</a:t>
            </a:r>
            <a:r>
              <a:rPr lang="en" sz="20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with analysis and critical interpretati</a:t>
            </a:r>
            <a:r>
              <a:rPr lang="en" sz="20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on</a:t>
            </a:r>
          </a:p>
          <a:p>
            <a:pPr lvl="0">
              <a:spcBef>
                <a:spcPts val="0"/>
              </a:spcBef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How to create an </a:t>
            </a:r>
            <a:r>
              <a:rPr b="1" lang="en" sz="20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accessible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 online repository of XML files</a:t>
            </a:r>
          </a:p>
          <a:p>
            <a:pPr lvl="0">
              <a:spcBef>
                <a:spcPts val="0"/>
              </a:spcBef>
              <a:buNone/>
            </a:pPr>
            <a:r>
              <a:rPr lang="en" sz="2000">
                <a:latin typeface="Nunito"/>
                <a:ea typeface="Nunito"/>
                <a:cs typeface="Nunito"/>
                <a:sym typeface="Nunito"/>
              </a:rPr>
              <a:t>How to </a:t>
            </a:r>
            <a:r>
              <a:rPr b="1" lang="en" sz="20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publish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 a static site from a TEI document</a:t>
            </a:r>
          </a:p>
          <a:p>
            <a:pPr lvl="0" algn="r">
              <a:spcBef>
                <a:spcPts val="0"/>
              </a:spcBef>
              <a:buNone/>
            </a:pPr>
            <a:r>
              <a:rPr b="1" lang="en">
                <a:latin typeface="Nunito"/>
                <a:ea typeface="Nunito"/>
                <a:cs typeface="Nunito"/>
                <a:sym typeface="Nunito"/>
              </a:rPr>
              <a:t>Guides &amp; materials: </a:t>
            </a:r>
            <a:r>
              <a:rPr lang="en">
                <a:latin typeface="Nunito"/>
                <a:ea typeface="Nunito"/>
                <a:cs typeface="Nunito"/>
                <a:sym typeface="Nunito"/>
              </a:rPr>
              <a:t>https://umd.instructure.com/courses/1224150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509925" y="1605950"/>
            <a:ext cx="8036700" cy="2539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How does encoding support or hinder our efforts to centralize</a:t>
            </a:r>
            <a:r>
              <a:rPr b="1" lang="en">
                <a:solidFill>
                  <a:schemeClr val="dk2"/>
                </a:solidFill>
              </a:rPr>
              <a:t> </a:t>
            </a:r>
            <a:r>
              <a:rPr i="1" lang="en">
                <a:solidFill>
                  <a:schemeClr val="dk2"/>
                </a:solidFill>
              </a:rPr>
              <a:t>blackness</a:t>
            </a:r>
            <a:r>
              <a:rPr b="1" lang="en">
                <a:solidFill>
                  <a:schemeClr val="dk2"/>
                </a:solidFill>
              </a:rPr>
              <a:t> &amp; </a:t>
            </a:r>
            <a:r>
              <a:rPr i="1" lang="en">
                <a:solidFill>
                  <a:schemeClr val="dk2"/>
                </a:solidFill>
              </a:rPr>
              <a:t>black</a:t>
            </a:r>
            <a:r>
              <a:rPr b="1" lang="en">
                <a:solidFill>
                  <a:schemeClr val="dk2"/>
                </a:solidFill>
              </a:rPr>
              <a:t> </a:t>
            </a:r>
            <a:r>
              <a:rPr i="1" lang="en">
                <a:solidFill>
                  <a:schemeClr val="dk2"/>
                </a:solidFill>
              </a:rPr>
              <a:t>people</a:t>
            </a:r>
            <a:r>
              <a:rPr b="1" lang="en">
                <a:solidFill>
                  <a:schemeClr val="dk2"/>
                </a:solidFill>
              </a:rPr>
              <a:t> </a:t>
            </a:r>
            <a:r>
              <a:rPr b="1" lang="en"/>
              <a:t>in the conception and design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of our digital projects?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chemeClr val="dk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600">
                <a:solidFill>
                  <a:schemeClr val="dk2"/>
                </a:solidFill>
              </a:rPr>
              <a:t>(</a:t>
            </a:r>
            <a:r>
              <a:rPr b="1" lang="en" sz="1600" u="sng">
                <a:solidFill>
                  <a:schemeClr val="hlink"/>
                </a:solidFill>
                <a:hlinkClick r:id="rId3"/>
              </a:rPr>
              <a:t>Encoding for #blackDH</a:t>
            </a:r>
            <a:r>
              <a:rPr b="1" lang="en" sz="1600">
                <a:solidFill>
                  <a:schemeClr val="dk2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687275" y="1301150"/>
            <a:ext cx="7737300" cy="2539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Tyechia L. Thompson, PhD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https://github.com/tyechialynn/DBK1967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https://tyechialynn.github.io/DBK1967/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278025" y="1301150"/>
            <a:ext cx="8636100" cy="2539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Melissa Brown, Doctoral Candidate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https://github.com/aadhum/AADHUM-Module-1</a:t>
            </a:r>
            <a:r>
              <a:rPr lang="en" sz="30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4"/>
              </a:rPr>
              <a:t>https://missmcb.github.io/DBK1967</a:t>
            </a:r>
            <a:r>
              <a:rPr lang="en" sz="30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82275" y="1301150"/>
            <a:ext cx="8288700" cy="2539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Will Thomas, Doctoral Student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https://github.com/wrt2dc/fourteen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https://wrt2dc.github.io/fourteen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443400" y="1301150"/>
            <a:ext cx="8258400" cy="2539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/>
              <a:t>Jessica H. Lu, Doctoral Candidate</a:t>
            </a:r>
          </a:p>
          <a:p>
            <a:pPr lvl="0">
              <a:spcBef>
                <a:spcPts val="0"/>
              </a:spcBef>
              <a:buNone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https://github.com/lujessica/DBKFreedomSchool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 u="sng">
                <a:solidFill>
                  <a:schemeClr val="hlink"/>
                </a:solidFill>
                <a:hlinkClick r:id="rId4"/>
              </a:rPr>
              <a:t>https://lujessica.github.io/DBKFreedomSchool</a:t>
            </a:r>
            <a:r>
              <a:rPr lang="en" sz="280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819150" y="374525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200"/>
              <a:t>What’s next?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819150" y="1101625"/>
            <a:ext cx="7505700" cy="334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 u="sng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TAPAS Project</a:t>
            </a:r>
            <a:r>
              <a:rPr b="1" lang="en" sz="2000">
                <a:latin typeface="Nunito"/>
                <a:ea typeface="Nunito"/>
                <a:cs typeface="Nunito"/>
                <a:sym typeface="Nunito"/>
              </a:rPr>
              <a:t>: 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for project storage and TEI support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000">
                <a:latin typeface="Nunito"/>
                <a:ea typeface="Nunito"/>
                <a:cs typeface="Nunito"/>
                <a:sym typeface="Nunito"/>
              </a:rPr>
              <a:t>AADHum 2017-2018 </a:t>
            </a:r>
            <a:r>
              <a:rPr b="1" i="1" lang="en" sz="2000" u="sng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4"/>
              </a:rPr>
              <a:t>Black Movements</a:t>
            </a:r>
            <a:r>
              <a:rPr b="1" i="1" lang="en" sz="2000"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b="1" lang="en" sz="2000">
                <a:latin typeface="Nunito"/>
                <a:ea typeface="Nunito"/>
                <a:cs typeface="Nunito"/>
                <a:sym typeface="Nunito"/>
              </a:rPr>
              <a:t>Digital Humanities Incubators: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 for building-up from TEI to develop rich digital projects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000" u="sng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HILT 2018</a:t>
            </a:r>
            <a:r>
              <a:rPr b="1" lang="en" sz="2000">
                <a:latin typeface="Nunito"/>
                <a:ea typeface="Nunito"/>
                <a:cs typeface="Nunito"/>
                <a:sym typeface="Nunito"/>
              </a:rPr>
              <a:t>: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 for more digital training, inspiration, and support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000" u="sng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6"/>
              </a:rPr>
              <a:t>TEI</a:t>
            </a:r>
            <a:r>
              <a:rPr b="1" lang="en" sz="2000">
                <a:latin typeface="Nunito"/>
                <a:ea typeface="Nunito"/>
                <a:cs typeface="Nunito"/>
                <a:sym typeface="Nunito"/>
              </a:rPr>
              <a:t> Conferences and collaborations: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 to challenge TEI standards to evolve to address needs to centralize blackness, black people, and black lives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