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regular.fntdata"/><Relationship Id="rId14" Type="http://schemas.openxmlformats.org/officeDocument/2006/relationships/slide" Target="slides/slide10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Nuni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j9oQaHWRvB9Q5bZwcLvAZwEp2JcSrwyN5C0EHnum0nI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308825" y="1289425"/>
            <a:ext cx="6406500" cy="1448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400">
                <a:solidFill>
                  <a:schemeClr val="dk2"/>
                </a:solidFill>
              </a:rPr>
              <a:t>movement(s) of ideas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28125" y="2529050"/>
            <a:ext cx="8048100" cy="12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2017-2018 </a:t>
            </a:r>
            <a:r>
              <a:rPr i="1" lang="en" sz="2200"/>
              <a:t>Black Movement(s) </a:t>
            </a:r>
            <a:r>
              <a:rPr lang="en" sz="2200"/>
              <a:t>Series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African American History, Culture, &amp; Digital Humanities (AADHum)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October 9 - November 13,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819150" y="7694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For our final Monday: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819150" y="1574100"/>
            <a:ext cx="7505700" cy="309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unito"/>
              <a:buAutoNum type="arabicPeriod"/>
            </a:pP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Practice publishing your TEI as a static site. </a:t>
            </a:r>
          </a:p>
          <a:p>
            <a:pPr indent="-3683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</a:pP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Try CSS styling!</a:t>
            </a:r>
          </a:p>
          <a:p>
            <a:pPr indent="-3683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</a:pP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Encode a document that is particularly relevant to your own research</a:t>
            </a:r>
          </a:p>
          <a:p>
            <a:pPr indent="-3683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unito"/>
            </a:pP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Create a GitHub repository for your own project</a:t>
            </a:r>
          </a:p>
          <a:p>
            <a:pPr indent="-368300" lvl="0" marL="45720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AutoNum type="arabicPeriod"/>
            </a:pP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Direct questions or concerns to </a:t>
            </a: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aadhum@umd.edu</a:t>
            </a: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33025" y="1313800"/>
            <a:ext cx="8091900" cy="2898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>
                <a:solidFill>
                  <a:schemeClr val="dk1"/>
                </a:solidFill>
              </a:rPr>
              <a:t>https://umd.instructure.com/courses/1224150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509925" y="1605950"/>
            <a:ext cx="80367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How does encoding support or hinder our efforts to centralize </a:t>
            </a:r>
            <a:r>
              <a:rPr i="1" lang="en">
                <a:solidFill>
                  <a:schemeClr val="dk2"/>
                </a:solidFill>
              </a:rPr>
              <a:t>blackness</a:t>
            </a:r>
            <a:r>
              <a:rPr b="1" lang="en">
                <a:solidFill>
                  <a:schemeClr val="dk2"/>
                </a:solidFill>
              </a:rPr>
              <a:t> &amp; </a:t>
            </a:r>
            <a:r>
              <a:rPr i="1" lang="en">
                <a:solidFill>
                  <a:schemeClr val="dk2"/>
                </a:solidFill>
              </a:rPr>
              <a:t>black</a:t>
            </a:r>
            <a:r>
              <a:rPr b="1" lang="en">
                <a:solidFill>
                  <a:schemeClr val="dk2"/>
                </a:solidFill>
              </a:rPr>
              <a:t> </a:t>
            </a:r>
            <a:r>
              <a:rPr i="1" lang="en">
                <a:solidFill>
                  <a:schemeClr val="dk2"/>
                </a:solidFill>
              </a:rPr>
              <a:t>people</a:t>
            </a:r>
            <a:r>
              <a:rPr b="1" lang="en">
                <a:solidFill>
                  <a:schemeClr val="dk2"/>
                </a:solidFill>
              </a:rPr>
              <a:t> in the conception and design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of our digital projects?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600">
                <a:solidFill>
                  <a:schemeClr val="dk2"/>
                </a:solidFill>
              </a:rPr>
              <a:t>(</a:t>
            </a:r>
            <a:r>
              <a:rPr b="1" lang="en" sz="1600" u="sng">
                <a:solidFill>
                  <a:schemeClr val="hlink"/>
                </a:solidFill>
                <a:hlinkClick r:id="rId3"/>
              </a:rPr>
              <a:t>Encoding for #blackDH</a:t>
            </a:r>
            <a:r>
              <a:rPr b="1" lang="en" sz="1600">
                <a:solidFill>
                  <a:schemeClr val="dk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819150" y="540800"/>
            <a:ext cx="7505700" cy="67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Documentation</a:t>
            </a:r>
          </a:p>
        </p:txBody>
      </p:sp>
      <p:pic>
        <p:nvPicPr>
          <p:cNvPr descr="Purdom.png" id="145" name="Shape 145"/>
          <p:cNvPicPr preferRelativeResize="0"/>
          <p:nvPr/>
        </p:nvPicPr>
        <p:blipFill rotWithShape="1">
          <a:blip r:embed="rId3">
            <a:alphaModFix/>
          </a:blip>
          <a:srcRect b="4030" l="2988" r="4213" t="0"/>
          <a:stretch/>
        </p:blipFill>
        <p:spPr>
          <a:xfrm>
            <a:off x="1709800" y="1173625"/>
            <a:ext cx="5941800" cy="356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Documentation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819150" y="1551925"/>
            <a:ext cx="7505700" cy="3170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ODD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: “One Document Does It All”</a:t>
            </a:r>
          </a:p>
          <a:p>
            <a:pPr lvl="0">
              <a:spcBef>
                <a:spcPts val="0"/>
              </a:spcBef>
              <a:buNone/>
            </a:pPr>
            <a:r>
              <a:rPr i="1" lang="en" sz="2000">
                <a:latin typeface="Nunito"/>
                <a:ea typeface="Nunito"/>
                <a:cs typeface="Nunito"/>
                <a:sym typeface="Nunito"/>
              </a:rPr>
              <a:t>Within the TEI header: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Nunito"/>
            </a:pPr>
            <a:r>
              <a:rPr b="1"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respStmts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: responsibility statements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Nunito"/>
            </a:pPr>
            <a:r>
              <a:rPr b="1"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encodingDesc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: allows prose to define and explain editorial choices, transcription, language, etc. 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Nunito"/>
            </a:pPr>
            <a:r>
              <a:rPr b="1"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&lt;note&gt;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: can provide clarifications in particular areas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Keep a running Google doc throughout the encoding process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10150" y="845600"/>
            <a:ext cx="79146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Working and Publishing via Git &amp; GitHub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10150" y="1618425"/>
            <a:ext cx="8302800" cy="282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900">
                <a:latin typeface="Nunito"/>
                <a:ea typeface="Nunito"/>
                <a:cs typeface="Nunito"/>
                <a:sym typeface="Nunito"/>
              </a:rPr>
              <a:t>Git</a:t>
            </a:r>
            <a:r>
              <a:rPr lang="en" sz="1900">
                <a:latin typeface="Nunito"/>
                <a:ea typeface="Nunito"/>
                <a:cs typeface="Nunito"/>
                <a:sym typeface="Nunito"/>
              </a:rPr>
              <a:t> (a version control system) + </a:t>
            </a:r>
            <a:r>
              <a:rPr b="1" lang="en" sz="1900">
                <a:latin typeface="Nunito"/>
                <a:ea typeface="Nunito"/>
                <a:cs typeface="Nunito"/>
                <a:sym typeface="Nunito"/>
              </a:rPr>
              <a:t>GitHub </a:t>
            </a:r>
            <a:r>
              <a:rPr lang="en" sz="1900">
                <a:latin typeface="Nunito"/>
                <a:ea typeface="Nunito"/>
                <a:cs typeface="Nunito"/>
                <a:sym typeface="Nunito"/>
              </a:rPr>
              <a:t>(a social network of Git repositories)</a:t>
            </a:r>
          </a:p>
          <a:p>
            <a:pPr indent="-34925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b="1" lang="en" sz="1900">
                <a:latin typeface="Nunito"/>
                <a:ea typeface="Nunito"/>
                <a:cs typeface="Nunito"/>
                <a:sym typeface="Nunito"/>
              </a:rPr>
              <a:t>Add: </a:t>
            </a:r>
            <a:r>
              <a:rPr lang="en" sz="1900">
                <a:latin typeface="Nunito"/>
                <a:ea typeface="Nunito"/>
                <a:cs typeface="Nunito"/>
                <a:sym typeface="Nunito"/>
              </a:rPr>
              <a:t>add new files and track subsequent version</a:t>
            </a:r>
          </a:p>
          <a:p>
            <a:pPr indent="-34925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b="1" lang="en" sz="1900">
                <a:latin typeface="Nunito"/>
                <a:ea typeface="Nunito"/>
                <a:cs typeface="Nunito"/>
                <a:sym typeface="Nunito"/>
              </a:rPr>
              <a:t>Commit</a:t>
            </a:r>
            <a:r>
              <a:rPr lang="en" sz="1900">
                <a:latin typeface="Nunito"/>
                <a:ea typeface="Nunito"/>
                <a:cs typeface="Nunito"/>
                <a:sym typeface="Nunito"/>
              </a:rPr>
              <a:t>: save changes to a new file version</a:t>
            </a:r>
          </a:p>
          <a:p>
            <a:pPr indent="-34925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b="1" lang="en" sz="1900">
                <a:latin typeface="Nunito"/>
                <a:ea typeface="Nunito"/>
                <a:cs typeface="Nunito"/>
                <a:sym typeface="Nunito"/>
              </a:rPr>
              <a:t>Push: </a:t>
            </a:r>
            <a:r>
              <a:rPr lang="en" sz="1900">
                <a:latin typeface="Nunito"/>
                <a:ea typeface="Nunito"/>
                <a:cs typeface="Nunito"/>
                <a:sym typeface="Nunito"/>
              </a:rPr>
              <a:t>store files and their versions (commits) to an online repository</a:t>
            </a:r>
          </a:p>
          <a:p>
            <a:pPr indent="-34925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b="1" lang="en" sz="1900">
                <a:latin typeface="Nunito"/>
                <a:ea typeface="Nunito"/>
                <a:cs typeface="Nunito"/>
                <a:sym typeface="Nunito"/>
              </a:rPr>
              <a:t>Repository: </a:t>
            </a:r>
            <a:r>
              <a:rPr lang="en" sz="1900">
                <a:latin typeface="Nunito"/>
                <a:ea typeface="Nunito"/>
                <a:cs typeface="Nunito"/>
                <a:sym typeface="Nunito"/>
              </a:rPr>
              <a:t>collection of files and their multiple versions</a:t>
            </a:r>
          </a:p>
          <a:p>
            <a:pPr indent="-34925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b="1" lang="en" sz="1900">
                <a:latin typeface="Nunito"/>
                <a:ea typeface="Nunito"/>
                <a:cs typeface="Nunito"/>
                <a:sym typeface="Nunito"/>
              </a:rPr>
              <a:t>Clone: </a:t>
            </a:r>
            <a:r>
              <a:rPr lang="en" sz="1900">
                <a:latin typeface="Nunito"/>
                <a:ea typeface="Nunito"/>
                <a:cs typeface="Nunito"/>
                <a:sym typeface="Nunito"/>
              </a:rPr>
              <a:t>recreate an online repository on your own computer</a:t>
            </a:r>
          </a:p>
          <a:p>
            <a:pPr indent="-349250" lvl="0" marL="457200">
              <a:spcBef>
                <a:spcPts val="0"/>
              </a:spcBef>
              <a:buSzPct val="100000"/>
            </a:pPr>
            <a:r>
              <a:rPr b="1" lang="en" sz="1900">
                <a:latin typeface="Nunito"/>
                <a:ea typeface="Nunito"/>
                <a:cs typeface="Nunito"/>
                <a:sym typeface="Nunito"/>
              </a:rPr>
              <a:t>Pull: </a:t>
            </a:r>
            <a:r>
              <a:rPr lang="en" sz="1900">
                <a:latin typeface="Nunito"/>
                <a:ea typeface="Nunito"/>
                <a:cs typeface="Nunito"/>
                <a:sym typeface="Nunito"/>
              </a:rPr>
              <a:t>get new changes from an online repository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BK1967.png"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225" y="249525"/>
            <a:ext cx="7898176" cy="466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554250" y="1605950"/>
            <a:ext cx="79260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</a:rPr>
              <a:t>Follow the step-by-step instructions in </a:t>
            </a:r>
            <a:r>
              <a:rPr b="1" lang="en">
                <a:solidFill>
                  <a:schemeClr val="dk2"/>
                </a:solidFill>
              </a:rPr>
              <a:t>“Publishing Your TEI as a Static Site”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i="1" lang="en" sz="2200">
                <a:solidFill>
                  <a:schemeClr val="dk2"/>
                </a:solidFill>
              </a:rPr>
              <a:t>Use your pink neon stickies when you need support!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BK_site.png"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9275" y="287825"/>
            <a:ext cx="6531925" cy="455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