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11" Type="http://schemas.openxmlformats.org/officeDocument/2006/relationships/slide" Target="slides/slide7.xml"/><Relationship Id="rId22" Type="http://schemas.openxmlformats.org/officeDocument/2006/relationships/font" Target="fonts/Nunito-italic.fntdata"/><Relationship Id="rId10" Type="http://schemas.openxmlformats.org/officeDocument/2006/relationships/slide" Target="slides/slide6.xml"/><Relationship Id="rId21" Type="http://schemas.openxmlformats.org/officeDocument/2006/relationships/font" Target="fonts/Nuni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rive.google.com/open?id=0B9St8vqcpjjWVzIwUTFkWC1IZ0k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tei-c.or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go.umd.edu/DBK1967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go.umd.edu/AADHumIncubator" TargetMode="External"/><Relationship Id="rId4" Type="http://schemas.openxmlformats.org/officeDocument/2006/relationships/hyperlink" Target="https://umd.instructure.com/courses/1224150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308825" y="1289425"/>
            <a:ext cx="6406500" cy="1448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400">
                <a:solidFill>
                  <a:schemeClr val="dk2"/>
                </a:solidFill>
              </a:rPr>
              <a:t>movement(s) of ideas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28125" y="2529050"/>
            <a:ext cx="8048100" cy="12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2017-2018 </a:t>
            </a:r>
            <a:r>
              <a:rPr i="1" lang="en" sz="2200"/>
              <a:t>Black Movement(s) </a:t>
            </a:r>
            <a:r>
              <a:rPr lang="en" sz="2200"/>
              <a:t>Series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African American History, Culture, &amp; Digital Humanities (AADHum)</a:t>
            </a:r>
          </a:p>
          <a:p>
            <a:pPr lvl="0">
              <a:spcBef>
                <a:spcPts val="0"/>
              </a:spcBef>
              <a:buNone/>
            </a:pPr>
            <a:r>
              <a:rPr lang="en" sz="2200"/>
              <a:t>October 9 - November 13,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Editorial Changes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819150" y="1485400"/>
            <a:ext cx="7505700" cy="1713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How do you markup: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Misspellings / corrections?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Preserved words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881625" y="3345650"/>
            <a:ext cx="65103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Hints</a:t>
            </a:r>
            <a:r>
              <a:rPr i="1" lang="en" sz="2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: </a:t>
            </a:r>
            <a:r>
              <a:rPr lang="en" sz="2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&lt;corr&gt; and &lt;choice&gt;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Textual elements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819150" y="1485400"/>
            <a:ext cx="7505700" cy="229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How do you markup: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Dates and events?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People and their names?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Organizations?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Locations?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842475" y="3890875"/>
            <a:ext cx="63849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Help</a:t>
            </a:r>
            <a:r>
              <a:rPr b="1" lang="en" sz="2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: </a:t>
            </a:r>
            <a:r>
              <a:rPr lang="en" sz="2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consider </a:t>
            </a:r>
            <a:r>
              <a:rPr i="1" lang="en" sz="2200" u="sng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  <a:hlinkClick r:id="rId3"/>
              </a:rPr>
              <a:t>Named Entity Recognition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Analysis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819150" y="1485400"/>
            <a:ext cx="7505700" cy="1735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How do you markup: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Relationships within the text?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i="1" lang="en" sz="2200">
                <a:latin typeface="Nunito"/>
                <a:ea typeface="Nunito"/>
                <a:cs typeface="Nunito"/>
                <a:sym typeface="Nunito"/>
              </a:rPr>
              <a:t>Ideas?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813800" y="3390850"/>
            <a:ext cx="65103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Hints</a:t>
            </a:r>
            <a:r>
              <a:rPr lang="en" sz="22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: “ref,” “corresp”, &lt;relation&gt;, &lt;seg&gt;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221700" y="1152850"/>
            <a:ext cx="8469000" cy="2815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How does encoding support or hinder our efforts to centralize </a:t>
            </a:r>
            <a:r>
              <a:rPr i="1" lang="en"/>
              <a:t>blackness</a:t>
            </a:r>
            <a:r>
              <a:rPr b="1" lang="en"/>
              <a:t> &amp; </a:t>
            </a:r>
            <a:r>
              <a:rPr i="1" lang="en"/>
              <a:t>black</a:t>
            </a:r>
            <a:r>
              <a:rPr b="1" lang="en"/>
              <a:t> </a:t>
            </a:r>
            <a:r>
              <a:rPr i="1" lang="en"/>
              <a:t>people</a:t>
            </a:r>
            <a:r>
              <a:rPr b="1" lang="en"/>
              <a:t> in the conception and design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of our digital projects?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l">
              <a:spcBef>
                <a:spcPts val="0"/>
              </a:spcBef>
              <a:buNone/>
            </a:pPr>
            <a:r>
              <a:rPr b="1" lang="en" sz="2800">
                <a:solidFill>
                  <a:schemeClr val="dk1"/>
                </a:solidFill>
              </a:rPr>
              <a:t>https://go.umd.edu/encodingAADHUM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65800" y="312200"/>
            <a:ext cx="82029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Movement(s) of Ideas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0375" y="870625"/>
            <a:ext cx="8446800" cy="386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b="1" sz="2200"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Session 4:</a:t>
            </a: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i="1"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Pick Your Practice: </a:t>
            </a: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Encoding &amp; Python “office hours”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Session 5: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building and publishing a digital edition, ethics of collaboration and documentation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Session 6:</a:t>
            </a: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project-share, next steps for developing digital projects and supporting communities of #blackDH encoders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819150" y="3122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dk2"/>
                </a:solidFill>
              </a:rPr>
              <a:t>For next Monday: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819150" y="1051450"/>
            <a:ext cx="7505700" cy="3615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spcBef>
                <a:spcPts val="0"/>
              </a:spcBef>
              <a:buClr>
                <a:schemeClr val="accent1"/>
              </a:buClr>
              <a:buSzPct val="100000"/>
              <a:buFont typeface="Nunito"/>
              <a:buAutoNum type="arabicPeriod"/>
            </a:pPr>
            <a:r>
              <a:rPr b="1" i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Pick your practice!</a:t>
            </a:r>
          </a:p>
          <a:p>
            <a:pPr indent="-3683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Want to continue building your encoding skills? Join Jessica in Taliaferro Hall, Room 1104, with your laptop, ATOM software, and any desired texts</a:t>
            </a:r>
          </a:p>
          <a:p>
            <a:pPr indent="-3683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Want to learn more about basic Python programming? Join Raff in the MITH Conference Room (our regular location), 0301 Hornbake Library</a:t>
            </a:r>
          </a:p>
          <a:p>
            <a:pPr indent="-368300" lvl="0" marL="45720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Direct questions or concerns to </a:t>
            </a: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aadhum@umd.edu</a:t>
            </a:r>
            <a:r>
              <a:rPr lang="en" sz="22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788900" y="1313800"/>
            <a:ext cx="5377500" cy="2898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200">
                <a:solidFill>
                  <a:schemeClr val="dk1"/>
                </a:solidFill>
              </a:rPr>
              <a:t>@UMD_AADHum</a:t>
            </a:r>
          </a:p>
          <a:p>
            <a:pPr lvl="0">
              <a:spcBef>
                <a:spcPts val="0"/>
              </a:spcBef>
              <a:buNone/>
            </a:pPr>
            <a:r>
              <a:rPr lang="en" sz="4200"/>
              <a:t>#aadhum</a:t>
            </a:r>
          </a:p>
          <a:p>
            <a:pPr lvl="0">
              <a:spcBef>
                <a:spcPts val="0"/>
              </a:spcBef>
              <a:buNone/>
            </a:pPr>
            <a:r>
              <a:rPr lang="en" sz="4200"/>
              <a:t>#blackDH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200"/>
              <a:t>#digiDBK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50400" y="1368975"/>
            <a:ext cx="8499900" cy="1671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http://tei-c.org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429500" y="3243925"/>
            <a:ext cx="8126700" cy="7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i="1" lang="en" sz="3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What is the difference between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en"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emph</a:t>
            </a:r>
            <a:r>
              <a:rPr lang="en" sz="3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i="1" lang="en" sz="3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and </a:t>
            </a:r>
            <a:r>
              <a:rPr b="1" lang="en" sz="36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hi</a:t>
            </a:r>
            <a:r>
              <a:rPr i="1" lang="en" sz="3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n" sz="3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BK 1967.png"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8275" y="-257750"/>
            <a:ext cx="9436225" cy="809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/>
          <p:nvPr/>
        </p:nvSpPr>
        <p:spPr>
          <a:xfrm>
            <a:off x="1706550" y="3699325"/>
            <a:ext cx="5730900" cy="624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2400" u="sng">
                <a:solidFill>
                  <a:schemeClr val="hlink"/>
                </a:solidFill>
                <a:latin typeface="Nunito"/>
                <a:ea typeface="Nunito"/>
                <a:cs typeface="Nunito"/>
                <a:sym typeface="Nunito"/>
                <a:hlinkClick r:id="rId4"/>
              </a:rPr>
              <a:t>https://go.umd.edu/DBK1967</a:t>
            </a:r>
            <a:r>
              <a:rPr b="1" lang="en" sz="2400">
                <a:latin typeface="Nunito"/>
                <a:ea typeface="Nunito"/>
                <a:cs typeface="Nunito"/>
                <a:sym typeface="Nunito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554250" y="1301150"/>
            <a:ext cx="8070000" cy="3177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Navigate to our Canvas course space via </a:t>
            </a:r>
            <a:r>
              <a:rPr lang="en" sz="2600" u="sng">
                <a:solidFill>
                  <a:schemeClr val="hlink"/>
                </a:solidFill>
                <a:hlinkClick r:id="rId3"/>
              </a:rPr>
              <a:t>https://go.umd.edu/AADHumIncubator</a:t>
            </a:r>
            <a:r>
              <a:rPr lang="en" sz="2600"/>
              <a:t> </a:t>
            </a:r>
            <a:r>
              <a:rPr b="1" lang="en" sz="2600"/>
              <a:t>OR</a:t>
            </a:r>
            <a:r>
              <a:rPr lang="en" sz="2600"/>
              <a:t> </a:t>
            </a:r>
            <a:r>
              <a:rPr lang="en" sz="2600" u="sng">
                <a:solidFill>
                  <a:schemeClr val="hlink"/>
                </a:solidFill>
                <a:hlinkClick r:id="rId4"/>
              </a:rPr>
              <a:t>https://umd.instructure.com/courses/1224150/</a:t>
            </a:r>
          </a:p>
          <a:p>
            <a:pPr indent="-393700" lvl="0" marL="457200" rtl="0" algn="l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Select “Modules” in the left-hand sidebar</a:t>
            </a:r>
          </a:p>
          <a:p>
            <a:pPr indent="-393700" lvl="0" marL="457200" rtl="0" algn="l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Choose one of the </a:t>
            </a:r>
            <a:r>
              <a:rPr i="1" lang="en" sz="2600"/>
              <a:t>DBK Selections</a:t>
            </a:r>
          </a:p>
          <a:p>
            <a:pPr indent="-393700" lvl="0" marL="457200" rtl="0" algn="l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Download and save your selected XML file </a:t>
            </a:r>
          </a:p>
          <a:p>
            <a:pPr indent="-393700" lvl="0" marL="457200" rtl="0" algn="l">
              <a:spcBef>
                <a:spcPts val="0"/>
              </a:spcBef>
              <a:buSzPct val="100000"/>
              <a:buAutoNum type="arabicPeriod"/>
            </a:pPr>
            <a:r>
              <a:rPr lang="en" sz="2600"/>
              <a:t>Open your saved XML file using Atom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819150" y="35785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/>
              <a:t>The Diamondback, </a:t>
            </a:r>
            <a:r>
              <a:rPr lang="en"/>
              <a:t>January 1967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76900" y="942225"/>
            <a:ext cx="8358300" cy="389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5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“The negro on campus”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6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“Negroes on campus: Integration at College Park”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9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“Negroes on white campus: Apprehension limits racial interaction”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9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“‘Average’ freshman: ‘Class of ’70’ described”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11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“The negro on campus: Racial issues down since 1954”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12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“A lonely walk?: Negroes view campus with mixed emotions”</a:t>
            </a:r>
          </a:p>
          <a:p>
            <a:pPr indent="-3683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Nunito"/>
              <a:buAutoNum type="arabicPeriod"/>
            </a:pPr>
            <a:r>
              <a:rPr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January 13</a:t>
            </a:r>
            <a:r>
              <a:rPr lang="en" sz="2200">
                <a:latin typeface="Nunito"/>
                <a:ea typeface="Nunito"/>
                <a:cs typeface="Nunito"/>
                <a:sym typeface="Nunito"/>
              </a:rPr>
              <a:t>: “Interdating: The negro point of view”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Behind the scenes...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819150" y="1474325"/>
            <a:ext cx="7505700" cy="3303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300">
                <a:latin typeface="Nunito"/>
                <a:ea typeface="Nunito"/>
                <a:cs typeface="Nunito"/>
                <a:sym typeface="Nunito"/>
              </a:rPr>
              <a:t>Crafted headers for each article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latin typeface="Nunito"/>
                <a:ea typeface="Nunito"/>
                <a:cs typeface="Nunito"/>
                <a:sym typeface="Nunito"/>
              </a:rPr>
              <a:t>Procured the </a:t>
            </a:r>
            <a:r>
              <a:rPr b="1" lang="en" sz="23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OCR</a:t>
            </a:r>
            <a:r>
              <a:rPr lang="en" sz="2300">
                <a:latin typeface="Nunito"/>
                <a:ea typeface="Nunito"/>
                <a:cs typeface="Nunito"/>
                <a:sym typeface="Nunito"/>
              </a:rPr>
              <a:t>-ed text files</a:t>
            </a:r>
          </a:p>
          <a:p>
            <a:pPr indent="-355600" lvl="0" marL="914400" rtl="0">
              <a:spcBef>
                <a:spcPts val="0"/>
              </a:spcBef>
              <a:buSzPct val="100000"/>
              <a:buFont typeface="Nunito"/>
            </a:pPr>
            <a:r>
              <a:rPr i="1" lang="en" sz="2000">
                <a:latin typeface="Nunito"/>
                <a:ea typeface="Nunito"/>
                <a:cs typeface="Nunito"/>
                <a:sym typeface="Nunito"/>
              </a:rPr>
              <a:t>Optical character recognition </a:t>
            </a:r>
            <a:r>
              <a:rPr lang="en" sz="2000">
                <a:latin typeface="Nunito"/>
                <a:ea typeface="Nunito"/>
                <a:cs typeface="Nunito"/>
                <a:sym typeface="Nunito"/>
              </a:rPr>
              <a:t>(manual or electronic) converts an image of typed, written, or printed text into a plain text</a:t>
            </a:r>
          </a:p>
          <a:p>
            <a:pPr lvl="0">
              <a:spcBef>
                <a:spcPts val="0"/>
              </a:spcBef>
              <a:buNone/>
            </a:pPr>
            <a:r>
              <a:rPr lang="en" sz="2300">
                <a:latin typeface="Nunito"/>
                <a:ea typeface="Nunito"/>
                <a:cs typeface="Nunito"/>
                <a:sym typeface="Nunito"/>
              </a:rPr>
              <a:t>“Cleaned up” the OCR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819150" y="376900"/>
            <a:ext cx="7505700" cy="687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Encoding the Text Body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819150" y="1008750"/>
            <a:ext cx="7816200" cy="3757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Consider your tentative goals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Discovery? Access? Sustainability? Analysis? Representation?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Develop a personal system to stay organized and focused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Formatting and structure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Editorial changes and corrections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Elements</a:t>
            </a:r>
          </a:p>
          <a:p>
            <a:pPr indent="-36830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200">
                <a:latin typeface="Nunito"/>
                <a:ea typeface="Nunito"/>
                <a:cs typeface="Nunito"/>
                <a:sym typeface="Nunito"/>
              </a:rPr>
              <a:t>Analysis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Formatting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819150" y="1485400"/>
            <a:ext cx="7505700" cy="2394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100">
                <a:latin typeface="Nunito"/>
                <a:ea typeface="Nunito"/>
                <a:cs typeface="Nunito"/>
                <a:sym typeface="Nunito"/>
              </a:rPr>
              <a:t>How do you markup:</a:t>
            </a:r>
          </a:p>
          <a:p>
            <a:pPr indent="-36195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100">
                <a:latin typeface="Nunito"/>
                <a:ea typeface="Nunito"/>
                <a:cs typeface="Nunito"/>
                <a:sym typeface="Nunito"/>
              </a:rPr>
              <a:t>Paragraphs and line breaks?</a:t>
            </a:r>
          </a:p>
          <a:p>
            <a:pPr indent="-36195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100">
                <a:latin typeface="Nunito"/>
                <a:ea typeface="Nunito"/>
                <a:cs typeface="Nunito"/>
                <a:sym typeface="Nunito"/>
              </a:rPr>
              <a:t>Column breaks?</a:t>
            </a:r>
          </a:p>
          <a:p>
            <a:pPr indent="-36195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100">
                <a:latin typeface="Nunito"/>
                <a:ea typeface="Nunito"/>
                <a:cs typeface="Nunito"/>
                <a:sym typeface="Nunito"/>
              </a:rPr>
              <a:t>Page jumps?</a:t>
            </a:r>
          </a:p>
          <a:p>
            <a:pPr indent="-361950" lvl="0" marL="457200" rtl="0">
              <a:spcBef>
                <a:spcPts val="0"/>
              </a:spcBef>
              <a:buSzPct val="100000"/>
              <a:buFont typeface="Nunito"/>
            </a:pPr>
            <a:r>
              <a:rPr lang="en" sz="2100">
                <a:latin typeface="Nunito"/>
                <a:ea typeface="Nunito"/>
                <a:cs typeface="Nunito"/>
                <a:sym typeface="Nunito"/>
              </a:rPr>
              <a:t>Alignment?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