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Nuni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5" Type="http://schemas.openxmlformats.org/officeDocument/2006/relationships/slide" Target="slides/slide1.xml"/><Relationship Id="rId19" Type="http://schemas.openxmlformats.org/officeDocument/2006/relationships/font" Target="fonts/Nunito-boldItalic.fntdata"/><Relationship Id="rId6" Type="http://schemas.openxmlformats.org/officeDocument/2006/relationships/slide" Target="slides/slide2.xml"/><Relationship Id="rId18" Type="http://schemas.openxmlformats.org/officeDocument/2006/relationships/font" Target="fonts/Nuni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XML is not a programming language, since it does not execute any computational or algorithmic functions.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Brief intro to TEI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Originated around 1949, in an effort to conduct analysis on the works of Thomas Aquinas at Vassar College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International consortium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Community driven: what the TEI can model is based on the often shifting needs of the community. Has moved beyond primary usage of literary and linguistic texts.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 useful way for me to understand what TEI is about is discussing the difference between indicating how some text looks (HTML, in italics) v why it looks that way (XML, a foreign word)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go.umd.edu/AADHumIncubator" TargetMode="External"/><Relationship Id="rId4" Type="http://schemas.openxmlformats.org/officeDocument/2006/relationships/hyperlink" Target="http://atom.i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w3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tei-c.org/index.xml" TargetMode="External"/><Relationship Id="rId4" Type="http://schemas.openxmlformats.org/officeDocument/2006/relationships/hyperlink" Target="http://www.tei-c.org/release/doc/tei-p5-doc/en/html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hyperlink" Target="http://go.umd.edu/aadhumAFRO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witter.com/HLPitts/status/891103289994903552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go.umd.edu/DBK1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308825" y="1289425"/>
            <a:ext cx="6406500" cy="1448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400">
                <a:solidFill>
                  <a:schemeClr val="dk2"/>
                </a:solidFill>
              </a:rPr>
              <a:t>movement(s) of ideas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528125" y="2529050"/>
            <a:ext cx="8048100" cy="124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2017-2018 </a:t>
            </a:r>
            <a:r>
              <a:rPr i="1" lang="en" sz="2200"/>
              <a:t>Black Movement(s) </a:t>
            </a:r>
            <a:r>
              <a:rPr lang="en" sz="2200"/>
              <a:t>Series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African American History, Culture, &amp; Digital Humanities (AADHum)</a:t>
            </a:r>
          </a:p>
          <a:p>
            <a:pPr lvl="0">
              <a:spcBef>
                <a:spcPts val="0"/>
              </a:spcBef>
              <a:buNone/>
            </a:pPr>
            <a:r>
              <a:rPr lang="en" sz="2200"/>
              <a:t>October 9 - November 13,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65800" y="312200"/>
            <a:ext cx="82029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Movement(s) of Ideas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0375" y="870625"/>
            <a:ext cx="8446800" cy="386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Session 3:</a:t>
            </a:r>
            <a:r>
              <a:rPr b="1" lang="en" sz="22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encoding text body, searching the TEI guidelines, considering the limits of TEI for “marking up” African American historical texts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Session 4:</a:t>
            </a:r>
            <a:r>
              <a:rPr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Pick Your Practice: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Encoding &amp; Python “office hours”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Session 5:</a:t>
            </a:r>
            <a:r>
              <a:rPr lang="en" sz="22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building and publishing a digital edition, ethics of collaboration and documentation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Session 6:</a:t>
            </a:r>
            <a:r>
              <a:rPr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project-share, next steps for developing digital projects and supporting communities of #blackDH encoders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19150" y="3122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dk2"/>
                </a:solidFill>
              </a:rPr>
              <a:t>For next Monday: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819150" y="1051450"/>
            <a:ext cx="7505700" cy="361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AutoNum type="arabicPeriod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Complete a basic header for a selected </a:t>
            </a:r>
            <a:r>
              <a:rPr i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DBK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January 1967 article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AutoNum type="arabicPeriod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Practice crafting a more advanced header for your selected </a:t>
            </a:r>
            <a:r>
              <a:rPr i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DBK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article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AutoNum type="arabicPeriod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If choosing to work with a non-</a:t>
            </a:r>
            <a:r>
              <a:rPr i="1"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DBK 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article, bring a transcribed text (electronic version) of your choice. </a:t>
            </a:r>
          </a:p>
          <a:p>
            <a:pPr indent="-368300" lvl="0" marL="457200" rt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AutoNum type="arabicPeriod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Come prepared with a powered-up laptop and your free Atom software</a:t>
            </a:r>
          </a:p>
          <a:p>
            <a:pPr indent="-368300" lvl="0" marL="45720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AutoNum type="arabicPeriod"/>
            </a:pP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Direct questions or concerns to </a:t>
            </a:r>
            <a:r>
              <a:rPr b="1" lang="en" sz="22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aadhum@umd.edu</a:t>
            </a:r>
            <a:r>
              <a:rPr lang="en" sz="2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788900" y="1313800"/>
            <a:ext cx="5377500" cy="2898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200">
                <a:solidFill>
                  <a:schemeClr val="dk1"/>
                </a:solidFill>
              </a:rPr>
              <a:t>@UMD_AADHum</a:t>
            </a:r>
          </a:p>
          <a:p>
            <a:pPr lvl="0">
              <a:spcBef>
                <a:spcPts val="0"/>
              </a:spcBef>
              <a:buNone/>
            </a:pPr>
            <a:r>
              <a:rPr lang="en" sz="4200"/>
              <a:t>#aadhum</a:t>
            </a:r>
          </a:p>
          <a:p>
            <a:pPr lvl="0">
              <a:spcBef>
                <a:spcPts val="0"/>
              </a:spcBef>
              <a:buNone/>
            </a:pPr>
            <a:r>
              <a:rPr lang="en" sz="4200"/>
              <a:t>#blackDH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200"/>
              <a:t>#digiDBK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50400" y="1368975"/>
            <a:ext cx="8499900" cy="3121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http://go.umd.edu/AADHumIncubator</a:t>
            </a:r>
          </a:p>
          <a:p>
            <a:pPr lvl="0">
              <a:spcBef>
                <a:spcPts val="0"/>
              </a:spcBef>
              <a:buNone/>
            </a:pPr>
            <a:r>
              <a:rPr lang="en" sz="2800"/>
              <a:t>(Or, https://umd.instructure.com/courses/1224150/)</a:t>
            </a:r>
            <a:r>
              <a:rPr lang="en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http://atom.io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19150" y="3122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Extensible Markup Language (XML)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32325" y="975500"/>
            <a:ext cx="8191800" cy="393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markup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: information added to a document that identifies its parts and how they relate to one another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XML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: a computer-readable markup language using </a:t>
            </a:r>
            <a:r>
              <a:rPr i="1" lang="en" sz="1700">
                <a:latin typeface="Nunito"/>
                <a:ea typeface="Nunito"/>
                <a:cs typeface="Nunito"/>
                <a:sym typeface="Nunito"/>
              </a:rPr>
              <a:t>nested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tags (similar to HTML) to identify and organize the various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parts of a document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i="1" lang="en" sz="1700">
                <a:latin typeface="Nunito"/>
                <a:ea typeface="Nunito"/>
                <a:cs typeface="Nunito"/>
                <a:sym typeface="Nunito"/>
              </a:rPr>
              <a:t>Extensible: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allows you to create your own tags (within a chosen XML standard)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i="1" lang="en" sz="1700">
                <a:latin typeface="Nunito"/>
                <a:ea typeface="Nunito"/>
                <a:cs typeface="Nunito"/>
                <a:sym typeface="Nunito"/>
              </a:rPr>
              <a:t>Translatable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: can be used irrespective of how it will ultimately be displayed / presented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i="1" lang="en" sz="1700">
                <a:latin typeface="Nunito"/>
                <a:ea typeface="Nunito"/>
                <a:cs typeface="Nunito"/>
                <a:sym typeface="Nunito"/>
              </a:rPr>
              <a:t>Standard: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developed by the World Wide Web Consortium (</a:t>
            </a:r>
            <a:r>
              <a:rPr lang="en" sz="17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W3C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i="1" lang="en" sz="1800">
                <a:latin typeface="Nunito"/>
                <a:ea typeface="Nunito"/>
                <a:cs typeface="Nunito"/>
                <a:sym typeface="Nunito"/>
              </a:rPr>
              <a:t>If it can be written down, it can be encoded using XML.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819150" y="3122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Extensible Markup Language (XML)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32325" y="975500"/>
            <a:ext cx="8191800" cy="3935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Tags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are used to define an element or part of a document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Start tags are used to mark the beginning of an element or part</a:t>
            </a:r>
          </a:p>
          <a:p>
            <a:pPr indent="-336550" lvl="1" marL="914400" rtl="0">
              <a:spcBef>
                <a:spcPts val="0"/>
              </a:spcBef>
              <a:buSzPct val="100000"/>
              <a:buFont typeface="Nunito"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Ex:</a:t>
            </a:r>
            <a:r>
              <a:rPr b="1" lang="en" sz="17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&lt;title&gt;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End tags are required to mark the end of an element or part</a:t>
            </a:r>
          </a:p>
          <a:p>
            <a:pPr indent="-336550" lvl="1" marL="914400" rtl="0">
              <a:spcBef>
                <a:spcPts val="0"/>
              </a:spcBef>
              <a:buSzPct val="100000"/>
              <a:buFont typeface="Nunito"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Ex: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&lt;/title&gt;</a:t>
            </a:r>
          </a:p>
          <a:p>
            <a:pPr indent="-336550" lvl="0" marL="457200" rtl="0">
              <a:spcBef>
                <a:spcPts val="0"/>
              </a:spcBef>
              <a:buSzPct val="100000"/>
              <a:buFont typeface="Nunito"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Empty tags are used for elements that have no content</a:t>
            </a:r>
          </a:p>
          <a:p>
            <a:pPr indent="-336550" lvl="1" marL="914400" rtl="0">
              <a:spcBef>
                <a:spcPts val="0"/>
              </a:spcBef>
              <a:buSzPct val="100000"/>
              <a:buFont typeface="Nunito"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Ex: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&lt;lb/&gt;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7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Nesting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arranges a document in terms of a hierarchical organization, wherein sub-elements are contained </a:t>
            </a:r>
            <a:r>
              <a:rPr i="1" lang="en" sz="1700">
                <a:latin typeface="Nunito"/>
                <a:ea typeface="Nunito"/>
                <a:cs typeface="Nunito"/>
                <a:sym typeface="Nunito"/>
              </a:rPr>
              <a:t>(or nested)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within an element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19150" y="4022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Text Encoding Initiative (</a:t>
            </a:r>
            <a:r>
              <a:rPr lang="en" u="sng">
                <a:solidFill>
                  <a:schemeClr val="hlink"/>
                </a:solidFill>
                <a:hlinkClick r:id="rId3"/>
              </a:rPr>
              <a:t>TEI</a:t>
            </a:r>
            <a:r>
              <a:rPr lang="en"/>
              <a:t>)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65575" y="1053075"/>
            <a:ext cx="8114400" cy="381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A community-driven markup standard for encoding text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Machine-readable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Explicit identification of a document’s parts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b="1" lang="en"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Ex:</a:t>
            </a: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mise-en-page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(italics) vs.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Mise-en-page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(foreign)</a:t>
            </a: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Has developed into an international consortium that develops and maintains TEI as a standard XML language for digital encoding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Current guidelines: </a:t>
            </a: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P5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Header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Text body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unito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Element references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ro 1963.png"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600" y="-170450"/>
            <a:ext cx="9228801" cy="743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/>
          <p:nvPr/>
        </p:nvSpPr>
        <p:spPr>
          <a:xfrm>
            <a:off x="1706550" y="3699325"/>
            <a:ext cx="5730900" cy="624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http://go.umd.edu/aadhumAFRO</a:t>
            </a: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5531475" y="1330225"/>
            <a:ext cx="3336600" cy="30594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600"/>
              <a:t>What role can the TEI header play in addressing exercises of </a:t>
            </a:r>
            <a:r>
              <a:rPr b="1" lang="en" sz="2600">
                <a:solidFill>
                  <a:schemeClr val="dk2"/>
                </a:solidFill>
              </a:rPr>
              <a:t>power</a:t>
            </a:r>
            <a:r>
              <a:rPr b="1" lang="en" sz="2600"/>
              <a:t> in cataloguing practices?</a:t>
            </a:r>
          </a:p>
        </p:txBody>
      </p:sp>
      <p:pic>
        <p:nvPicPr>
          <p:cNvPr descr="pitts.png" id="169" name="Shape 16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229175"/>
            <a:ext cx="4826226" cy="46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BK 1967.png"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8275" y="-257750"/>
            <a:ext cx="9436225" cy="80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1706550" y="3699325"/>
            <a:ext cx="5730900" cy="624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http://go.umd.edu/DBK1967</a:t>
            </a:r>
            <a:r>
              <a:rPr b="1" lang="en" sz="2400">
                <a:latin typeface="Nunito"/>
                <a:ea typeface="Nunito"/>
                <a:cs typeface="Nunito"/>
                <a:sym typeface="Nunito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