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Nuni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Nunito-regular.fntdata"/><Relationship Id="rId21" Type="http://schemas.openxmlformats.org/officeDocument/2006/relationships/slide" Target="slides/slide17.xml"/><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Nuni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Brief intro to TEI</a:t>
            </a:r>
          </a:p>
          <a:p>
            <a:pPr indent="-228600" lvl="0" marL="457200" rtl="0">
              <a:spcBef>
                <a:spcPts val="0"/>
              </a:spcBef>
              <a:buChar char="-"/>
            </a:pPr>
            <a:r>
              <a:rPr lang="en"/>
              <a:t>International consortium</a:t>
            </a:r>
          </a:p>
          <a:p>
            <a:pPr indent="-228600" lvl="0" marL="457200" rtl="0">
              <a:spcBef>
                <a:spcPts val="0"/>
              </a:spcBef>
              <a:buChar char="-"/>
            </a:pPr>
            <a:r>
              <a:rPr lang="en"/>
              <a:t>Community driven: what the TEI can model is based on the often shifting needs of the community</a:t>
            </a:r>
          </a:p>
          <a:p>
            <a:pPr indent="-228600" lvl="0" marL="457200" rtl="0">
              <a:spcBef>
                <a:spcPts val="0"/>
              </a:spcBef>
              <a:buChar char="-"/>
            </a:pPr>
            <a:r>
              <a:rPr lang="en"/>
              <a:t>A useful way for me to understand what TEI is about is discussing the difference between indicating how some text looks (in italics) v why it looks that way (a foreign word)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One way to think about how the process of topic modeling works is to imagine working through an article with a set of highlighters. As you read through the article, you use a different color for the key words of themes within the paper as you come across them. When you were done, you could copy out the words as grouped by the color you assigned them. That list of words is a topic, and each color represents a different topic. Note: this description is inspired by the following illustration from David Blei’s article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Searching for “freedom” returns 2,325 results; what can help us make sense of all of these results without having to read each one? One way is to send the documents that contain the word "freedom" to a topic modelling algorithm to see what "topics" (or groups of words identified by the algorithm) emerge, for example:</a:t>
            </a:r>
          </a:p>
          <a:p>
            <a:pPr lvl="0">
              <a:spcBef>
                <a:spcPts val="0"/>
              </a:spcBef>
              <a:buNone/>
            </a:pPr>
            <a:r>
              <a:t/>
            </a:r>
            <a:endParaRPr/>
          </a:p>
          <a:p>
            <a:pPr lvl="0">
              <a:spcBef>
                <a:spcPts val="0"/>
              </a:spcBef>
              <a:buNone/>
            </a:pPr>
            <a:r>
              <a:rPr lang="en"/>
              <a:t>These topics could be used to go back to the search box and refine your search, e.g. by then searching for "freedom AND vietnam", or run the topic modeling again on documents containing both "freedom" and "people" and see what new topics come up. </a:t>
            </a:r>
          </a:p>
          <a:p>
            <a:pPr lvl="0">
              <a:spcBef>
                <a:spcPts val="0"/>
              </a:spcBef>
              <a:buNone/>
            </a:pPr>
            <a:r>
              <a:t/>
            </a:r>
            <a:endParaRPr/>
          </a:p>
          <a:p>
            <a:pPr lvl="0" rtl="0">
              <a:spcBef>
                <a:spcPts val="0"/>
              </a:spcBef>
              <a:buNone/>
            </a:pPr>
            <a:r>
              <a:rPr lang="en"/>
              <a:t>In short, this is a tool to delve into the text corpus from a bird's eye view. While this won’t be the focus of this incubator, we plan on distributing a guide on how to do something like this step-by-step and if you’re interested in learning more, we can help you get started during the lab session on week 4.</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accent6"/>
        </a:solidFill>
      </p:bgPr>
    </p:bg>
    <p:spTree>
      <p:nvGrpSpPr>
        <p:cNvPr id="9"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6" name="Shape 1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21" name="Shape 2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9" name="Shape 2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rIns="91425" wrap="square"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lt1"/>
              </a:buClr>
              <a:buSzPct val="100000"/>
              <a:buNone/>
              <a:defRPr sz="1600">
                <a:solidFill>
                  <a:schemeClr val="lt1"/>
                </a:solidFill>
              </a:defRPr>
            </a:lvl1pPr>
            <a:lvl2pPr lvl="1" algn="ctr">
              <a:lnSpc>
                <a:spcPct val="100000"/>
              </a:lnSpc>
              <a:spcBef>
                <a:spcPts val="0"/>
              </a:spcBef>
              <a:spcAft>
                <a:spcPts val="0"/>
              </a:spcAft>
              <a:buClr>
                <a:schemeClr val="lt1"/>
              </a:buClr>
              <a:buSzPct val="100000"/>
              <a:buNone/>
              <a:defRPr sz="1600">
                <a:solidFill>
                  <a:schemeClr val="lt1"/>
                </a:solidFill>
              </a:defRPr>
            </a:lvl2pPr>
            <a:lvl3pPr lvl="2" algn="ctr">
              <a:lnSpc>
                <a:spcPct val="100000"/>
              </a:lnSpc>
              <a:spcBef>
                <a:spcPts val="0"/>
              </a:spcBef>
              <a:spcAft>
                <a:spcPts val="0"/>
              </a:spcAft>
              <a:buClr>
                <a:schemeClr val="lt1"/>
              </a:buClr>
              <a:buSzPct val="100000"/>
              <a:buNone/>
              <a:defRPr sz="1600">
                <a:solidFill>
                  <a:schemeClr val="lt1"/>
                </a:solidFill>
              </a:defRPr>
            </a:lvl3pPr>
            <a:lvl4pPr lvl="3" algn="ctr">
              <a:lnSpc>
                <a:spcPct val="100000"/>
              </a:lnSpc>
              <a:spcBef>
                <a:spcPts val="0"/>
              </a:spcBef>
              <a:spcAft>
                <a:spcPts val="0"/>
              </a:spcAft>
              <a:buClr>
                <a:schemeClr val="lt1"/>
              </a:buClr>
              <a:buSzPct val="100000"/>
              <a:buNone/>
              <a:defRPr sz="1600">
                <a:solidFill>
                  <a:schemeClr val="lt1"/>
                </a:solidFill>
              </a:defRPr>
            </a:lvl4pPr>
            <a:lvl5pPr lvl="4" algn="ctr">
              <a:lnSpc>
                <a:spcPct val="100000"/>
              </a:lnSpc>
              <a:spcBef>
                <a:spcPts val="0"/>
              </a:spcBef>
              <a:spcAft>
                <a:spcPts val="0"/>
              </a:spcAft>
              <a:buClr>
                <a:schemeClr val="lt1"/>
              </a:buClr>
              <a:buSzPct val="100000"/>
              <a:buNone/>
              <a:defRPr sz="1600">
                <a:solidFill>
                  <a:schemeClr val="lt1"/>
                </a:solidFill>
              </a:defRPr>
            </a:lvl5pPr>
            <a:lvl6pPr lvl="5" algn="ctr">
              <a:lnSpc>
                <a:spcPct val="100000"/>
              </a:lnSpc>
              <a:spcBef>
                <a:spcPts val="0"/>
              </a:spcBef>
              <a:spcAft>
                <a:spcPts val="0"/>
              </a:spcAft>
              <a:buClr>
                <a:schemeClr val="lt1"/>
              </a:buClr>
              <a:buSzPct val="100000"/>
              <a:buNone/>
              <a:defRPr sz="1600">
                <a:solidFill>
                  <a:schemeClr val="lt1"/>
                </a:solidFill>
              </a:defRPr>
            </a:lvl6pPr>
            <a:lvl7pPr lvl="6" algn="ctr">
              <a:lnSpc>
                <a:spcPct val="100000"/>
              </a:lnSpc>
              <a:spcBef>
                <a:spcPts val="0"/>
              </a:spcBef>
              <a:spcAft>
                <a:spcPts val="0"/>
              </a:spcAft>
              <a:buClr>
                <a:schemeClr val="lt1"/>
              </a:buClr>
              <a:buSzPct val="100000"/>
              <a:buNone/>
              <a:defRPr sz="1600">
                <a:solidFill>
                  <a:schemeClr val="lt1"/>
                </a:solidFill>
              </a:defRPr>
            </a:lvl7pPr>
            <a:lvl8pPr lvl="7" algn="ctr">
              <a:lnSpc>
                <a:spcPct val="100000"/>
              </a:lnSpc>
              <a:spcBef>
                <a:spcPts val="0"/>
              </a:spcBef>
              <a:spcAft>
                <a:spcPts val="0"/>
              </a:spcAft>
              <a:buClr>
                <a:schemeClr val="lt1"/>
              </a:buClr>
              <a:buSzPct val="100000"/>
              <a:buNone/>
              <a:defRPr sz="1600">
                <a:solidFill>
                  <a:schemeClr val="lt1"/>
                </a:solidFill>
              </a:defRPr>
            </a:lvl8pPr>
            <a:lvl9pPr lvl="8" algn="ctr">
              <a:lnSpc>
                <a:spcPct val="100000"/>
              </a:lnSpc>
              <a:spcBef>
                <a:spcPts val="0"/>
              </a:spcBef>
              <a:spcAft>
                <a:spcPts val="0"/>
              </a:spcAft>
              <a:buClr>
                <a:schemeClr val="lt1"/>
              </a:buClr>
              <a:buSzPct val="100000"/>
              <a:buNone/>
              <a:defRPr sz="1600">
                <a:solidFill>
                  <a:schemeClr val="lt1"/>
                </a:solidFill>
              </a:defRPr>
            </a:lvl9pPr>
          </a:lstStyle>
          <a:p/>
        </p:txBody>
      </p:sp>
      <p:sp>
        <p:nvSpPr>
          <p:cNvPr id="36" name="Shape 3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3"/>
        </a:solidFill>
      </p:bgPr>
    </p:bg>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14" name="Shape 11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18" name="Shape 11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sp>
        <p:nvSpPr>
          <p:cNvPr id="119" name="Shape 119"/>
          <p:cNvSpPr txBox="1"/>
          <p:nvPr>
            <p:ph type="title"/>
          </p:nvPr>
        </p:nvSpPr>
        <p:spPr>
          <a:xfrm>
            <a:off x="1385850" y="1383850"/>
            <a:ext cx="6372300" cy="1379700"/>
          </a:xfrm>
          <a:prstGeom prst="rect">
            <a:avLst/>
          </a:prstGeom>
        </p:spPr>
        <p:txBody>
          <a:bodyPr anchorCtr="0" anchor="ctr" bIns="91425" lIns="91425" rIns="91425" wrap="square" tIns="91425"/>
          <a:lstStyle>
            <a:lvl1pPr lvl="0" algn="ctr">
              <a:spcBef>
                <a:spcPts val="0"/>
              </a:spcBef>
              <a:buClr>
                <a:schemeClr val="dk2"/>
              </a:buClr>
              <a:buSzPct val="100000"/>
              <a:defRPr sz="8600">
                <a:solidFill>
                  <a:schemeClr val="dk2"/>
                </a:solidFill>
              </a:defRPr>
            </a:lvl1pPr>
            <a:lvl2pPr lvl="1" algn="ctr">
              <a:spcBef>
                <a:spcPts val="0"/>
              </a:spcBef>
              <a:buClr>
                <a:schemeClr val="dk2"/>
              </a:buClr>
              <a:buSzPct val="100000"/>
              <a:defRPr sz="8600">
                <a:solidFill>
                  <a:schemeClr val="dk2"/>
                </a:solidFill>
              </a:defRPr>
            </a:lvl2pPr>
            <a:lvl3pPr lvl="2" algn="ctr">
              <a:spcBef>
                <a:spcPts val="0"/>
              </a:spcBef>
              <a:buClr>
                <a:schemeClr val="dk2"/>
              </a:buClr>
              <a:buSzPct val="100000"/>
              <a:defRPr sz="8600">
                <a:solidFill>
                  <a:schemeClr val="dk2"/>
                </a:solidFill>
              </a:defRPr>
            </a:lvl3pPr>
            <a:lvl4pPr lvl="3" algn="ctr">
              <a:spcBef>
                <a:spcPts val="0"/>
              </a:spcBef>
              <a:buClr>
                <a:schemeClr val="dk2"/>
              </a:buClr>
              <a:buSzPct val="100000"/>
              <a:defRPr sz="8600">
                <a:solidFill>
                  <a:schemeClr val="dk2"/>
                </a:solidFill>
              </a:defRPr>
            </a:lvl4pPr>
            <a:lvl5pPr lvl="4" algn="ctr">
              <a:spcBef>
                <a:spcPts val="0"/>
              </a:spcBef>
              <a:buClr>
                <a:schemeClr val="dk2"/>
              </a:buClr>
              <a:buSzPct val="100000"/>
              <a:defRPr sz="8600">
                <a:solidFill>
                  <a:schemeClr val="dk2"/>
                </a:solidFill>
              </a:defRPr>
            </a:lvl5pPr>
            <a:lvl6pPr lvl="5" algn="ctr">
              <a:spcBef>
                <a:spcPts val="0"/>
              </a:spcBef>
              <a:buClr>
                <a:schemeClr val="dk2"/>
              </a:buClr>
              <a:buSzPct val="100000"/>
              <a:defRPr sz="8600">
                <a:solidFill>
                  <a:schemeClr val="dk2"/>
                </a:solidFill>
              </a:defRPr>
            </a:lvl6pPr>
            <a:lvl7pPr lvl="6" algn="ctr">
              <a:spcBef>
                <a:spcPts val="0"/>
              </a:spcBef>
              <a:buClr>
                <a:schemeClr val="dk2"/>
              </a:buClr>
              <a:buSzPct val="100000"/>
              <a:defRPr sz="8600">
                <a:solidFill>
                  <a:schemeClr val="dk2"/>
                </a:solidFill>
              </a:defRPr>
            </a:lvl7pPr>
            <a:lvl8pPr lvl="7" algn="ctr">
              <a:spcBef>
                <a:spcPts val="0"/>
              </a:spcBef>
              <a:buClr>
                <a:schemeClr val="dk2"/>
              </a:buClr>
              <a:buSzPct val="100000"/>
              <a:defRPr sz="8600">
                <a:solidFill>
                  <a:schemeClr val="dk2"/>
                </a:solidFill>
              </a:defRPr>
            </a:lvl8pPr>
            <a:lvl9pPr lvl="8" algn="ctr">
              <a:spcBef>
                <a:spcPts val="0"/>
              </a:spcBef>
              <a:buClr>
                <a:schemeClr val="dk2"/>
              </a:buClr>
              <a:buSzPct val="100000"/>
              <a:defRPr sz="8600">
                <a:solidFill>
                  <a:schemeClr val="dk2"/>
                </a:solidFill>
              </a:defRPr>
            </a:lvl9pPr>
          </a:lstStyle>
          <a:p/>
        </p:txBody>
      </p:sp>
      <p:sp>
        <p:nvSpPr>
          <p:cNvPr id="120" name="Shape 120"/>
          <p:cNvSpPr txBox="1"/>
          <p:nvPr>
            <p:ph idx="1" type="body"/>
          </p:nvPr>
        </p:nvSpPr>
        <p:spPr>
          <a:xfrm>
            <a:off x="1385850" y="2863850"/>
            <a:ext cx="6372300" cy="6411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21" name="Shape 121"/>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accent3"/>
        </a:solidFill>
      </p:bgPr>
    </p:bg>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2" name="Shape 4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46" name="Shape 4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sp>
        <p:nvSpPr>
          <p:cNvPr id="47" name="Shape 47"/>
          <p:cNvSpPr txBox="1"/>
          <p:nvPr>
            <p:ph type="title"/>
          </p:nvPr>
        </p:nvSpPr>
        <p:spPr>
          <a:xfrm>
            <a:off x="1888684" y="1746100"/>
            <a:ext cx="5377500" cy="1646100"/>
          </a:xfrm>
          <a:prstGeom prst="rect">
            <a:avLst/>
          </a:prstGeom>
        </p:spPr>
        <p:txBody>
          <a:bodyPr anchorCtr="0" anchor="ctr" bIns="91425" lIns="91425" rIns="91425" wrap="square" tIns="91425"/>
          <a:lstStyle>
            <a:lvl1pPr lvl="0" algn="ctr">
              <a:spcBef>
                <a:spcPts val="0"/>
              </a:spcBef>
              <a:buClr>
                <a:schemeClr val="dk2"/>
              </a:buClr>
              <a:buSzPct val="100000"/>
              <a:defRPr sz="3200">
                <a:solidFill>
                  <a:schemeClr val="dk2"/>
                </a:solidFill>
              </a:defRPr>
            </a:lvl1pPr>
            <a:lvl2pPr lvl="1" algn="ctr">
              <a:spcBef>
                <a:spcPts val="0"/>
              </a:spcBef>
              <a:buClr>
                <a:schemeClr val="dk2"/>
              </a:buClr>
              <a:buSzPct val="100000"/>
              <a:defRPr sz="3200">
                <a:solidFill>
                  <a:schemeClr val="dk2"/>
                </a:solidFill>
              </a:defRPr>
            </a:lvl2pPr>
            <a:lvl3pPr lvl="2" algn="ctr">
              <a:spcBef>
                <a:spcPts val="0"/>
              </a:spcBef>
              <a:buClr>
                <a:schemeClr val="dk2"/>
              </a:buClr>
              <a:buSzPct val="100000"/>
              <a:defRPr sz="3200">
                <a:solidFill>
                  <a:schemeClr val="dk2"/>
                </a:solidFill>
              </a:defRPr>
            </a:lvl3pPr>
            <a:lvl4pPr lvl="3" algn="ctr">
              <a:spcBef>
                <a:spcPts val="0"/>
              </a:spcBef>
              <a:buClr>
                <a:schemeClr val="dk2"/>
              </a:buClr>
              <a:buSzPct val="100000"/>
              <a:defRPr sz="3200">
                <a:solidFill>
                  <a:schemeClr val="dk2"/>
                </a:solidFill>
              </a:defRPr>
            </a:lvl4pPr>
            <a:lvl5pPr lvl="4" algn="ctr">
              <a:spcBef>
                <a:spcPts val="0"/>
              </a:spcBef>
              <a:buClr>
                <a:schemeClr val="dk2"/>
              </a:buClr>
              <a:buSzPct val="100000"/>
              <a:defRPr sz="3200">
                <a:solidFill>
                  <a:schemeClr val="dk2"/>
                </a:solidFill>
              </a:defRPr>
            </a:lvl5pPr>
            <a:lvl6pPr lvl="5" algn="ctr">
              <a:spcBef>
                <a:spcPts val="0"/>
              </a:spcBef>
              <a:buClr>
                <a:schemeClr val="dk2"/>
              </a:buClr>
              <a:buSzPct val="100000"/>
              <a:defRPr sz="3200">
                <a:solidFill>
                  <a:schemeClr val="dk2"/>
                </a:solidFill>
              </a:defRPr>
            </a:lvl6pPr>
            <a:lvl7pPr lvl="6" algn="ctr">
              <a:spcBef>
                <a:spcPts val="0"/>
              </a:spcBef>
              <a:buClr>
                <a:schemeClr val="dk2"/>
              </a:buClr>
              <a:buSzPct val="100000"/>
              <a:defRPr sz="3200">
                <a:solidFill>
                  <a:schemeClr val="dk2"/>
                </a:solidFill>
              </a:defRPr>
            </a:lvl7pPr>
            <a:lvl8pPr lvl="7" algn="ctr">
              <a:spcBef>
                <a:spcPts val="0"/>
              </a:spcBef>
              <a:buClr>
                <a:schemeClr val="dk2"/>
              </a:buClr>
              <a:buSzPct val="100000"/>
              <a:defRPr sz="3200">
                <a:solidFill>
                  <a:schemeClr val="dk2"/>
                </a:solidFill>
              </a:defRPr>
            </a:lvl8pPr>
            <a:lvl9pPr lvl="8" algn="ctr">
              <a:spcBef>
                <a:spcPts val="0"/>
              </a:spcBef>
              <a:buClr>
                <a:schemeClr val="dk2"/>
              </a:buClr>
              <a:buSzPct val="100000"/>
              <a:defRPr sz="3200">
                <a:solidFill>
                  <a:schemeClr val="dk2"/>
                </a:solidFill>
              </a:defRPr>
            </a:lvl9pPr>
          </a:lstStyle>
          <a:p/>
        </p:txBody>
      </p:sp>
      <p:sp>
        <p:nvSpPr>
          <p:cNvPr id="48" name="Shape 4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bg>
      <p:bgPr>
        <a:solidFill>
          <a:schemeClr val="dk2"/>
        </a:solidFill>
      </p:bgPr>
    </p:bg>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1" name="Shape 51"/>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5" name="Shape 55"/>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bg>
      <p:bgPr>
        <a:solidFill>
          <a:schemeClr val="dk2"/>
        </a:solidFill>
      </p:bgPr>
    </p:bg>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8" name="Shape 58"/>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3" name="Shape 6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bg>
      <p:bgPr>
        <a:solidFill>
          <a:schemeClr val="dk2"/>
        </a:solidFill>
      </p:bgPr>
    </p:bg>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66" name="Shape 66"/>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69" name="Shape 69"/>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bg>
      <p:bgPr>
        <a:solidFill>
          <a:schemeClr val="accent3"/>
        </a:solidFill>
      </p:bgPr>
    </p:bg>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p:nvPr/>
        </p:nvSpPr>
        <p:spPr>
          <a:xfrm>
            <a:off x="31" y="2824500"/>
            <a:ext cx="7370400" cy="23190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6" name="Shape 7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1"/>
        </a:solidFill>
      </p:bgPr>
    </p:bg>
    <p:spTree>
      <p:nvGrpSpPr>
        <p:cNvPr id="77"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88" name="Shape 8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2" name="Shape 9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grpSp>
      <p:sp>
        <p:nvSpPr>
          <p:cNvPr id="93" name="Shape 93"/>
          <p:cNvSpPr txBox="1"/>
          <p:nvPr>
            <p:ph type="title"/>
          </p:nvPr>
        </p:nvSpPr>
        <p:spPr>
          <a:xfrm>
            <a:off x="1393929" y="1301146"/>
            <a:ext cx="6366900" cy="2539200"/>
          </a:xfrm>
          <a:prstGeom prst="rect">
            <a:avLst/>
          </a:prstGeom>
        </p:spPr>
        <p:txBody>
          <a:bodyPr anchorCtr="0" anchor="ctr" bIns="91425" lIns="91425" rIns="91425" wrap="square" tIns="91425"/>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p:txBody>
      </p:sp>
      <p:sp>
        <p:nvSpPr>
          <p:cNvPr id="94" name="Shape 94"/>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bg>
      <p:bgPr>
        <a:solidFill>
          <a:schemeClr val="dk2"/>
        </a:solidFill>
      </p:bgPr>
    </p:bg>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97" name="Shape 97"/>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02" name="Shape 102"/>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bg>
      <p:bgPr>
        <a:solidFill>
          <a:schemeClr val="accent1"/>
        </a:solidFill>
      </p:bgPr>
    </p:bg>
    <p:spTree>
      <p:nvGrpSpPr>
        <p:cNvPr id="103"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rIns="91425" wrap="square" tIns="91425"/>
          <a:lstStyle>
            <a:lvl1pPr lvl="0">
              <a:lnSpc>
                <a:spcPct val="100000"/>
              </a:lnSpc>
              <a:spcBef>
                <a:spcPts val="0"/>
              </a:spcBef>
              <a:spcAft>
                <a:spcPts val="0"/>
              </a:spcAft>
              <a:buNone/>
              <a:defRPr/>
            </a:lvl1pPr>
          </a:lstStyle>
          <a:p/>
        </p:txBody>
      </p:sp>
      <p:sp>
        <p:nvSpPr>
          <p:cNvPr id="108" name="Shape 10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lt1"/>
              </a:buClr>
              <a:buSzPct val="100000"/>
              <a:buFont typeface="Nunito"/>
              <a:buNone/>
              <a:defRPr sz="2800">
                <a:solidFill>
                  <a:schemeClr val="lt1"/>
                </a:solidFill>
                <a:latin typeface="Nunito"/>
                <a:ea typeface="Nunito"/>
                <a:cs typeface="Nunito"/>
                <a:sym typeface="Nunito"/>
              </a:defRPr>
            </a:lvl1pPr>
            <a:lvl2pPr lvl="1">
              <a:spcBef>
                <a:spcPts val="0"/>
              </a:spcBef>
              <a:buClr>
                <a:schemeClr val="lt1"/>
              </a:buClr>
              <a:buSzPct val="100000"/>
              <a:buFont typeface="Nunito"/>
              <a:buNone/>
              <a:defRPr sz="2800">
                <a:solidFill>
                  <a:schemeClr val="lt1"/>
                </a:solidFill>
                <a:latin typeface="Nunito"/>
                <a:ea typeface="Nunito"/>
                <a:cs typeface="Nunito"/>
                <a:sym typeface="Nunito"/>
              </a:defRPr>
            </a:lvl2pPr>
            <a:lvl3pPr lvl="2">
              <a:spcBef>
                <a:spcPts val="0"/>
              </a:spcBef>
              <a:buClr>
                <a:schemeClr val="lt1"/>
              </a:buClr>
              <a:buSzPct val="100000"/>
              <a:buFont typeface="Nunito"/>
              <a:buNone/>
              <a:defRPr sz="2800">
                <a:solidFill>
                  <a:schemeClr val="lt1"/>
                </a:solidFill>
                <a:latin typeface="Nunito"/>
                <a:ea typeface="Nunito"/>
                <a:cs typeface="Nunito"/>
                <a:sym typeface="Nunito"/>
              </a:defRPr>
            </a:lvl3pPr>
            <a:lvl4pPr lvl="3">
              <a:spcBef>
                <a:spcPts val="0"/>
              </a:spcBef>
              <a:buClr>
                <a:schemeClr val="lt1"/>
              </a:buClr>
              <a:buSzPct val="100000"/>
              <a:buFont typeface="Nunito"/>
              <a:buNone/>
              <a:defRPr sz="2800">
                <a:solidFill>
                  <a:schemeClr val="lt1"/>
                </a:solidFill>
                <a:latin typeface="Nunito"/>
                <a:ea typeface="Nunito"/>
                <a:cs typeface="Nunito"/>
                <a:sym typeface="Nunito"/>
              </a:defRPr>
            </a:lvl4pPr>
            <a:lvl5pPr lvl="4">
              <a:spcBef>
                <a:spcPts val="0"/>
              </a:spcBef>
              <a:buClr>
                <a:schemeClr val="lt1"/>
              </a:buClr>
              <a:buSzPct val="100000"/>
              <a:buFont typeface="Nunito"/>
              <a:buNone/>
              <a:defRPr sz="2800">
                <a:solidFill>
                  <a:schemeClr val="lt1"/>
                </a:solidFill>
                <a:latin typeface="Nunito"/>
                <a:ea typeface="Nunito"/>
                <a:cs typeface="Nunito"/>
                <a:sym typeface="Nunito"/>
              </a:defRPr>
            </a:lvl5pPr>
            <a:lvl6pPr lvl="5">
              <a:spcBef>
                <a:spcPts val="0"/>
              </a:spcBef>
              <a:buClr>
                <a:schemeClr val="lt1"/>
              </a:buClr>
              <a:buSzPct val="100000"/>
              <a:buFont typeface="Nunito"/>
              <a:buNone/>
              <a:defRPr sz="2800">
                <a:solidFill>
                  <a:schemeClr val="lt1"/>
                </a:solidFill>
                <a:latin typeface="Nunito"/>
                <a:ea typeface="Nunito"/>
                <a:cs typeface="Nunito"/>
                <a:sym typeface="Nunito"/>
              </a:defRPr>
            </a:lvl6pPr>
            <a:lvl7pPr lvl="6">
              <a:spcBef>
                <a:spcPts val="0"/>
              </a:spcBef>
              <a:buClr>
                <a:schemeClr val="lt1"/>
              </a:buClr>
              <a:buSzPct val="100000"/>
              <a:buFont typeface="Nunito"/>
              <a:buNone/>
              <a:defRPr sz="2800">
                <a:solidFill>
                  <a:schemeClr val="lt1"/>
                </a:solidFill>
                <a:latin typeface="Nunito"/>
                <a:ea typeface="Nunito"/>
                <a:cs typeface="Nunito"/>
                <a:sym typeface="Nunito"/>
              </a:defRPr>
            </a:lvl7pPr>
            <a:lvl8pPr lvl="7">
              <a:spcBef>
                <a:spcPts val="0"/>
              </a:spcBef>
              <a:buClr>
                <a:schemeClr val="lt1"/>
              </a:buClr>
              <a:buSzPct val="100000"/>
              <a:buFont typeface="Nunito"/>
              <a:buNone/>
              <a:defRPr sz="2800">
                <a:solidFill>
                  <a:schemeClr val="lt1"/>
                </a:solidFill>
                <a:latin typeface="Nunito"/>
                <a:ea typeface="Nunito"/>
                <a:cs typeface="Nunito"/>
                <a:sym typeface="Nunito"/>
              </a:defRPr>
            </a:lvl8pPr>
            <a:lvl9pPr lvl="8">
              <a:spcBef>
                <a:spcPts val="0"/>
              </a:spcBef>
              <a:buClr>
                <a:schemeClr val="lt1"/>
              </a:buClr>
              <a:buSzPct val="1000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4" y="4543668"/>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latin typeface="Nunito"/>
                <a:ea typeface="Nunito"/>
                <a:cs typeface="Nunito"/>
                <a:sym typeface="Nuni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go.umd.edu/AADHumIncubator" TargetMode="External"/><Relationship Id="rId4" Type="http://schemas.openxmlformats.org/officeDocument/2006/relationships/hyperlink" Target="http://go.umd.edu/AADHumIncubato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ctrTitle"/>
          </p:nvPr>
        </p:nvSpPr>
        <p:spPr>
          <a:xfrm>
            <a:off x="1308825" y="1289425"/>
            <a:ext cx="6406500" cy="1448100"/>
          </a:xfrm>
          <a:prstGeom prst="rect">
            <a:avLst/>
          </a:prstGeom>
        </p:spPr>
        <p:txBody>
          <a:bodyPr anchorCtr="0" anchor="ctr" bIns="91425" lIns="91425" rIns="91425" wrap="square" tIns="91425">
            <a:noAutofit/>
          </a:bodyPr>
          <a:lstStyle/>
          <a:p>
            <a:pPr lvl="0">
              <a:spcBef>
                <a:spcPts val="0"/>
              </a:spcBef>
              <a:buNone/>
            </a:pPr>
            <a:r>
              <a:rPr b="1" lang="en" sz="4400">
                <a:solidFill>
                  <a:schemeClr val="dk2"/>
                </a:solidFill>
              </a:rPr>
              <a:t>movement(s) of ideas</a:t>
            </a:r>
          </a:p>
        </p:txBody>
      </p:sp>
      <p:sp>
        <p:nvSpPr>
          <p:cNvPr id="129" name="Shape 129"/>
          <p:cNvSpPr txBox="1"/>
          <p:nvPr>
            <p:ph idx="1" type="subTitle"/>
          </p:nvPr>
        </p:nvSpPr>
        <p:spPr>
          <a:xfrm>
            <a:off x="528125" y="2529050"/>
            <a:ext cx="8048100" cy="1246500"/>
          </a:xfrm>
          <a:prstGeom prst="rect">
            <a:avLst/>
          </a:prstGeom>
        </p:spPr>
        <p:txBody>
          <a:bodyPr anchorCtr="0" anchor="t" bIns="91425" lIns="91425" rIns="91425" wrap="square" tIns="91425">
            <a:noAutofit/>
          </a:bodyPr>
          <a:lstStyle/>
          <a:p>
            <a:pPr lvl="0">
              <a:spcBef>
                <a:spcPts val="0"/>
              </a:spcBef>
              <a:buNone/>
            </a:pPr>
            <a:r>
              <a:rPr lang="en" sz="2200"/>
              <a:t>2017-2018 </a:t>
            </a:r>
            <a:r>
              <a:rPr i="1" lang="en" sz="2200"/>
              <a:t>Black Movement(s) </a:t>
            </a:r>
            <a:r>
              <a:rPr lang="en" sz="2200"/>
              <a:t>Series</a:t>
            </a:r>
          </a:p>
          <a:p>
            <a:pPr lvl="0">
              <a:spcBef>
                <a:spcPts val="0"/>
              </a:spcBef>
              <a:buNone/>
            </a:pPr>
            <a:r>
              <a:rPr lang="en" sz="2200"/>
              <a:t>African American History, Culture, &amp; Digital Humanities (AADHum)</a:t>
            </a:r>
          </a:p>
          <a:p>
            <a:pPr lvl="0">
              <a:spcBef>
                <a:spcPts val="0"/>
              </a:spcBef>
              <a:buNone/>
            </a:pPr>
            <a:r>
              <a:rPr lang="en" sz="2200"/>
              <a:t>October 9 - November 13, 2017</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pic>
        <p:nvPicPr>
          <p:cNvPr descr="Screenshot_20171008-160310.png" id="177" name="Shape 177"/>
          <p:cNvPicPr preferRelativeResize="0"/>
          <p:nvPr/>
        </p:nvPicPr>
        <p:blipFill>
          <a:blip r:embed="rId3">
            <a:alphaModFix/>
          </a:blip>
          <a:stretch>
            <a:fillRect/>
          </a:stretch>
        </p:blipFill>
        <p:spPr>
          <a:xfrm>
            <a:off x="-78200" y="-825100"/>
            <a:ext cx="9312125" cy="165549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pic>
        <p:nvPicPr>
          <p:cNvPr descr="congglobe.png" id="182" name="Shape 182"/>
          <p:cNvPicPr preferRelativeResize="0"/>
          <p:nvPr/>
        </p:nvPicPr>
        <p:blipFill>
          <a:blip r:embed="rId3">
            <a:alphaModFix/>
          </a:blip>
          <a:stretch>
            <a:fillRect/>
          </a:stretch>
        </p:blipFill>
        <p:spPr>
          <a:xfrm>
            <a:off x="-31925" y="-439300"/>
            <a:ext cx="9225599" cy="62235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376900" y="845600"/>
            <a:ext cx="7947900" cy="954600"/>
          </a:xfrm>
          <a:prstGeom prst="rect">
            <a:avLst/>
          </a:prstGeom>
        </p:spPr>
        <p:txBody>
          <a:bodyPr anchorCtr="0" anchor="t" bIns="91425" lIns="91425" rIns="91425" wrap="square" tIns="91425">
            <a:noAutofit/>
          </a:bodyPr>
          <a:lstStyle/>
          <a:p>
            <a:pPr lvl="0" rtl="0">
              <a:spcBef>
                <a:spcPts val="0"/>
              </a:spcBef>
              <a:buNone/>
            </a:pPr>
            <a:r>
              <a:rPr b="1" lang="en" sz="3100">
                <a:solidFill>
                  <a:schemeClr val="dk2"/>
                </a:solidFill>
              </a:rPr>
              <a:t>Text Encoding Initiative</a:t>
            </a:r>
          </a:p>
        </p:txBody>
      </p:sp>
      <p:sp>
        <p:nvSpPr>
          <p:cNvPr id="188" name="Shape 188"/>
          <p:cNvSpPr txBox="1"/>
          <p:nvPr>
            <p:ph idx="1" type="body"/>
          </p:nvPr>
        </p:nvSpPr>
        <p:spPr>
          <a:xfrm>
            <a:off x="332550" y="2012900"/>
            <a:ext cx="8491200" cy="10527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lang="en" sz="2600">
                <a:solidFill>
                  <a:schemeClr val="lt1"/>
                </a:solidFill>
                <a:latin typeface="Nunito"/>
                <a:ea typeface="Nunito"/>
                <a:cs typeface="Nunito"/>
                <a:sym typeface="Nunito"/>
              </a:rPr>
              <a:t>A </a:t>
            </a:r>
            <a:r>
              <a:rPr i="1" lang="en" sz="2600">
                <a:solidFill>
                  <a:schemeClr val="accent1"/>
                </a:solidFill>
                <a:latin typeface="Nunito"/>
                <a:ea typeface="Nunito"/>
                <a:cs typeface="Nunito"/>
                <a:sym typeface="Nunito"/>
              </a:rPr>
              <a:t>community-driven</a:t>
            </a:r>
            <a:r>
              <a:rPr lang="en" sz="2600">
                <a:solidFill>
                  <a:schemeClr val="accent1"/>
                </a:solidFill>
                <a:latin typeface="Nunito"/>
                <a:ea typeface="Nunito"/>
                <a:cs typeface="Nunito"/>
                <a:sym typeface="Nunito"/>
              </a:rPr>
              <a:t> </a:t>
            </a:r>
            <a:r>
              <a:rPr lang="en" sz="2600">
                <a:solidFill>
                  <a:schemeClr val="lt1"/>
                </a:solidFill>
                <a:latin typeface="Nunito"/>
                <a:ea typeface="Nunito"/>
                <a:cs typeface="Nunito"/>
                <a:sym typeface="Nunito"/>
              </a:rPr>
              <a:t>standard for </a:t>
            </a:r>
          </a:p>
          <a:p>
            <a:pPr lvl="0" rtl="0">
              <a:lnSpc>
                <a:spcPct val="100000"/>
              </a:lnSpc>
              <a:spcBef>
                <a:spcPts val="0"/>
              </a:spcBef>
              <a:spcAft>
                <a:spcPts val="1000"/>
              </a:spcAft>
              <a:buNone/>
            </a:pPr>
            <a:r>
              <a:rPr lang="en" sz="2600">
                <a:solidFill>
                  <a:schemeClr val="lt1"/>
                </a:solidFill>
                <a:latin typeface="Nunito"/>
                <a:ea typeface="Nunito"/>
                <a:cs typeface="Nunito"/>
                <a:sym typeface="Nunito"/>
              </a:rPr>
              <a:t>encoding text</a:t>
            </a:r>
          </a:p>
          <a:p>
            <a:pPr lvl="0" rtl="0">
              <a:lnSpc>
                <a:spcPct val="100000"/>
              </a:lnSpc>
              <a:spcBef>
                <a:spcPts val="0"/>
              </a:spcBef>
              <a:spcAft>
                <a:spcPts val="0"/>
              </a:spcAft>
              <a:buNone/>
            </a:pPr>
            <a:r>
              <a:t/>
            </a:r>
            <a:endParaRPr sz="2600">
              <a:solidFill>
                <a:schemeClr val="lt1"/>
              </a:solidFill>
              <a:latin typeface="Nunito"/>
              <a:ea typeface="Nunito"/>
              <a:cs typeface="Nunito"/>
              <a:sym typeface="Nunito"/>
            </a:endParaRPr>
          </a:p>
        </p:txBody>
      </p:sp>
      <p:sp>
        <p:nvSpPr>
          <p:cNvPr id="189" name="Shape 189"/>
          <p:cNvSpPr txBox="1"/>
          <p:nvPr/>
        </p:nvSpPr>
        <p:spPr>
          <a:xfrm>
            <a:off x="128600" y="3752833"/>
            <a:ext cx="4136100" cy="1052700"/>
          </a:xfrm>
          <a:prstGeom prst="rect">
            <a:avLst/>
          </a:prstGeom>
          <a:noFill/>
          <a:ln>
            <a:noFill/>
          </a:ln>
        </p:spPr>
        <p:txBody>
          <a:bodyPr anchorCtr="0" anchor="ctr" bIns="91425" lIns="91425" rIns="91425" wrap="square" tIns="91425">
            <a:noAutofit/>
          </a:bodyPr>
          <a:lstStyle/>
          <a:p>
            <a:pPr lvl="0" rtl="0" algn="ctr">
              <a:lnSpc>
                <a:spcPct val="115000"/>
              </a:lnSpc>
              <a:spcBef>
                <a:spcPts val="0"/>
              </a:spcBef>
              <a:spcAft>
                <a:spcPts val="1600"/>
              </a:spcAft>
              <a:buNone/>
            </a:pPr>
            <a:r>
              <a:rPr i="1" lang="en" sz="2600">
                <a:solidFill>
                  <a:schemeClr val="lt1"/>
                </a:solidFill>
                <a:latin typeface="Nunito"/>
                <a:ea typeface="Nunito"/>
                <a:cs typeface="Nunito"/>
                <a:sym typeface="Nunito"/>
              </a:rPr>
              <a:t>mise-en-page</a:t>
            </a:r>
            <a:r>
              <a:rPr lang="en" sz="2600">
                <a:solidFill>
                  <a:schemeClr val="lt1"/>
                </a:solidFill>
                <a:latin typeface="Nunito"/>
                <a:ea typeface="Nunito"/>
                <a:cs typeface="Nunito"/>
                <a:sym typeface="Nunito"/>
              </a:rPr>
              <a:t> (italics)</a:t>
            </a:r>
          </a:p>
        </p:txBody>
      </p:sp>
      <p:sp>
        <p:nvSpPr>
          <p:cNvPr id="190" name="Shape 190"/>
          <p:cNvSpPr txBox="1"/>
          <p:nvPr/>
        </p:nvSpPr>
        <p:spPr>
          <a:xfrm>
            <a:off x="4776800" y="3752833"/>
            <a:ext cx="4136100" cy="1052700"/>
          </a:xfrm>
          <a:prstGeom prst="rect">
            <a:avLst/>
          </a:prstGeom>
          <a:noFill/>
          <a:ln>
            <a:noFill/>
          </a:ln>
        </p:spPr>
        <p:txBody>
          <a:bodyPr anchorCtr="0" anchor="ctr" bIns="91425" lIns="91425" rIns="91425" wrap="square" tIns="91425">
            <a:noAutofit/>
          </a:bodyPr>
          <a:lstStyle/>
          <a:p>
            <a:pPr lvl="0" rtl="0" algn="ctr">
              <a:lnSpc>
                <a:spcPct val="115000"/>
              </a:lnSpc>
              <a:spcBef>
                <a:spcPts val="0"/>
              </a:spcBef>
              <a:spcAft>
                <a:spcPts val="1600"/>
              </a:spcAft>
              <a:buNone/>
            </a:pPr>
            <a:r>
              <a:rPr i="1" lang="en" sz="2600">
                <a:solidFill>
                  <a:schemeClr val="lt1"/>
                </a:solidFill>
                <a:latin typeface="Nunito"/>
                <a:ea typeface="Nunito"/>
                <a:cs typeface="Nunito"/>
                <a:sym typeface="Nunito"/>
              </a:rPr>
              <a:t>m</a:t>
            </a:r>
            <a:r>
              <a:rPr i="1" lang="en" sz="2600">
                <a:solidFill>
                  <a:schemeClr val="lt1"/>
                </a:solidFill>
                <a:latin typeface="Nunito"/>
                <a:ea typeface="Nunito"/>
                <a:cs typeface="Nunito"/>
                <a:sym typeface="Nunito"/>
              </a:rPr>
              <a:t>ise-en-page</a:t>
            </a:r>
            <a:r>
              <a:rPr lang="en" sz="2600">
                <a:solidFill>
                  <a:schemeClr val="lt1"/>
                </a:solidFill>
                <a:latin typeface="Nunito"/>
                <a:ea typeface="Nunito"/>
                <a:cs typeface="Nunito"/>
                <a:sym typeface="Nunito"/>
              </a:rPr>
              <a:t> (foreign)</a:t>
            </a:r>
          </a:p>
        </p:txBody>
      </p:sp>
      <p:sp>
        <p:nvSpPr>
          <p:cNvPr id="191" name="Shape 191"/>
          <p:cNvSpPr txBox="1"/>
          <p:nvPr/>
        </p:nvSpPr>
        <p:spPr>
          <a:xfrm>
            <a:off x="3467987" y="4007983"/>
            <a:ext cx="1887900" cy="542400"/>
          </a:xfrm>
          <a:prstGeom prst="rect">
            <a:avLst/>
          </a:prstGeom>
          <a:noFill/>
          <a:ln>
            <a:noFill/>
          </a:ln>
        </p:spPr>
        <p:txBody>
          <a:bodyPr anchorCtr="0" anchor="ctr" bIns="91425" lIns="91425" rIns="91425" wrap="square" tIns="91425">
            <a:noAutofit/>
          </a:bodyPr>
          <a:lstStyle/>
          <a:p>
            <a:pPr lvl="0" rtl="0" algn="ctr">
              <a:lnSpc>
                <a:spcPct val="115000"/>
              </a:lnSpc>
              <a:spcBef>
                <a:spcPts val="0"/>
              </a:spcBef>
              <a:spcAft>
                <a:spcPts val="1600"/>
              </a:spcAft>
              <a:buNone/>
            </a:pPr>
            <a:r>
              <a:rPr lang="en" sz="2600">
                <a:solidFill>
                  <a:schemeClr val="lt1"/>
                </a:solidFill>
                <a:latin typeface="Nunito"/>
                <a:ea typeface="Nunito"/>
                <a:cs typeface="Nunito"/>
                <a:sym typeface="Nunito"/>
              </a:rPr>
              <a:t>vs</a:t>
            </a:r>
          </a:p>
        </p:txBody>
      </p:sp>
      <p:pic>
        <p:nvPicPr>
          <p:cNvPr descr="tei_areas.jpg" id="192" name="Shape 192"/>
          <p:cNvPicPr preferRelativeResize="0"/>
          <p:nvPr/>
        </p:nvPicPr>
        <p:blipFill>
          <a:blip r:embed="rId3">
            <a:alphaModFix/>
          </a:blip>
          <a:stretch>
            <a:fillRect/>
          </a:stretch>
        </p:blipFill>
        <p:spPr>
          <a:xfrm>
            <a:off x="5412775" y="330646"/>
            <a:ext cx="3298625" cy="3272176"/>
          </a:xfrm>
          <a:prstGeom prst="rect">
            <a:avLst/>
          </a:prstGeom>
          <a:noFill/>
          <a:ln>
            <a:noFill/>
          </a:ln>
        </p:spPr>
      </p:pic>
      <p:sp>
        <p:nvSpPr>
          <p:cNvPr id="193" name="Shape 193"/>
          <p:cNvSpPr txBox="1"/>
          <p:nvPr/>
        </p:nvSpPr>
        <p:spPr>
          <a:xfrm>
            <a:off x="326183" y="2894045"/>
            <a:ext cx="6447000" cy="1052700"/>
          </a:xfrm>
          <a:prstGeom prst="rect">
            <a:avLst/>
          </a:prstGeom>
          <a:noFill/>
          <a:ln>
            <a:noFill/>
          </a:ln>
        </p:spPr>
        <p:txBody>
          <a:bodyPr anchorCtr="0" anchor="ctr" bIns="91425" lIns="91425" rIns="91425" wrap="square" tIns="91425">
            <a:noAutofit/>
          </a:bodyPr>
          <a:lstStyle/>
          <a:p>
            <a:pPr lvl="0" rtl="0">
              <a:spcBef>
                <a:spcPts val="0"/>
              </a:spcBef>
              <a:buNone/>
            </a:pPr>
            <a:r>
              <a:rPr lang="en" sz="2600">
                <a:solidFill>
                  <a:schemeClr val="lt1"/>
                </a:solidFill>
                <a:latin typeface="Nunito"/>
                <a:ea typeface="Nunito"/>
                <a:cs typeface="Nunito"/>
                <a:sym typeface="Nunito"/>
              </a:rPr>
              <a:t>Descriptive approach: </a:t>
            </a:r>
          </a:p>
        </p:txBody>
      </p:sp>
      <p:sp>
        <p:nvSpPr>
          <p:cNvPr id="194" name="Shape 194"/>
          <p:cNvSpPr txBox="1"/>
          <p:nvPr/>
        </p:nvSpPr>
        <p:spPr>
          <a:xfrm>
            <a:off x="5404090" y="3392017"/>
            <a:ext cx="3298500" cy="329700"/>
          </a:xfrm>
          <a:prstGeom prst="rect">
            <a:avLst/>
          </a:prstGeom>
          <a:noFill/>
          <a:ln>
            <a:noFill/>
          </a:ln>
        </p:spPr>
        <p:txBody>
          <a:bodyPr anchorCtr="0" anchor="t" bIns="91425" lIns="91425" rIns="91425" wrap="square" tIns="91425">
            <a:noAutofit/>
          </a:bodyPr>
          <a:lstStyle/>
          <a:p>
            <a:pPr lvl="0" algn="r">
              <a:spcBef>
                <a:spcPts val="0"/>
              </a:spcBef>
              <a:buNone/>
            </a:pPr>
            <a:r>
              <a:rPr lang="en" sz="1000">
                <a:latin typeface="Nunito"/>
                <a:ea typeface="Nunito"/>
                <a:cs typeface="Nunito"/>
                <a:sym typeface="Nunito"/>
              </a:rPr>
              <a:t>From </a:t>
            </a:r>
            <a:r>
              <a:rPr i="1" lang="en" sz="1000">
                <a:latin typeface="Nunito"/>
                <a:ea typeface="Nunito"/>
                <a:cs typeface="Nunito"/>
                <a:sym typeface="Nunito"/>
              </a:rPr>
              <a:t>Overview of the TEI</a:t>
            </a:r>
            <a:r>
              <a:rPr lang="en" sz="1000">
                <a:latin typeface="Nunito"/>
                <a:ea typeface="Nunito"/>
                <a:cs typeface="Nunito"/>
                <a:sym typeface="Nunito"/>
              </a:rPr>
              <a:t>, Bauman and Flanders 2007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10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1000"/>
                                        <p:tgtEl>
                                          <p:spTgt spid="1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animEffect filter="fade" transition="in">
                                      <p:cBhvr>
                                        <p:cTn dur="1000"/>
                                        <p:tgtEl>
                                          <p:spTgt spid="18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pic>
        <p:nvPicPr>
          <p:cNvPr descr="DBK-1.png" id="199" name="Shape 199"/>
          <p:cNvPicPr preferRelativeResize="0"/>
          <p:nvPr/>
        </p:nvPicPr>
        <p:blipFill>
          <a:blip r:embed="rId3">
            <a:alphaModFix/>
          </a:blip>
          <a:stretch>
            <a:fillRect/>
          </a:stretch>
        </p:blipFill>
        <p:spPr>
          <a:xfrm>
            <a:off x="0" y="-663625"/>
            <a:ext cx="9144001" cy="78424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426150" y="1755650"/>
            <a:ext cx="8291700" cy="2539200"/>
          </a:xfrm>
          <a:prstGeom prst="rect">
            <a:avLst/>
          </a:prstGeom>
        </p:spPr>
        <p:txBody>
          <a:bodyPr anchorCtr="0" anchor="ctr" bIns="91425" lIns="91425" rIns="91425" wrap="square" tIns="91425">
            <a:noAutofit/>
          </a:bodyPr>
          <a:lstStyle/>
          <a:p>
            <a:pPr lvl="0">
              <a:spcBef>
                <a:spcPts val="0"/>
              </a:spcBef>
              <a:buNone/>
            </a:pPr>
            <a:r>
              <a:rPr lang="en"/>
              <a:t>How can digital tools and methods enrich our understanding of </a:t>
            </a:r>
            <a:r>
              <a:rPr b="1" i="1" lang="en">
                <a:solidFill>
                  <a:schemeClr val="accent1"/>
                </a:solidFill>
              </a:rPr>
              <a:t>ideas</a:t>
            </a:r>
            <a:r>
              <a:rPr i="1" lang="en"/>
              <a:t> </a:t>
            </a:r>
            <a:r>
              <a:rPr lang="en"/>
              <a:t>and African American history and culture?</a:t>
            </a:r>
          </a:p>
          <a:p>
            <a:pPr lvl="0">
              <a:spcBef>
                <a:spcPts val="0"/>
              </a:spcBef>
              <a:buNone/>
            </a:pPr>
            <a:r>
              <a:t/>
            </a:r>
            <a:endParaRPr/>
          </a:p>
          <a:p>
            <a:pPr lvl="0" rtl="0">
              <a:spcBef>
                <a:spcPts val="0"/>
              </a:spcBef>
              <a:buNone/>
            </a:pPr>
            <a:r>
              <a:rPr lang="en"/>
              <a:t>How can centering black people and African American histories challenge and/or enrich digital tools and methods?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321475" y="1301150"/>
            <a:ext cx="8446800" cy="3121800"/>
          </a:xfrm>
          <a:prstGeom prst="rect">
            <a:avLst/>
          </a:prstGeom>
        </p:spPr>
        <p:txBody>
          <a:bodyPr anchorCtr="0" anchor="ctr" bIns="91425" lIns="91425" rIns="91425" wrap="square" tIns="91425">
            <a:noAutofit/>
          </a:bodyPr>
          <a:lstStyle/>
          <a:p>
            <a:pPr lvl="0" rtl="0">
              <a:spcBef>
                <a:spcPts val="0"/>
              </a:spcBef>
              <a:buNone/>
            </a:pPr>
            <a:r>
              <a:rPr lang="en" sz="2800"/>
              <a:t>Ideas are dense, dynamic, and constituted through language</a:t>
            </a:r>
          </a:p>
          <a:p>
            <a:pPr lvl="0" rtl="0">
              <a:spcBef>
                <a:spcPts val="0"/>
              </a:spcBef>
              <a:buNone/>
            </a:pPr>
            <a:r>
              <a:rPr lang="en" sz="2800"/>
              <a:t>We can approach local newspapers as rich texts for ideational analysis</a:t>
            </a:r>
          </a:p>
          <a:p>
            <a:pPr lvl="0">
              <a:spcBef>
                <a:spcPts val="0"/>
              </a:spcBef>
              <a:buNone/>
            </a:pPr>
            <a:r>
              <a:rPr lang="en" sz="2800"/>
              <a:t>We will explore the potential and limitations of </a:t>
            </a:r>
            <a:r>
              <a:rPr i="1" lang="en" sz="2800"/>
              <a:t>encoding</a:t>
            </a:r>
            <a:r>
              <a:rPr lang="en" sz="2800"/>
              <a:t> as one method of tracing ideas’ movements through text and time</a:t>
            </a:r>
          </a:p>
        </p:txBody>
      </p:sp>
      <p:sp>
        <p:nvSpPr>
          <p:cNvPr id="210" name="Shape 210"/>
          <p:cNvSpPr txBox="1"/>
          <p:nvPr>
            <p:ph type="title"/>
          </p:nvPr>
        </p:nvSpPr>
        <p:spPr>
          <a:xfrm>
            <a:off x="365800" y="236000"/>
            <a:ext cx="8202900" cy="954600"/>
          </a:xfrm>
          <a:prstGeom prst="rect">
            <a:avLst/>
          </a:prstGeom>
        </p:spPr>
        <p:txBody>
          <a:bodyPr anchorCtr="0" anchor="ctr" bIns="91425" lIns="91425" rIns="91425" wrap="square" tIns="91425">
            <a:noAutofit/>
          </a:bodyPr>
          <a:lstStyle/>
          <a:p>
            <a:pPr lvl="0" rtl="0" algn="ctr">
              <a:spcBef>
                <a:spcPts val="0"/>
              </a:spcBef>
              <a:buNone/>
            </a:pPr>
            <a:r>
              <a:rPr b="1" lang="en">
                <a:solidFill>
                  <a:schemeClr val="dk2"/>
                </a:solidFill>
              </a:rPr>
              <a:t>Movement(s) of Ideas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animEffect filter="fade" transition="in">
                                      <p:cBhvr>
                                        <p:cTn dur="1000"/>
                                        <p:tgtEl>
                                          <p:spTgt spid="2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animEffect filter="fade" transition="in">
                                      <p:cBhvr>
                                        <p:cTn dur="1000"/>
                                        <p:tgtEl>
                                          <p:spTgt spid="2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animEffect filter="fade" transition="in">
                                      <p:cBhvr>
                                        <p:cTn dur="1000"/>
                                        <p:tgtEl>
                                          <p:spTgt spid="20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365800" y="312200"/>
            <a:ext cx="8202900" cy="954600"/>
          </a:xfrm>
          <a:prstGeom prst="rect">
            <a:avLst/>
          </a:prstGeom>
        </p:spPr>
        <p:txBody>
          <a:bodyPr anchorCtr="0" anchor="t" bIns="91425" lIns="91425" rIns="91425" wrap="square" tIns="91425">
            <a:noAutofit/>
          </a:bodyPr>
          <a:lstStyle/>
          <a:p>
            <a:pPr lvl="0" algn="ctr">
              <a:spcBef>
                <a:spcPts val="0"/>
              </a:spcBef>
              <a:buNone/>
            </a:pPr>
            <a:r>
              <a:rPr b="1" lang="en">
                <a:solidFill>
                  <a:schemeClr val="dk2"/>
                </a:solidFill>
              </a:rPr>
              <a:t>Movement(s) of Ideas</a:t>
            </a:r>
          </a:p>
        </p:txBody>
      </p:sp>
      <p:sp>
        <p:nvSpPr>
          <p:cNvPr id="216" name="Shape 216"/>
          <p:cNvSpPr txBox="1"/>
          <p:nvPr>
            <p:ph idx="1" type="body"/>
          </p:nvPr>
        </p:nvSpPr>
        <p:spPr>
          <a:xfrm>
            <a:off x="310375" y="870625"/>
            <a:ext cx="8446800" cy="3862500"/>
          </a:xfrm>
          <a:prstGeom prst="rect">
            <a:avLst/>
          </a:prstGeom>
        </p:spPr>
        <p:txBody>
          <a:bodyPr anchorCtr="0" anchor="t" bIns="91425" lIns="91425" rIns="91425" wrap="square" tIns="91425">
            <a:noAutofit/>
          </a:bodyPr>
          <a:lstStyle/>
          <a:p>
            <a:pPr lvl="0">
              <a:spcBef>
                <a:spcPts val="0"/>
              </a:spcBef>
              <a:buNone/>
            </a:pPr>
            <a:r>
              <a:rPr b="1" lang="en" sz="1900">
                <a:solidFill>
                  <a:schemeClr val="accent1"/>
                </a:solidFill>
                <a:latin typeface="Nunito"/>
                <a:ea typeface="Nunito"/>
                <a:cs typeface="Nunito"/>
                <a:sym typeface="Nunito"/>
              </a:rPr>
              <a:t>Session 2:</a:t>
            </a:r>
            <a:r>
              <a:rPr lang="en" sz="1900">
                <a:solidFill>
                  <a:schemeClr val="accent1"/>
                </a:solidFill>
                <a:latin typeface="Nunito"/>
                <a:ea typeface="Nunito"/>
                <a:cs typeface="Nunito"/>
                <a:sym typeface="Nunito"/>
              </a:rPr>
              <a:t> </a:t>
            </a:r>
            <a:r>
              <a:rPr lang="en" sz="1900">
                <a:solidFill>
                  <a:schemeClr val="lt1"/>
                </a:solidFill>
                <a:latin typeface="Nunito"/>
                <a:ea typeface="Nunito"/>
                <a:cs typeface="Nunito"/>
                <a:sym typeface="Nunito"/>
              </a:rPr>
              <a:t>introduction to the TEI standard for encoding, basics of TEI headers, role of power in cataloguing practices</a:t>
            </a:r>
          </a:p>
          <a:p>
            <a:pPr lvl="0">
              <a:spcBef>
                <a:spcPts val="0"/>
              </a:spcBef>
              <a:buNone/>
            </a:pPr>
            <a:r>
              <a:rPr b="1" lang="en" sz="1900">
                <a:solidFill>
                  <a:schemeClr val="accent1"/>
                </a:solidFill>
                <a:latin typeface="Nunito"/>
                <a:ea typeface="Nunito"/>
                <a:cs typeface="Nunito"/>
                <a:sym typeface="Nunito"/>
              </a:rPr>
              <a:t>Session 3:</a:t>
            </a:r>
            <a:r>
              <a:rPr b="1" lang="en" sz="1900">
                <a:latin typeface="Nunito"/>
                <a:ea typeface="Nunito"/>
                <a:cs typeface="Nunito"/>
                <a:sym typeface="Nunito"/>
              </a:rPr>
              <a:t> </a:t>
            </a:r>
            <a:r>
              <a:rPr lang="en" sz="1900">
                <a:solidFill>
                  <a:schemeClr val="lt1"/>
                </a:solidFill>
                <a:latin typeface="Nunito"/>
                <a:ea typeface="Nunito"/>
                <a:cs typeface="Nunito"/>
                <a:sym typeface="Nunito"/>
              </a:rPr>
              <a:t>encoding text body, searching the TEI guidelines, considering the limits of TEI for “marking up” African American historical texts</a:t>
            </a:r>
          </a:p>
          <a:p>
            <a:pPr lvl="0">
              <a:spcBef>
                <a:spcPts val="0"/>
              </a:spcBef>
              <a:buNone/>
            </a:pPr>
            <a:r>
              <a:rPr b="1" lang="en" sz="1900">
                <a:solidFill>
                  <a:schemeClr val="accent1"/>
                </a:solidFill>
                <a:latin typeface="Nunito"/>
                <a:ea typeface="Nunito"/>
                <a:cs typeface="Nunito"/>
                <a:sym typeface="Nunito"/>
              </a:rPr>
              <a:t>Session 4:</a:t>
            </a:r>
            <a:r>
              <a:rPr lang="en" sz="1900">
                <a:solidFill>
                  <a:schemeClr val="accent1"/>
                </a:solidFill>
                <a:latin typeface="Nunito"/>
                <a:ea typeface="Nunito"/>
                <a:cs typeface="Nunito"/>
                <a:sym typeface="Nunito"/>
              </a:rPr>
              <a:t> </a:t>
            </a:r>
            <a:r>
              <a:rPr i="1" lang="en" sz="1900">
                <a:solidFill>
                  <a:schemeClr val="lt1"/>
                </a:solidFill>
                <a:latin typeface="Nunito"/>
                <a:ea typeface="Nunito"/>
                <a:cs typeface="Nunito"/>
                <a:sym typeface="Nunito"/>
              </a:rPr>
              <a:t>Pick Your Practice: </a:t>
            </a:r>
            <a:r>
              <a:rPr lang="en" sz="1900">
                <a:solidFill>
                  <a:schemeClr val="lt1"/>
                </a:solidFill>
                <a:latin typeface="Nunito"/>
                <a:ea typeface="Nunito"/>
                <a:cs typeface="Nunito"/>
                <a:sym typeface="Nunito"/>
              </a:rPr>
              <a:t>Encoding &amp; Python “office hours”</a:t>
            </a:r>
          </a:p>
          <a:p>
            <a:pPr lvl="0">
              <a:spcBef>
                <a:spcPts val="0"/>
              </a:spcBef>
              <a:buNone/>
            </a:pPr>
            <a:r>
              <a:rPr b="1" lang="en" sz="1900">
                <a:solidFill>
                  <a:schemeClr val="accent1"/>
                </a:solidFill>
                <a:latin typeface="Nunito"/>
                <a:ea typeface="Nunito"/>
                <a:cs typeface="Nunito"/>
                <a:sym typeface="Nunito"/>
              </a:rPr>
              <a:t>Session 5:</a:t>
            </a:r>
            <a:r>
              <a:rPr lang="en" sz="1900">
                <a:latin typeface="Nunito"/>
                <a:ea typeface="Nunito"/>
                <a:cs typeface="Nunito"/>
                <a:sym typeface="Nunito"/>
              </a:rPr>
              <a:t> </a:t>
            </a:r>
            <a:r>
              <a:rPr lang="en" sz="1900">
                <a:solidFill>
                  <a:schemeClr val="lt1"/>
                </a:solidFill>
                <a:latin typeface="Nunito"/>
                <a:ea typeface="Nunito"/>
                <a:cs typeface="Nunito"/>
                <a:sym typeface="Nunito"/>
              </a:rPr>
              <a:t>building and publishing a digital edition, ethics of collaboration and documentation</a:t>
            </a:r>
          </a:p>
          <a:p>
            <a:pPr lvl="0">
              <a:spcBef>
                <a:spcPts val="0"/>
              </a:spcBef>
              <a:buNone/>
            </a:pPr>
            <a:r>
              <a:rPr b="1" lang="en" sz="1900">
                <a:solidFill>
                  <a:schemeClr val="accent1"/>
                </a:solidFill>
                <a:latin typeface="Nunito"/>
                <a:ea typeface="Nunito"/>
                <a:cs typeface="Nunito"/>
                <a:sym typeface="Nunito"/>
              </a:rPr>
              <a:t>Session 6:</a:t>
            </a:r>
            <a:r>
              <a:rPr lang="en" sz="1900">
                <a:solidFill>
                  <a:schemeClr val="accent1"/>
                </a:solidFill>
                <a:latin typeface="Nunito"/>
                <a:ea typeface="Nunito"/>
                <a:cs typeface="Nunito"/>
                <a:sym typeface="Nunito"/>
              </a:rPr>
              <a:t> </a:t>
            </a:r>
            <a:r>
              <a:rPr lang="en" sz="1900">
                <a:solidFill>
                  <a:schemeClr val="lt1"/>
                </a:solidFill>
                <a:latin typeface="Nunito"/>
                <a:ea typeface="Nunito"/>
                <a:cs typeface="Nunito"/>
                <a:sym typeface="Nunito"/>
              </a:rPr>
              <a:t>project-share, next steps for developing digital projects and supporting communities of #blackDH encoders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animEffect filter="fade" transition="in">
                                      <p:cBhvr>
                                        <p:cTn dur="1000"/>
                                        <p:tgtEl>
                                          <p:spTgt spid="2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1" st="1"/>
                                            </p:txEl>
                                          </p:spTgt>
                                        </p:tgtEl>
                                        <p:attrNameLst>
                                          <p:attrName>style.visibility</p:attrName>
                                        </p:attrNameLst>
                                      </p:cBhvr>
                                      <p:to>
                                        <p:strVal val="visible"/>
                                      </p:to>
                                    </p:set>
                                    <p:animEffect filter="fade" transition="in">
                                      <p:cBhvr>
                                        <p:cTn dur="1000"/>
                                        <p:tgtEl>
                                          <p:spTgt spid="2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2" st="2"/>
                                            </p:txEl>
                                          </p:spTgt>
                                        </p:tgtEl>
                                        <p:attrNameLst>
                                          <p:attrName>style.visibility</p:attrName>
                                        </p:attrNameLst>
                                      </p:cBhvr>
                                      <p:to>
                                        <p:strVal val="visible"/>
                                      </p:to>
                                    </p:set>
                                    <p:animEffect filter="fade" transition="in">
                                      <p:cBhvr>
                                        <p:cTn dur="1000"/>
                                        <p:tgtEl>
                                          <p:spTgt spid="2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3" st="3"/>
                                            </p:txEl>
                                          </p:spTgt>
                                        </p:tgtEl>
                                        <p:attrNameLst>
                                          <p:attrName>style.visibility</p:attrName>
                                        </p:attrNameLst>
                                      </p:cBhvr>
                                      <p:to>
                                        <p:strVal val="visible"/>
                                      </p:to>
                                    </p:set>
                                    <p:animEffect filter="fade" transition="in">
                                      <p:cBhvr>
                                        <p:cTn dur="1000"/>
                                        <p:tgtEl>
                                          <p:spTgt spid="2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xEl>
                                              <p:pRg end="4" st="4"/>
                                            </p:txEl>
                                          </p:spTgt>
                                        </p:tgtEl>
                                        <p:attrNameLst>
                                          <p:attrName>style.visibility</p:attrName>
                                        </p:attrNameLst>
                                      </p:cBhvr>
                                      <p:to>
                                        <p:strVal val="visible"/>
                                      </p:to>
                                    </p:set>
                                    <p:animEffect filter="fade" transition="in">
                                      <p:cBhvr>
                                        <p:cTn dur="1000"/>
                                        <p:tgtEl>
                                          <p:spTgt spid="21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819150" y="312200"/>
            <a:ext cx="7505700" cy="954600"/>
          </a:xfrm>
          <a:prstGeom prst="rect">
            <a:avLst/>
          </a:prstGeom>
        </p:spPr>
        <p:txBody>
          <a:bodyPr anchorCtr="0" anchor="t" bIns="91425" lIns="91425" rIns="91425" wrap="square" tIns="91425">
            <a:noAutofit/>
          </a:bodyPr>
          <a:lstStyle/>
          <a:p>
            <a:pPr lvl="0">
              <a:spcBef>
                <a:spcPts val="0"/>
              </a:spcBef>
              <a:buNone/>
            </a:pPr>
            <a:r>
              <a:rPr b="1" lang="en">
                <a:solidFill>
                  <a:schemeClr val="dk2"/>
                </a:solidFill>
              </a:rPr>
              <a:t>For next Monday:</a:t>
            </a:r>
          </a:p>
        </p:txBody>
      </p:sp>
      <p:sp>
        <p:nvSpPr>
          <p:cNvPr id="222" name="Shape 222"/>
          <p:cNvSpPr txBox="1"/>
          <p:nvPr>
            <p:ph idx="1" type="body"/>
          </p:nvPr>
        </p:nvSpPr>
        <p:spPr>
          <a:xfrm>
            <a:off x="819150" y="1051450"/>
            <a:ext cx="7505700" cy="2777700"/>
          </a:xfrm>
          <a:prstGeom prst="rect">
            <a:avLst/>
          </a:prstGeom>
        </p:spPr>
        <p:txBody>
          <a:bodyPr anchorCtr="0" anchor="t" bIns="91425" lIns="91425" rIns="91425" wrap="square" tIns="91425">
            <a:noAutofit/>
          </a:bodyPr>
          <a:lstStyle/>
          <a:p>
            <a:pPr indent="-381000" lvl="0" marL="457200" rtl="0">
              <a:spcBef>
                <a:spcPts val="0"/>
              </a:spcBef>
              <a:buClr>
                <a:schemeClr val="lt1"/>
              </a:buClr>
              <a:buSzPct val="100000"/>
              <a:buFont typeface="Nunito"/>
              <a:buAutoNum type="arabicPeriod"/>
            </a:pPr>
            <a:r>
              <a:rPr lang="en" sz="2400">
                <a:solidFill>
                  <a:schemeClr val="lt1"/>
                </a:solidFill>
                <a:latin typeface="Nunito"/>
                <a:ea typeface="Nunito"/>
                <a:cs typeface="Nunito"/>
                <a:sym typeface="Nunito"/>
              </a:rPr>
              <a:t>Browse January 1967</a:t>
            </a:r>
            <a:r>
              <a:rPr i="1" lang="en" sz="2400">
                <a:solidFill>
                  <a:schemeClr val="lt1"/>
                </a:solidFill>
                <a:latin typeface="Nunito"/>
                <a:ea typeface="Nunito"/>
                <a:cs typeface="Nunito"/>
                <a:sym typeface="Nunito"/>
              </a:rPr>
              <a:t> </a:t>
            </a:r>
            <a:r>
              <a:rPr lang="en" sz="2400">
                <a:solidFill>
                  <a:schemeClr val="lt1"/>
                </a:solidFill>
                <a:latin typeface="Nunito"/>
                <a:ea typeface="Nunito"/>
                <a:cs typeface="Nunito"/>
                <a:sym typeface="Nunito"/>
              </a:rPr>
              <a:t>issues of </a:t>
            </a:r>
            <a:r>
              <a:rPr i="1" lang="en" sz="2400">
                <a:solidFill>
                  <a:schemeClr val="lt1"/>
                </a:solidFill>
                <a:latin typeface="Nunito"/>
                <a:ea typeface="Nunito"/>
                <a:cs typeface="Nunito"/>
                <a:sym typeface="Nunito"/>
              </a:rPr>
              <a:t>The Diamondback</a:t>
            </a:r>
          </a:p>
          <a:p>
            <a:pPr indent="-381000" lvl="0" marL="457200" rtl="0">
              <a:spcBef>
                <a:spcPts val="0"/>
              </a:spcBef>
              <a:buClr>
                <a:schemeClr val="lt1"/>
              </a:buClr>
              <a:buSzPct val="100000"/>
              <a:buFont typeface="Nunito"/>
              <a:buAutoNum type="arabicPeriod"/>
            </a:pPr>
            <a:r>
              <a:rPr lang="en" sz="2400">
                <a:solidFill>
                  <a:schemeClr val="lt1"/>
                </a:solidFill>
                <a:latin typeface="Nunito"/>
                <a:ea typeface="Nunito"/>
                <a:cs typeface="Nunito"/>
                <a:sym typeface="Nunito"/>
              </a:rPr>
              <a:t>Review the </a:t>
            </a:r>
            <a:r>
              <a:rPr b="1" i="1" lang="en" sz="2400">
                <a:solidFill>
                  <a:schemeClr val="lt1"/>
                </a:solidFill>
                <a:latin typeface="Nunito"/>
                <a:ea typeface="Nunito"/>
                <a:cs typeface="Nunito"/>
                <a:sym typeface="Nunito"/>
              </a:rPr>
              <a:t>Atom Download and Configuration Guide</a:t>
            </a:r>
            <a:r>
              <a:rPr i="1" lang="en" sz="2400">
                <a:solidFill>
                  <a:schemeClr val="lt1"/>
                </a:solidFill>
                <a:latin typeface="Nunito"/>
                <a:ea typeface="Nunito"/>
                <a:cs typeface="Nunito"/>
                <a:sym typeface="Nunito"/>
              </a:rPr>
              <a:t>, </a:t>
            </a:r>
            <a:r>
              <a:rPr lang="en" sz="2400">
                <a:solidFill>
                  <a:schemeClr val="lt1"/>
                </a:solidFill>
                <a:latin typeface="Nunito"/>
                <a:ea typeface="Nunito"/>
                <a:cs typeface="Nunito"/>
                <a:sym typeface="Nunito"/>
              </a:rPr>
              <a:t>available at </a:t>
            </a:r>
            <a:r>
              <a:rPr b="1" lang="en" sz="2400" u="sng">
                <a:solidFill>
                  <a:schemeClr val="accent1"/>
                </a:solidFill>
                <a:latin typeface="Nunito"/>
                <a:ea typeface="Nunito"/>
                <a:cs typeface="Nunito"/>
                <a:sym typeface="Nunito"/>
                <a:hlinkClick r:id="rId3"/>
              </a:rPr>
              <a:t>http://go.umd.edu/AADHu</a:t>
            </a:r>
            <a:r>
              <a:rPr b="1" lang="en" sz="2400" u="sng">
                <a:solidFill>
                  <a:schemeClr val="accent1"/>
                </a:solidFill>
                <a:latin typeface="Nunito"/>
                <a:ea typeface="Nunito"/>
                <a:cs typeface="Nunito"/>
                <a:sym typeface="Nunito"/>
                <a:hlinkClick r:id="rId4"/>
              </a:rPr>
              <a:t>mIncubator </a:t>
            </a:r>
          </a:p>
          <a:p>
            <a:pPr indent="-381000" lvl="0" marL="457200" rtl="0">
              <a:spcBef>
                <a:spcPts val="0"/>
              </a:spcBef>
              <a:buClr>
                <a:schemeClr val="lt1"/>
              </a:buClr>
              <a:buSzPct val="100000"/>
              <a:buFont typeface="Nunito"/>
              <a:buAutoNum type="arabicPeriod"/>
            </a:pPr>
            <a:r>
              <a:rPr lang="en" sz="2400">
                <a:solidFill>
                  <a:schemeClr val="lt1"/>
                </a:solidFill>
                <a:latin typeface="Nunito"/>
                <a:ea typeface="Nunito"/>
                <a:cs typeface="Nunito"/>
                <a:sym typeface="Nunito"/>
              </a:rPr>
              <a:t>Come prepared with a powered-up laptop and your free Atom software</a:t>
            </a:r>
          </a:p>
          <a:p>
            <a:pPr indent="-381000" lvl="0" marL="457200">
              <a:spcBef>
                <a:spcPts val="0"/>
              </a:spcBef>
              <a:buClr>
                <a:schemeClr val="lt1"/>
              </a:buClr>
              <a:buSzPct val="100000"/>
              <a:buFont typeface="Nunito"/>
              <a:buAutoNum type="arabicPeriod"/>
            </a:pPr>
            <a:r>
              <a:rPr lang="en" sz="2400">
                <a:solidFill>
                  <a:schemeClr val="lt1"/>
                </a:solidFill>
                <a:latin typeface="Nunito"/>
                <a:ea typeface="Nunito"/>
                <a:cs typeface="Nunito"/>
                <a:sym typeface="Nunito"/>
              </a:rPr>
              <a:t>Direct questions or concerns to </a:t>
            </a:r>
            <a:r>
              <a:rPr b="1" lang="en" sz="2400">
                <a:solidFill>
                  <a:schemeClr val="accent1"/>
                </a:solidFill>
                <a:latin typeface="Nunito"/>
                <a:ea typeface="Nunito"/>
                <a:cs typeface="Nunito"/>
                <a:sym typeface="Nunito"/>
              </a:rPr>
              <a:t>aadhum@umd.edu</a:t>
            </a:r>
            <a:r>
              <a:rPr lang="en" sz="2400">
                <a:solidFill>
                  <a:schemeClr val="lt1"/>
                </a:solidFill>
                <a:latin typeface="Nunito"/>
                <a:ea typeface="Nunito"/>
                <a:cs typeface="Nunito"/>
                <a:sym typeface="Nunito"/>
              </a:rPr>
              <a: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1788900" y="1313800"/>
            <a:ext cx="5377500" cy="2898600"/>
          </a:xfrm>
          <a:prstGeom prst="rect">
            <a:avLst/>
          </a:prstGeom>
        </p:spPr>
        <p:txBody>
          <a:bodyPr anchorCtr="0" anchor="ctr" bIns="91425" lIns="91425" rIns="91425" wrap="square" tIns="91425">
            <a:noAutofit/>
          </a:bodyPr>
          <a:lstStyle/>
          <a:p>
            <a:pPr lvl="0">
              <a:spcBef>
                <a:spcPts val="0"/>
              </a:spcBef>
              <a:buNone/>
            </a:pPr>
            <a:r>
              <a:rPr b="1" lang="en" sz="4200">
                <a:solidFill>
                  <a:schemeClr val="dk1"/>
                </a:solidFill>
              </a:rPr>
              <a:t>@UMD_AADHum</a:t>
            </a:r>
          </a:p>
          <a:p>
            <a:pPr lvl="0">
              <a:spcBef>
                <a:spcPts val="0"/>
              </a:spcBef>
              <a:buNone/>
            </a:pPr>
            <a:r>
              <a:rPr lang="en" sz="4200"/>
              <a:t>#aadhum</a:t>
            </a:r>
          </a:p>
          <a:p>
            <a:pPr lvl="0">
              <a:spcBef>
                <a:spcPts val="0"/>
              </a:spcBef>
              <a:buNone/>
            </a:pPr>
            <a:r>
              <a:rPr lang="en" sz="4200"/>
              <a:t>#blackDH</a:t>
            </a:r>
          </a:p>
          <a:p>
            <a:pPr lvl="0" rtl="0">
              <a:spcBef>
                <a:spcPts val="0"/>
              </a:spcBef>
              <a:buNone/>
            </a:pPr>
            <a:r>
              <a:rPr lang="en" sz="4200"/>
              <a:t>#digiDBK</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798125" y="1301150"/>
            <a:ext cx="7449300" cy="3121800"/>
          </a:xfrm>
          <a:prstGeom prst="rect">
            <a:avLst/>
          </a:prstGeom>
        </p:spPr>
        <p:txBody>
          <a:bodyPr anchorCtr="0" anchor="ctr" bIns="91425" lIns="91425" rIns="91425" wrap="square" tIns="91425">
            <a:noAutofit/>
          </a:bodyPr>
          <a:lstStyle/>
          <a:p>
            <a:pPr lvl="0">
              <a:spcBef>
                <a:spcPts val="0"/>
              </a:spcBef>
              <a:buNone/>
            </a:pPr>
            <a:r>
              <a:t/>
            </a:r>
            <a:endParaRPr/>
          </a:p>
          <a:p>
            <a:pPr lvl="0">
              <a:spcBef>
                <a:spcPts val="0"/>
              </a:spcBef>
              <a:buNone/>
            </a:pPr>
            <a:r>
              <a:rPr b="1" lang="en">
                <a:solidFill>
                  <a:schemeClr val="accent1"/>
                </a:solidFill>
              </a:rPr>
              <a:t>What</a:t>
            </a:r>
            <a:r>
              <a:rPr lang="en"/>
              <a:t> </a:t>
            </a:r>
            <a:r>
              <a:rPr i="1" lang="en"/>
              <a:t>ideas </a:t>
            </a:r>
            <a:r>
              <a:rPr lang="en"/>
              <a:t>do we study, and </a:t>
            </a:r>
            <a:r>
              <a:rPr b="1" lang="en">
                <a:solidFill>
                  <a:schemeClr val="accent1"/>
                </a:solidFill>
              </a:rPr>
              <a:t>how</a:t>
            </a:r>
            <a:r>
              <a:rPr lang="en"/>
              <a:t>?</a:t>
            </a:r>
          </a:p>
          <a:p>
            <a:pPr lvl="0">
              <a:spcBef>
                <a:spcPts val="0"/>
              </a:spcBef>
              <a:buNone/>
            </a:pPr>
            <a:r>
              <a:t/>
            </a:r>
            <a:endParaRPr/>
          </a:p>
          <a:p>
            <a:pPr lvl="0">
              <a:spcBef>
                <a:spcPts val="0"/>
              </a:spcBef>
              <a:buNone/>
            </a:pPr>
            <a:r>
              <a:rPr b="1" lang="en">
                <a:solidFill>
                  <a:schemeClr val="accent1"/>
                </a:solidFill>
              </a:rPr>
              <a:t>Why</a:t>
            </a:r>
            <a:r>
              <a:rPr lang="en"/>
              <a:t> do </a:t>
            </a:r>
            <a:r>
              <a:rPr i="1" lang="en"/>
              <a:t>ideas </a:t>
            </a:r>
            <a:r>
              <a:rPr lang="en"/>
              <a:t>matter?</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pic>
        <p:nvPicPr>
          <p:cNvPr descr="DBK-1.png" id="144" name="Shape 144"/>
          <p:cNvPicPr preferRelativeResize="0"/>
          <p:nvPr/>
        </p:nvPicPr>
        <p:blipFill>
          <a:blip r:embed="rId3">
            <a:alphaModFix/>
          </a:blip>
          <a:stretch>
            <a:fillRect/>
          </a:stretch>
        </p:blipFill>
        <p:spPr>
          <a:xfrm>
            <a:off x="0" y="-663625"/>
            <a:ext cx="9144001" cy="78424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576425" y="1301150"/>
            <a:ext cx="7870500" cy="2733900"/>
          </a:xfrm>
          <a:prstGeom prst="rect">
            <a:avLst/>
          </a:prstGeom>
        </p:spPr>
        <p:txBody>
          <a:bodyPr anchorCtr="0" anchor="ctr" bIns="91425" lIns="91425" rIns="91425" wrap="square" tIns="91425">
            <a:noAutofit/>
          </a:bodyPr>
          <a:lstStyle/>
          <a:p>
            <a:pPr lvl="0" rtl="0">
              <a:spcBef>
                <a:spcPts val="0"/>
              </a:spcBef>
              <a:buNone/>
            </a:pPr>
            <a:r>
              <a:rPr b="1" lang="en" sz="2400">
                <a:solidFill>
                  <a:schemeClr val="accent1"/>
                </a:solidFill>
              </a:rPr>
              <a:t>#digiDBK #aadhum</a:t>
            </a:r>
          </a:p>
          <a:p>
            <a:pPr lvl="0">
              <a:spcBef>
                <a:spcPts val="0"/>
              </a:spcBef>
              <a:buNone/>
            </a:pPr>
            <a:r>
              <a:t/>
            </a:r>
            <a:endParaRPr/>
          </a:p>
          <a:p>
            <a:pPr lvl="0">
              <a:spcBef>
                <a:spcPts val="0"/>
              </a:spcBef>
              <a:buNone/>
            </a:pPr>
            <a:r>
              <a:rPr lang="en"/>
              <a:t>What guides our engagement with these texts?</a:t>
            </a:r>
          </a:p>
          <a:p>
            <a:pPr lvl="0">
              <a:spcBef>
                <a:spcPts val="0"/>
              </a:spcBef>
              <a:buNone/>
            </a:pPr>
            <a:r>
              <a:t/>
            </a:r>
            <a:endParaRPr/>
          </a:p>
          <a:p>
            <a:pPr lvl="0">
              <a:spcBef>
                <a:spcPts val="0"/>
              </a:spcBef>
              <a:buNone/>
            </a:pPr>
            <a:r>
              <a:rPr lang="en"/>
              <a:t>What strategies do we use when approaching, interacting with, and making meaning of this archive?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576425" y="1301150"/>
            <a:ext cx="7870500" cy="2733900"/>
          </a:xfrm>
          <a:prstGeom prst="rect">
            <a:avLst/>
          </a:prstGeom>
        </p:spPr>
        <p:txBody>
          <a:bodyPr anchorCtr="0" anchor="ctr" bIns="91425" lIns="91425" rIns="91425" wrap="square" tIns="91425">
            <a:noAutofit/>
          </a:bodyPr>
          <a:lstStyle/>
          <a:p>
            <a:pPr lvl="0" rtl="0">
              <a:spcBef>
                <a:spcPts val="0"/>
              </a:spcBef>
              <a:buNone/>
            </a:pPr>
            <a:r>
              <a:rPr b="1" lang="en" sz="2400">
                <a:solidFill>
                  <a:schemeClr val="accent1"/>
                </a:solidFill>
              </a:rPr>
              <a:t>#digiDBK #aadhum</a:t>
            </a:r>
          </a:p>
          <a:p>
            <a:pPr lvl="0" rtl="0">
              <a:spcBef>
                <a:spcPts val="0"/>
              </a:spcBef>
              <a:buNone/>
            </a:pPr>
            <a:r>
              <a:t/>
            </a:r>
            <a:endParaRPr/>
          </a:p>
          <a:p>
            <a:pPr lvl="0">
              <a:spcBef>
                <a:spcPts val="0"/>
              </a:spcBef>
              <a:buNone/>
            </a:pPr>
            <a:r>
              <a:rPr lang="en"/>
              <a:t>What other approaches are available to us to understand a large corpus?</a:t>
            </a:r>
          </a:p>
          <a:p>
            <a:pPr lvl="0" rtl="0">
              <a:spcBef>
                <a:spcPts val="0"/>
              </a:spcBef>
              <a:buNone/>
            </a:pPr>
            <a:br>
              <a:rPr lang="en"/>
            </a:br>
            <a:r>
              <a:rPr lang="en"/>
              <a:t>Example: </a:t>
            </a:r>
            <a:r>
              <a:rPr i="1" lang="en"/>
              <a:t>topic modeling</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descr="Screenshot from 2017-10-09 10-41-43.png" id="159" name="Shape 159"/>
          <p:cNvPicPr preferRelativeResize="0"/>
          <p:nvPr/>
        </p:nvPicPr>
        <p:blipFill>
          <a:blip r:embed="rId3">
            <a:alphaModFix/>
          </a:blip>
          <a:stretch>
            <a:fillRect/>
          </a:stretch>
        </p:blipFill>
        <p:spPr>
          <a:xfrm>
            <a:off x="152400" y="152400"/>
            <a:ext cx="8760213" cy="4838700"/>
          </a:xfrm>
          <a:prstGeom prst="rect">
            <a:avLst/>
          </a:prstGeom>
          <a:noFill/>
          <a:ln>
            <a:noFill/>
          </a:ln>
        </p:spPr>
      </p:pic>
      <p:sp>
        <p:nvSpPr>
          <p:cNvPr id="160" name="Shape 160"/>
          <p:cNvSpPr txBox="1"/>
          <p:nvPr/>
        </p:nvSpPr>
        <p:spPr>
          <a:xfrm>
            <a:off x="1875525" y="4600200"/>
            <a:ext cx="7037100" cy="390900"/>
          </a:xfrm>
          <a:prstGeom prst="rect">
            <a:avLst/>
          </a:prstGeom>
          <a:noFill/>
          <a:ln>
            <a:noFill/>
          </a:ln>
        </p:spPr>
        <p:txBody>
          <a:bodyPr anchorCtr="0" anchor="t" bIns="91425" lIns="91425" rIns="91425" wrap="square" tIns="91425">
            <a:noAutofit/>
          </a:bodyPr>
          <a:lstStyle/>
          <a:p>
            <a:pPr lvl="0" algn="r">
              <a:spcBef>
                <a:spcPts val="0"/>
              </a:spcBef>
              <a:buNone/>
            </a:pPr>
            <a:r>
              <a:rPr lang="en">
                <a:latin typeface="Nunito"/>
                <a:ea typeface="Nunito"/>
                <a:cs typeface="Nunito"/>
                <a:sym typeface="Nunito"/>
              </a:rPr>
              <a:t>From </a:t>
            </a:r>
            <a:r>
              <a:rPr i="1" lang="en">
                <a:latin typeface="Nunito"/>
                <a:ea typeface="Nunito"/>
                <a:cs typeface="Nunito"/>
                <a:sym typeface="Nunito"/>
              </a:rPr>
              <a:t>Probabilistic Topic Models</a:t>
            </a:r>
            <a:r>
              <a:rPr lang="en">
                <a:latin typeface="Nunito"/>
                <a:ea typeface="Nunito"/>
                <a:cs typeface="Nunito"/>
                <a:sym typeface="Nunito"/>
              </a:rPr>
              <a:t>, David Blei, 2012. doi:10.1145/2133806.2133826</a:t>
            </a:r>
          </a:p>
          <a:p>
            <a:pPr lvl="0" algn="r">
              <a:spcBef>
                <a:spcPts val="0"/>
              </a:spcBef>
              <a:buNone/>
            </a:pPr>
            <a:r>
              <a:t/>
            </a:r>
            <a:endParaRPr>
              <a:latin typeface="Nunito"/>
              <a:ea typeface="Nunito"/>
              <a:cs typeface="Nunito"/>
              <a:sym typeface="Nunito"/>
            </a:endParaRPr>
          </a:p>
          <a:p>
            <a:pPr lvl="0" algn="r">
              <a:spcBef>
                <a:spcPts val="0"/>
              </a:spcBef>
              <a:buNone/>
            </a:pPr>
            <a:r>
              <a:rPr lang="en">
                <a:latin typeface="Nunito"/>
                <a:ea typeface="Nunito"/>
                <a:cs typeface="Nunito"/>
                <a:sym typeface="Nunito"/>
              </a:rPr>
              <a:t>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576425" y="1301150"/>
            <a:ext cx="7870500" cy="2733900"/>
          </a:xfrm>
          <a:prstGeom prst="rect">
            <a:avLst/>
          </a:prstGeom>
        </p:spPr>
        <p:txBody>
          <a:bodyPr anchorCtr="0" anchor="ctr" bIns="91425" lIns="91425" rIns="91425" wrap="square" tIns="91425">
            <a:noAutofit/>
          </a:bodyPr>
          <a:lstStyle/>
          <a:p>
            <a:pPr lvl="0" algn="l">
              <a:spcBef>
                <a:spcPts val="0"/>
              </a:spcBef>
              <a:buNone/>
            </a:pPr>
            <a:r>
              <a:rPr b="1" lang="en" sz="1600"/>
              <a:t>1. </a:t>
            </a:r>
            <a:r>
              <a:rPr b="1" lang="en" sz="1800"/>
              <a:t>court, state, said, school, freedom</a:t>
            </a:r>
          </a:p>
          <a:p>
            <a:pPr lvl="0" algn="l">
              <a:spcBef>
                <a:spcPts val="0"/>
              </a:spcBef>
              <a:buNone/>
            </a:pPr>
            <a:r>
              <a:rPr b="1" lang="en" sz="1800"/>
              <a:t>2. world, united, people, freedom, states</a:t>
            </a:r>
          </a:p>
          <a:p>
            <a:pPr lvl="0" algn="l">
              <a:spcBef>
                <a:spcPts val="0"/>
              </a:spcBef>
              <a:buNone/>
            </a:pPr>
            <a:r>
              <a:rPr b="1" lang="en" sz="1800"/>
              <a:t>3. editor, manager, editorial, managing, chief</a:t>
            </a:r>
          </a:p>
          <a:p>
            <a:pPr lvl="0" algn="l">
              <a:spcBef>
                <a:spcPts val="0"/>
              </a:spcBef>
              <a:buNone/>
            </a:pPr>
            <a:r>
              <a:rPr b="1" lang="en" sz="1800"/>
              <a:t>4. state, said, education, freedom, president</a:t>
            </a:r>
          </a:p>
          <a:p>
            <a:pPr lvl="0" algn="l">
              <a:spcBef>
                <a:spcPts val="0"/>
              </a:spcBef>
              <a:buNone/>
            </a:pPr>
            <a:r>
              <a:rPr b="1" lang="en" sz="1800"/>
              <a:t>5. faculty, freedom, said, president, administration</a:t>
            </a:r>
          </a:p>
          <a:p>
            <a:pPr lvl="0" algn="l">
              <a:spcBef>
                <a:spcPts val="0"/>
              </a:spcBef>
              <a:buNone/>
            </a:pPr>
            <a:r>
              <a:rPr b="1" lang="en" sz="1800"/>
              <a:t>6. said, freedom, time, life, president</a:t>
            </a:r>
          </a:p>
          <a:p>
            <a:pPr lvl="0" algn="l">
              <a:spcBef>
                <a:spcPts val="0"/>
              </a:spcBef>
              <a:buNone/>
            </a:pPr>
            <a:r>
              <a:rPr b="1" lang="en" sz="1800"/>
              <a:t>7. people, freedom, like, world, editor</a:t>
            </a:r>
          </a:p>
          <a:p>
            <a:pPr lvl="0" algn="l">
              <a:spcBef>
                <a:spcPts val="0"/>
              </a:spcBef>
              <a:buNone/>
            </a:pPr>
            <a:r>
              <a:rPr b="1" lang="en" sz="1800"/>
              <a:t>8. press, said, freedom, people, service</a:t>
            </a:r>
          </a:p>
          <a:p>
            <a:pPr lvl="0" algn="l">
              <a:spcBef>
                <a:spcPts val="0"/>
              </a:spcBef>
              <a:buNone/>
            </a:pPr>
            <a:r>
              <a:rPr b="1" lang="en" sz="1800"/>
              <a:t>9. freedom, state, hall, years, time</a:t>
            </a:r>
          </a:p>
          <a:p>
            <a:pPr lvl="0" rtl="0" algn="l">
              <a:spcBef>
                <a:spcPts val="0"/>
              </a:spcBef>
              <a:buNone/>
            </a:pPr>
            <a:r>
              <a:rPr b="1" lang="en" sz="1800"/>
              <a:t>10. said, vietnam, freedom, draft, president</a:t>
            </a:r>
          </a:p>
        </p:txBody>
      </p:sp>
      <p:sp>
        <p:nvSpPr>
          <p:cNvPr id="166" name="Shape 166"/>
          <p:cNvSpPr txBox="1"/>
          <p:nvPr/>
        </p:nvSpPr>
        <p:spPr>
          <a:xfrm>
            <a:off x="5758025" y="1349717"/>
            <a:ext cx="2827500" cy="1189800"/>
          </a:xfrm>
          <a:prstGeom prst="rect">
            <a:avLst/>
          </a:prstGeom>
          <a:noFill/>
          <a:ln>
            <a:noFill/>
          </a:ln>
        </p:spPr>
        <p:txBody>
          <a:bodyPr anchorCtr="0" anchor="ctr" bIns="91425" lIns="91425" rIns="91425" wrap="square" tIns="91425">
            <a:noAutofit/>
          </a:bodyPr>
          <a:lstStyle/>
          <a:p>
            <a:pPr lvl="0" rtl="0" algn="r">
              <a:spcBef>
                <a:spcPts val="0"/>
              </a:spcBef>
              <a:buNone/>
            </a:pPr>
            <a:r>
              <a:rPr lang="en" sz="1600">
                <a:solidFill>
                  <a:schemeClr val="accent1"/>
                </a:solidFill>
                <a:latin typeface="Nunito"/>
                <a:ea typeface="Nunito"/>
                <a:cs typeface="Nunito"/>
                <a:sym typeface="Nunito"/>
              </a:rPr>
              <a:t>Topic modeling on documents containing the word “</a:t>
            </a:r>
            <a:r>
              <a:rPr b="1" lang="en" sz="1600">
                <a:solidFill>
                  <a:schemeClr val="accent1"/>
                </a:solidFill>
                <a:latin typeface="Nunito"/>
                <a:ea typeface="Nunito"/>
                <a:cs typeface="Nunito"/>
                <a:sym typeface="Nunito"/>
              </a:rPr>
              <a:t>freedom</a:t>
            </a:r>
            <a:r>
              <a:rPr lang="en" sz="1600">
                <a:solidFill>
                  <a:schemeClr val="accent1"/>
                </a:solidFill>
                <a:latin typeface="Nunito"/>
                <a:ea typeface="Nunito"/>
                <a:cs typeface="Nunito"/>
                <a:sym typeface="Nunito"/>
              </a:rPr>
              <a:t>” in the </a:t>
            </a:r>
            <a:r>
              <a:rPr i="1" lang="en" sz="1600">
                <a:solidFill>
                  <a:schemeClr val="accent1"/>
                </a:solidFill>
                <a:latin typeface="Nunito"/>
                <a:ea typeface="Nunito"/>
                <a:cs typeface="Nunito"/>
                <a:sym typeface="Nunito"/>
              </a:rPr>
              <a:t>Diamondback</a:t>
            </a:r>
            <a:r>
              <a:rPr lang="en" sz="1600">
                <a:solidFill>
                  <a:schemeClr val="accent1"/>
                </a:solidFill>
                <a:latin typeface="Nunito"/>
                <a:ea typeface="Nunito"/>
                <a:cs typeface="Nunito"/>
                <a:sym typeface="Nunito"/>
              </a:rPr>
              <a:t> corpus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76900" y="845600"/>
            <a:ext cx="7947900" cy="954600"/>
          </a:xfrm>
          <a:prstGeom prst="rect">
            <a:avLst/>
          </a:prstGeom>
        </p:spPr>
        <p:txBody>
          <a:bodyPr anchorCtr="0" anchor="t" bIns="91425" lIns="91425" rIns="91425" wrap="square" tIns="91425">
            <a:noAutofit/>
          </a:bodyPr>
          <a:lstStyle/>
          <a:p>
            <a:pPr lvl="0">
              <a:spcBef>
                <a:spcPts val="0"/>
              </a:spcBef>
              <a:buNone/>
            </a:pPr>
            <a:r>
              <a:rPr b="1" i="1" lang="en" sz="4200">
                <a:solidFill>
                  <a:schemeClr val="accent1"/>
                </a:solidFill>
              </a:rPr>
              <a:t>ideas</a:t>
            </a:r>
            <a:r>
              <a:rPr b="1" lang="en" sz="4200">
                <a:solidFill>
                  <a:schemeClr val="accent1"/>
                </a:solidFill>
              </a:rPr>
              <a:t>...</a:t>
            </a:r>
          </a:p>
        </p:txBody>
      </p:sp>
      <p:sp>
        <p:nvSpPr>
          <p:cNvPr id="172" name="Shape 172"/>
          <p:cNvSpPr txBox="1"/>
          <p:nvPr>
            <p:ph idx="1" type="body"/>
          </p:nvPr>
        </p:nvSpPr>
        <p:spPr>
          <a:xfrm>
            <a:off x="332550" y="2012900"/>
            <a:ext cx="8491200" cy="2448000"/>
          </a:xfrm>
          <a:prstGeom prst="rect">
            <a:avLst/>
          </a:prstGeom>
        </p:spPr>
        <p:txBody>
          <a:bodyPr anchorCtr="0" anchor="t" bIns="91425" lIns="91425" rIns="91425" wrap="square" tIns="91425">
            <a:noAutofit/>
          </a:bodyPr>
          <a:lstStyle/>
          <a:p>
            <a:pPr lvl="0" rtl="0" algn="ctr">
              <a:spcBef>
                <a:spcPts val="0"/>
              </a:spcBef>
              <a:buNone/>
            </a:pPr>
            <a:r>
              <a:rPr lang="en" sz="3100">
                <a:solidFill>
                  <a:schemeClr val="lt1"/>
                </a:solidFill>
                <a:latin typeface="Nunito"/>
                <a:ea typeface="Nunito"/>
                <a:cs typeface="Nunito"/>
                <a:sym typeface="Nunito"/>
              </a:rPr>
              <a:t>are </a:t>
            </a:r>
            <a:r>
              <a:rPr lang="en" sz="3100">
                <a:solidFill>
                  <a:schemeClr val="lt1"/>
                </a:solidFill>
                <a:latin typeface="Nunito"/>
                <a:ea typeface="Nunito"/>
                <a:cs typeface="Nunito"/>
                <a:sym typeface="Nunito"/>
              </a:rPr>
              <a:t>contingent upon language</a:t>
            </a:r>
          </a:p>
          <a:p>
            <a:pPr lvl="0" rtl="0" algn="ctr">
              <a:spcBef>
                <a:spcPts val="0"/>
              </a:spcBef>
              <a:buNone/>
            </a:pPr>
            <a:r>
              <a:rPr lang="en" sz="3100">
                <a:solidFill>
                  <a:schemeClr val="lt1"/>
                </a:solidFill>
                <a:latin typeface="Nunito"/>
                <a:ea typeface="Nunito"/>
                <a:cs typeface="Nunito"/>
                <a:sym typeface="Nunito"/>
              </a:rPr>
              <a:t>have histories</a:t>
            </a:r>
          </a:p>
          <a:p>
            <a:pPr lvl="0" rtl="0" algn="ctr">
              <a:spcBef>
                <a:spcPts val="0"/>
              </a:spcBef>
              <a:buNone/>
            </a:pPr>
            <a:r>
              <a:rPr lang="en" sz="3100">
                <a:solidFill>
                  <a:schemeClr val="lt1"/>
                </a:solidFill>
                <a:latin typeface="Nunito"/>
                <a:ea typeface="Nunito"/>
                <a:cs typeface="Nunito"/>
                <a:sym typeface="Nunito"/>
              </a:rPr>
              <a:t>are dynamic in texture and “elasticity” over time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animEffect filter="fade" transition="in">
                                      <p:cBhvr>
                                        <p:cTn dur="1000"/>
                                        <p:tgtEl>
                                          <p:spTgt spid="1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animEffect filter="fade" transition="in">
                                      <p:cBhvr>
                                        <p:cTn dur="1000"/>
                                        <p:tgtEl>
                                          <p:spTgt spid="1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animEffect filter="fade" transition="in">
                                      <p:cBhvr>
                                        <p:cTn dur="1000"/>
                                        <p:tgtEl>
                                          <p:spTgt spid="17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